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</p:sldIdLst>
  <p:sldSz cy="10287000" cx="18288000"/>
  <p:notesSz cx="18288000" cy="10287000"/>
  <p:embeddedFontLst>
    <p:embeddedFont>
      <p:font typeface="Roboto Black"/>
      <p:bold r:id="rId70"/>
      <p:boldItalic r:id="rId71"/>
    </p:embeddedFont>
    <p:embeddedFont>
      <p:font typeface="Roboto Medium"/>
      <p:regular r:id="rId72"/>
      <p:bold r:id="rId73"/>
      <p:italic r:id="rId74"/>
      <p:boldItalic r:id="rId75"/>
    </p:embeddedFont>
    <p:embeddedFont>
      <p:font typeface="Roboto"/>
      <p:regular r:id="rId76"/>
      <p:bold r:id="rId77"/>
      <p:italic r:id="rId78"/>
      <p:boldItalic r:id="rId79"/>
    </p:embeddedFont>
    <p:embeddedFont>
      <p:font typeface="Poppins"/>
      <p:regular r:id="rId80"/>
      <p:bold r:id="rId81"/>
      <p:italic r:id="rId82"/>
      <p:boldItalic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760">
          <p15:clr>
            <a:srgbClr val="747775"/>
          </p15:clr>
        </p15:guide>
        <p15:guide id="2" orient="horz" pos="5783">
          <p15:clr>
            <a:srgbClr val="747775"/>
          </p15:clr>
        </p15:guide>
        <p15:guide id="3" orient="horz" pos="119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9A45D2E-C1D5-4D6F-B41C-5D2F42CEF5E7}">
  <a:tblStyle styleId="{39A45D2E-C1D5-4D6F-B41C-5D2F42CEF5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760"/>
        <p:guide pos="5783" orient="horz"/>
        <p:guide pos="119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3" Type="http://schemas.openxmlformats.org/officeDocument/2006/relationships/font" Target="fonts/Poppins-bold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Poppins-regular.fntdata"/><Relationship Id="rId82" Type="http://schemas.openxmlformats.org/officeDocument/2006/relationships/font" Target="fonts/Poppins-italic.fntdata"/><Relationship Id="rId81" Type="http://schemas.openxmlformats.org/officeDocument/2006/relationships/font" Target="fonts/Poppi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RobotoMedium-bold.fntdata"/><Relationship Id="rId72" Type="http://schemas.openxmlformats.org/officeDocument/2006/relationships/font" Target="fonts/RobotoMedium-regular.fntdata"/><Relationship Id="rId31" Type="http://schemas.openxmlformats.org/officeDocument/2006/relationships/slide" Target="slides/slide25.xml"/><Relationship Id="rId75" Type="http://schemas.openxmlformats.org/officeDocument/2006/relationships/font" Target="fonts/RobotoMedium-boldItalic.fntdata"/><Relationship Id="rId30" Type="http://schemas.openxmlformats.org/officeDocument/2006/relationships/slide" Target="slides/slide24.xml"/><Relationship Id="rId74" Type="http://schemas.openxmlformats.org/officeDocument/2006/relationships/font" Target="fonts/RobotoMedium-italic.fntdata"/><Relationship Id="rId33" Type="http://schemas.openxmlformats.org/officeDocument/2006/relationships/slide" Target="slides/slide27.xml"/><Relationship Id="rId77" Type="http://schemas.openxmlformats.org/officeDocument/2006/relationships/font" Target="fonts/Roboto-bold.fntdata"/><Relationship Id="rId32" Type="http://schemas.openxmlformats.org/officeDocument/2006/relationships/slide" Target="slides/slide26.xml"/><Relationship Id="rId76" Type="http://schemas.openxmlformats.org/officeDocument/2006/relationships/font" Target="fonts/Roboto-regular.fntdata"/><Relationship Id="rId35" Type="http://schemas.openxmlformats.org/officeDocument/2006/relationships/slide" Target="slides/slide29.xml"/><Relationship Id="rId79" Type="http://schemas.openxmlformats.org/officeDocument/2006/relationships/font" Target="fonts/Roboto-boldItalic.fntdata"/><Relationship Id="rId34" Type="http://schemas.openxmlformats.org/officeDocument/2006/relationships/slide" Target="slides/slide28.xml"/><Relationship Id="rId78" Type="http://schemas.openxmlformats.org/officeDocument/2006/relationships/font" Target="fonts/Roboto-italic.fntdata"/><Relationship Id="rId71" Type="http://schemas.openxmlformats.org/officeDocument/2006/relationships/font" Target="fonts/RobotoBlack-boldItalic.fntdata"/><Relationship Id="rId70" Type="http://schemas.openxmlformats.org/officeDocument/2006/relationships/font" Target="fonts/RobotoBlack-bold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0e06053782_0_13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0e06053782_0_13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0e06053782_0_14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0e06053782_0_14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e06053782_0_14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0e06053782_0_14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e06053782_0_15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0e06053782_0_15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0e06053782_0_15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0e06053782_0_15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0e06053782_0_62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0e06053782_0_62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0e06053782_0_16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0e06053782_0_16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0e06053782_0_16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0e06053782_0_16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0e06053782_0_17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0e06053782_0_17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0e06053782_0_18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0e06053782_0_18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9793c88f70_1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g29793c88f70_1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0e06053782_0_18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0e06053782_0_18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0e06053782_0_19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0e06053782_0_19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0e06053782_0_20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0e06053782_0_20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0e06053782_0_20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0e06053782_0_20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0e06053782_0_21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0e06053782_0_21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e2e364ca21_0_11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e2e364ca21_0_11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0e06053782_0_22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0e06053782_0_22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0e06053782_0_23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0e06053782_0_23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0e06053782_0_23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0e06053782_0_23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0e06053782_0_24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0e06053782_0_24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e2e364ca21_0_5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g2e2e364ca21_0_5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0e06053782_0_24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0e06053782_0_24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0e06053782_0_25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0e06053782_0_25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e2e364ca21_0_12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e2e364ca21_0_12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0e06053782_0_53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0e06053782_0_53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0e06053782_0_46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0e06053782_0_46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0e06053782_0_49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0e06053782_0_49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0e06053782_0_51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0e06053782_0_51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0e06053782_0_55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0e06053782_0_55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A continuación se muestra un resumen de los aspectos más relevantes del proyecto de CE en El Prat del LLobregat (abajo el enlace a la ponencia de Joan Herrera, Ex-Director del IDAE y Director de Acción ambiental y energía del Ayuntamiento del Prat)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Instalando 1MW de potencia en 22 edificios públicos (en los mejores tejados)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Cinco autoconsumos compartidos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Polígonos fuera de los 500 m (JH defiende ampliar los 500 m para poder integrar los polígonos)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Se podría haber optado por 5 CER (una por cada autoconsumo compartido). Sin embargo, se opta por concebir todo como una comunidad (porque con 5 pequeños autoconsumos no se puede realmente impactar en el sistema, hacer agregación, participar en mercados, etc).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Tienen un autoconsumo compartido funcionando (energía gratuita porque es un piloto).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Talleres con colegios y familias.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Han dado 0.5 kW por familia.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Al 1MW se van a añadir 500kW más, usando tejados de las iglesias. Están cerrando convenio de cesión de derecho de superficie a cambio de un 15% de la generación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Han hecho un concurso para la cesión de cubiertas de empresas donde el Ayuntamiento (la CE) pueda instalar FV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Estrategias adicionales (rehabilitación, etc)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Forma jurídica: una sL. Van a sacar a concurrencia la participación de empresas para que participen de la S.L, para que aporten conocimiento y recursos para tener más alcance.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Apunta la importancia de la gestión de la demanda y la agregación, como propuesta de valor de la CE (algo que ocurrirá en los próximos 5 años). Esto puede ser lo más relevante en núcleos urbanos poblados</a:t>
            </a:r>
            <a:endParaRPr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0e06053782_0_26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20e06053782_0_26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0e06053782_0_57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0e06053782_0_57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0e06053782_0_8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g20e06053782_0_8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0e06053782_0_29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0e06053782_0_29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0e06053782_0_29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0e06053782_0_29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0e06053782_0_30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0e06053782_0_30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0e06053782_0_30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0e06053782_0_30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0e06053782_0_31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20e06053782_0_31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0e06053782_0_31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0e06053782_0_31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0e06053782_0_32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0e06053782_0_32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0e06053782_0_33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0e06053782_0_33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0e06053782_0_38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0e06053782_0_38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0e06053782_0_38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0e06053782_0_38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0e06053782_0_6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¡Sujetos de derecho! en la Ley del Sector Eléctrico. Regulación por detrás de los avances tecnológicos</a:t>
            </a:r>
            <a:endParaRPr/>
          </a:p>
        </p:txBody>
      </p:sp>
      <p:sp>
        <p:nvSpPr>
          <p:cNvPr id="77" name="Google Shape;77;g20e06053782_0_6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0e06053782_0_39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0e06053782_0_39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0e06053782_0_39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0e06053782_0_39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0e06053782_0_40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0e06053782_0_40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0e06053782_0_41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0e06053782_0_41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0e06053782_0_41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0e06053782_0_41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0e06053782_0_42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0e06053782_0_42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0e06053782_0_42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0e06053782_0_42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0e06053782_0_43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0e06053782_0_43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0e06053782_0_43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20e06053782_0_43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0e06053782_0_44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0e06053782_0_44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0e06053782_0_2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¡Sujetos de derecho! en la Ley del Sector Eléctrico. Regulación por detrás de los avances tecnológicos</a:t>
            </a:r>
            <a:endParaRPr/>
          </a:p>
        </p:txBody>
      </p:sp>
      <p:sp>
        <p:nvSpPr>
          <p:cNvPr id="90" name="Google Shape;90;g20e06053782_0_2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0e06053782_0_44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0e06053782_0_44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0e06053782_0_45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0e06053782_0_45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0e06053782_0_46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0e06053782_0_46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e2e364ca21_0_17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g2e2e364ca21_0_17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e06053782_0_3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20e06053782_0_3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0e06053782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20e06053782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e06053782_0_11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¡Sujetos de derecho! en la Ley del Sector Eléctrico. Regulación por detrás de los avances tecnológicos</a:t>
            </a:r>
            <a:endParaRPr/>
          </a:p>
        </p:txBody>
      </p:sp>
      <p:sp>
        <p:nvSpPr>
          <p:cNvPr id="141" name="Google Shape;141;g20e06053782_0_11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">
  <p:cSld name="Custom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177700"/>
            <a:ext cx="1109300" cy="110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1">
  <p:cSld name="Custom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24028"/>
              </a:buClr>
              <a:buSzPts val="2800"/>
              <a:buFont typeface="Roboto Medium"/>
              <a:buChar char="●"/>
              <a:defRPr sz="2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406400" lvl="0" marL="4572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●"/>
              <a:defRPr sz="2800"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○"/>
              <a:defRPr sz="2800">
                <a:latin typeface="Roboto"/>
                <a:ea typeface="Roboto"/>
                <a:cs typeface="Roboto"/>
                <a:sym typeface="Roboto"/>
              </a:defRPr>
            </a:lvl2pPr>
            <a:lvl3pPr indent="-406400" lvl="2" marL="13716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■"/>
              <a:defRPr sz="2800">
                <a:latin typeface="Roboto"/>
                <a:ea typeface="Roboto"/>
                <a:cs typeface="Roboto"/>
                <a:sym typeface="Roboto"/>
              </a:defRPr>
            </a:lvl3pPr>
            <a:lvl4pPr indent="-406400" lvl="3" marL="18288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●"/>
              <a:defRPr sz="2800">
                <a:latin typeface="Roboto"/>
                <a:ea typeface="Roboto"/>
                <a:cs typeface="Roboto"/>
                <a:sym typeface="Roboto"/>
              </a:defRPr>
            </a:lvl4pPr>
            <a:lvl5pPr indent="-406400" lvl="4" marL="22860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○"/>
              <a:defRPr sz="2800">
                <a:latin typeface="Roboto"/>
                <a:ea typeface="Roboto"/>
                <a:cs typeface="Roboto"/>
                <a:sym typeface="Roboto"/>
              </a:defRPr>
            </a:lvl5pPr>
            <a:lvl6pPr indent="-406400" lvl="5" marL="27432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■"/>
              <a:defRPr sz="2800">
                <a:latin typeface="Roboto"/>
                <a:ea typeface="Roboto"/>
                <a:cs typeface="Roboto"/>
                <a:sym typeface="Roboto"/>
              </a:defRPr>
            </a:lvl6pPr>
            <a:lvl7pPr indent="-406400" lvl="6" marL="32004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●"/>
              <a:defRPr sz="2800">
                <a:latin typeface="Roboto"/>
                <a:ea typeface="Roboto"/>
                <a:cs typeface="Roboto"/>
                <a:sym typeface="Roboto"/>
              </a:defRPr>
            </a:lvl7pPr>
            <a:lvl8pPr indent="-406400" lvl="7" marL="36576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○"/>
              <a:defRPr sz="2800">
                <a:latin typeface="Roboto"/>
                <a:ea typeface="Roboto"/>
                <a:cs typeface="Roboto"/>
                <a:sym typeface="Roboto"/>
              </a:defRPr>
            </a:lvl8pPr>
            <a:lvl9pPr indent="-406400" lvl="8" marL="41148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■"/>
              <a:defRPr sz="2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>
              <a:buNone/>
              <a:defRPr sz="2800"/>
            </a:lvl1pPr>
            <a:lvl2pPr lvl="1" rtl="0">
              <a:buNone/>
              <a:defRPr sz="2800"/>
            </a:lvl2pPr>
            <a:lvl3pPr lvl="2" rtl="0">
              <a:buNone/>
              <a:defRPr sz="2800"/>
            </a:lvl3pPr>
            <a:lvl4pPr lvl="3" rtl="0">
              <a:buNone/>
              <a:defRPr sz="2800"/>
            </a:lvl4pPr>
            <a:lvl5pPr lvl="4" rtl="0">
              <a:buNone/>
              <a:defRPr sz="2800"/>
            </a:lvl5pPr>
            <a:lvl6pPr lvl="5" rtl="0">
              <a:buNone/>
              <a:defRPr sz="2800"/>
            </a:lvl6pPr>
            <a:lvl7pPr lvl="6" rtl="0">
              <a:buNone/>
              <a:defRPr sz="2800"/>
            </a:lvl7pPr>
            <a:lvl8pPr lvl="7" rtl="0">
              <a:buNone/>
              <a:defRPr sz="2800"/>
            </a:lvl8pPr>
            <a:lvl9pPr lvl="8" rtl="0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13" name="Google Shape;13;p4"/>
          <p:cNvCxnSpPr/>
          <p:nvPr/>
        </p:nvCxnSpPr>
        <p:spPr>
          <a:xfrm>
            <a:off x="809100" y="2119050"/>
            <a:ext cx="16220400" cy="0"/>
          </a:xfrm>
          <a:prstGeom prst="straightConnector1">
            <a:avLst/>
          </a:prstGeom>
          <a:noFill/>
          <a:ln cap="flat" cmpd="sng" w="9525">
            <a:solidFill>
              <a:srgbClr val="B2402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jp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9300" y="9414149"/>
            <a:ext cx="16076175" cy="7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5"/>
          <p:cNvPicPr preferRelativeResize="0"/>
          <p:nvPr/>
        </p:nvPicPr>
        <p:blipFill rotWithShape="1">
          <a:blip r:embed="rId5">
            <a:alphaModFix/>
          </a:blip>
          <a:srcRect b="12060" l="0" r="0" t="7592"/>
          <a:stretch/>
        </p:blipFill>
        <p:spPr>
          <a:xfrm>
            <a:off x="7281500" y="2638175"/>
            <a:ext cx="10152349" cy="5477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"/>
          <p:cNvSpPr/>
          <p:nvPr/>
        </p:nvSpPr>
        <p:spPr>
          <a:xfrm>
            <a:off x="662325" y="4481541"/>
            <a:ext cx="6341100" cy="17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300">
                <a:solidFill>
                  <a:srgbClr val="0F0F0F"/>
                </a:solidFill>
                <a:latin typeface="Roboto"/>
                <a:ea typeface="Roboto"/>
                <a:cs typeface="Roboto"/>
                <a:sym typeface="Roboto"/>
              </a:rPr>
              <a:t>Trámites necesarios para la constitución de las Comunidades Energéticas</a:t>
            </a:r>
            <a:endParaRPr b="1" sz="4300">
              <a:solidFill>
                <a:srgbClr val="0F0F0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Google Shape;21;p5"/>
          <p:cNvSpPr/>
          <p:nvPr/>
        </p:nvSpPr>
        <p:spPr>
          <a:xfrm>
            <a:off x="662325" y="7485575"/>
            <a:ext cx="82821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999">
                <a:solidFill>
                  <a:srgbClr val="B3B2A6"/>
                </a:solidFill>
                <a:latin typeface="Roboto Medium"/>
                <a:ea typeface="Roboto Medium"/>
                <a:cs typeface="Roboto Medium"/>
                <a:sym typeface="Roboto Medium"/>
              </a:rPr>
              <a:t>AITOR PÉREZ</a:t>
            </a:r>
            <a:endParaRPr sz="3000">
              <a:solidFill>
                <a:srgbClr val="B3B2A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999">
                <a:solidFill>
                  <a:srgbClr val="B3B2A6"/>
                </a:solidFill>
                <a:latin typeface="Roboto Medium"/>
                <a:ea typeface="Roboto Medium"/>
                <a:cs typeface="Roboto Medium"/>
                <a:sym typeface="Roboto Medium"/>
              </a:rPr>
              <a:t>aitor.perez@r2msolution.com</a:t>
            </a:r>
            <a:endParaRPr sz="2999">
              <a:solidFill>
                <a:srgbClr val="B3B2A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2" name="Google Shape;22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031675" cy="38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5"/>
          <p:cNvPicPr preferRelativeResize="0"/>
          <p:nvPr/>
        </p:nvPicPr>
        <p:blipFill rotWithShape="1">
          <a:blip r:embed="rId7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5"/>
          <p:cNvCxnSpPr/>
          <p:nvPr/>
        </p:nvCxnSpPr>
        <p:spPr>
          <a:xfrm>
            <a:off x="733275" y="7409375"/>
            <a:ext cx="6199200" cy="0"/>
          </a:xfrm>
          <a:prstGeom prst="straightConnector1">
            <a:avLst/>
          </a:prstGeom>
          <a:noFill/>
          <a:ln cap="flat" cmpd="sng" w="76200">
            <a:solidFill>
              <a:srgbClr val="B3B2A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" name="Google Shape;25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6475" y="9414143"/>
            <a:ext cx="3475145" cy="7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/>
          <p:nvPr/>
        </p:nvSpPr>
        <p:spPr>
          <a:xfrm flipH="1" rot="10800000">
            <a:off x="1066300" y="1000506"/>
            <a:ext cx="6858508" cy="7229094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155" name="Google Shape;155;p14"/>
          <p:cNvSpPr/>
          <p:nvPr/>
        </p:nvSpPr>
        <p:spPr>
          <a:xfrm>
            <a:off x="1676400" y="1832075"/>
            <a:ext cx="5715000" cy="56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¿</a:t>
            </a: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Cómo</a:t>
            </a: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seleccionar la figura </a:t>
            </a: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jurídica</a:t>
            </a: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correcta</a:t>
            </a: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39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6" name="Google Shape;156;p14"/>
          <p:cNvSpPr/>
          <p:nvPr/>
        </p:nvSpPr>
        <p:spPr>
          <a:xfrm>
            <a:off x="9818650" y="3007225"/>
            <a:ext cx="57150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tener en cuenta: </a:t>
            </a:r>
            <a:endParaRPr b="1"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7" name="Google Shape;157;p14"/>
          <p:cNvSpPr/>
          <p:nvPr/>
        </p:nvSpPr>
        <p:spPr>
          <a:xfrm>
            <a:off x="9830850" y="943750"/>
            <a:ext cx="5715000" cy="14157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latin typeface="Roboto"/>
                <a:ea typeface="Roboto"/>
                <a:cs typeface="Roboto"/>
                <a:sym typeface="Roboto"/>
              </a:rPr>
              <a:t>Necesidad de analizar cada caso en particular</a:t>
            </a:r>
            <a:endParaRPr b="1" sz="3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8" name="Google Shape;158;p14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4"/>
          <p:cNvSpPr/>
          <p:nvPr/>
        </p:nvSpPr>
        <p:spPr>
          <a:xfrm>
            <a:off x="10925900" y="3420850"/>
            <a:ext cx="1951500" cy="8877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Tamaño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4"/>
          <p:cNvSpPr/>
          <p:nvPr/>
        </p:nvSpPr>
        <p:spPr>
          <a:xfrm>
            <a:off x="12877475" y="4645250"/>
            <a:ext cx="4015800" cy="8877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Escala </a:t>
            </a: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económica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4"/>
          <p:cNvSpPr/>
          <p:nvPr/>
        </p:nvSpPr>
        <p:spPr>
          <a:xfrm>
            <a:off x="9233125" y="5838025"/>
            <a:ext cx="3644400" cy="8877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Escala territorial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2877475" y="7044075"/>
            <a:ext cx="1951500" cy="8877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Actores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4"/>
          <p:cNvSpPr/>
          <p:nvPr/>
        </p:nvSpPr>
        <p:spPr>
          <a:xfrm>
            <a:off x="11356600" y="8250125"/>
            <a:ext cx="1520700" cy="8877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Fines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4"/>
          <p:cNvSpPr/>
          <p:nvPr/>
        </p:nvSpPr>
        <p:spPr>
          <a:xfrm>
            <a:off x="12877475" y="7931775"/>
            <a:ext cx="5211300" cy="10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Medium"/>
              <a:buChar char="○"/>
            </a:pPr>
            <a:r>
              <a:rPr lang="es" sz="2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Personas físicas, PYMES, autoridades locales.</a:t>
            </a:r>
            <a:endParaRPr sz="2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9582700" y="9032700"/>
            <a:ext cx="5715000" cy="12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Medium"/>
              <a:buChar char="○"/>
            </a:pPr>
            <a:r>
              <a:rPr lang="es" sz="2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Económicos, medioambientales, sociales.</a:t>
            </a:r>
            <a:endParaRPr sz="2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1" name="Google Shape;171;p15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2" name="Google Shape;172;p15"/>
          <p:cNvGraphicFramePr/>
          <p:nvPr/>
        </p:nvGraphicFramePr>
        <p:xfrm>
          <a:off x="842375" y="1793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Concepto: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Agrupación de personas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desarrollan una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actividad colectiva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forma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estable, democrática y sin ánimo de lucro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Características: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3947450">
                <a:tc>
                  <a:txBody>
                    <a:bodyPr/>
                    <a:lstStyle/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Personalidad jurídica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 Titular de derechos y obligaciones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Persigue un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fin específico</a:t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tiene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finalidad lucrativa</a:t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Puede realizar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actividades económicas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y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generar beneficios. 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Reinvertir los beneficios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Funciona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democráticamente. Un socio un voto</a:t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Los asociados tienen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 limitada. 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No responden a las deudas con su patrimonio personal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8" name="Google Shape;178;p16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9" name="Google Shape;179;p16"/>
          <p:cNvGraphicFramePr/>
          <p:nvPr/>
        </p:nvGraphicFramePr>
        <p:xfrm>
          <a:off x="1141250" y="2214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8191500"/>
                <a:gridCol w="8191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VENTAJAS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DESVENTAJAS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Constitución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facil y rapida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Sin necesidad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un capital social mínimo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Funcionamiento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sencillo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 limitada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los asociados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Muy difícil acceso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financiación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por entidades de crédito</a:t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5" name="Google Shape;185;p17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6" name="Google Shape;186;p17"/>
          <p:cNvGraphicFramePr/>
          <p:nvPr/>
        </p:nvGraphicFramePr>
        <p:xfrm>
          <a:off x="1042350" y="1663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Principales obligaciones fiscales durante su actividad: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n caso de contratar/ofrecer servicios o compra/venta de bienes obligaciones con HACIENDA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Se diferencia de Cooperativas y Sociedades Limitadas: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Sociedades (IS)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Actividades Económicas (IAE)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Transmisiones Patrimoniales y Actos Jurídicos Documentados (ITPAJD)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2" name="Google Shape;192;p18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3" name="Google Shape;193;p18"/>
          <p:cNvGraphicFramePr/>
          <p:nvPr/>
        </p:nvGraphicFramePr>
        <p:xfrm>
          <a:off x="889575" y="189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del IS aplicable: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Aplicación obligatoria del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especial de entidades parcialmente exentas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Exentas las rentas procedentes de su objeto social, siempre que se destinen a actividades sin ánimo de lucro.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 obligación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presentar el IS si: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Ingresos totales inferiores a 75.000 € anuales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Ingresos por rentas no exentas inferiores a 2.000 € anuales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" name="Google Shape;199;p19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0" name="Google Shape;200;p19"/>
          <p:cNvGraphicFramePr/>
          <p:nvPr/>
        </p:nvGraphicFramePr>
        <p:xfrm>
          <a:off x="1042350" y="1748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del IS aplicable: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72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 Medium"/>
                        <a:buChar char="●"/>
                      </a:pP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Posibilidad de aplicar el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tipo de gravamen reducido (15%)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para asociaciones de nueva creación los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dos primeros ejercicios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 que se obtenga renta positiva</a:t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72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 Medium"/>
                        <a:buChar char="●"/>
                      </a:pP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Posibilidad de aplicar los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incentivos fiscales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empresas de reducida dimensión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(cifra de negocios inferior a 10 millones de euros)</a:t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72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 Medium"/>
                        <a:buChar char="●"/>
                      </a:pP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Libertad de amortización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 inversiones destinadas al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autoconsumo de energía eléctrica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utilicen energía procedente de fuentes renovables</a:t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/>
          <p:nvPr/>
        </p:nvSpPr>
        <p:spPr>
          <a:xfrm>
            <a:off x="216900" y="1406450"/>
            <a:ext cx="17854200" cy="85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595959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595959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91">
              <a:solidFill>
                <a:srgbClr val="59595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06" name="Google Shape;206;p20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7" name="Google Shape;207;p20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8" name="Google Shape;208;p20"/>
          <p:cNvGraphicFramePr/>
          <p:nvPr/>
        </p:nvGraphicFramePr>
        <p:xfrm>
          <a:off x="1042350" y="1748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del IAE aplicable: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Exentas de IAE: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En los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dos primeros años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las entidades que inicien 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ejercicio de su actividad en territorio español</a:t>
                      </a:r>
                      <a:endParaRPr b="1" sz="30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 partir del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tercer año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entidades cuyo 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importe neto dela cifra de negocios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(INCN) sea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inferior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1.000.000 €</a:t>
                      </a:r>
                      <a:endParaRPr b="1" sz="30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Bonificaciones de hasta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50 %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la cuota para quienes inicien el ejercicio de cualquier actividad empresarial que tributen por cuota municipal.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4" name="Google Shape;214;p21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5" name="Google Shape;215;p21"/>
          <p:cNvGraphicFramePr/>
          <p:nvPr/>
        </p:nvGraphicFramePr>
        <p:xfrm>
          <a:off x="869325" y="1496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del ITPAJD aplicable: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 u="sng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Operaciones Societarias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: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Exención de las operaciones de constitución y aportaciones que no suponen aumento de capital. Resto de operaciones tipo general 1%.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 u="sng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Transmisiones Patrimoniales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: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Transmisiones onerosas de bienes o derechos y constitución de derechos reales, préstamos, fianzas, arrendamientos, pensiones y concesiones administrativas siempre que la entidad actúe fuera del ejercicio de su actividad (en caso contrario, sujeción al IVA) y que la operación en sí misma no esté sujeta a IVA. El tipo impositivo varía por Comunidad Autónoma (entre 4% y 10%).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 u="sng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Actos Jurídicos Documentados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: </a:t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Por la formalización de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documentos notariales, mercantiles o administrativos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 El tipo impositivo varía por Comunidad (0,5% y 1,5%).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500" u="sng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2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/>
          <p:nvPr/>
        </p:nvSpPr>
        <p:spPr>
          <a:xfrm>
            <a:off x="0" y="0"/>
            <a:ext cx="44676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22"/>
          <p:cNvSpPr/>
          <p:nvPr/>
        </p:nvSpPr>
        <p:spPr>
          <a:xfrm>
            <a:off x="4467600" y="0"/>
            <a:ext cx="4608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22"/>
          <p:cNvSpPr/>
          <p:nvPr/>
        </p:nvSpPr>
        <p:spPr>
          <a:xfrm>
            <a:off x="9076500" y="0"/>
            <a:ext cx="71778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24" name="Google Shape;224;p22"/>
          <p:cNvGraphicFramePr/>
          <p:nvPr/>
        </p:nvGraphicFramePr>
        <p:xfrm>
          <a:off x="486925" y="1559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Otras obligaciones con Hacienda: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el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Valor Añadido (IVA)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grava al suministro de luz: Tipo impositivo ordinario del 21%.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Impuesto Especial sobre la Electricidad (IEE)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grava el consumo de electricidad contratada: Tipo impositivo ordinario del 5,113%. No está sujeto al IEE el consumo por los generadores o conjunto de generadores de potencia total no superior a 100 kilovatios (kW) de la energía eléctrica producida por ellos mismos. 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Impuesto sobre el valor de la producción de la energía eléctrica (IVPEE)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grava la producción de energía eléctrica, medida en barras de central: Tipo impositivo del 7%.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chemeClr val="dk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0" name="Google Shape;230;p23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1" name="Google Shape;231;p23"/>
          <p:cNvGraphicFramePr/>
          <p:nvPr/>
        </p:nvGraphicFramePr>
        <p:xfrm>
          <a:off x="952500" y="1622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Concepto: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Es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unión voluntaria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entre distintas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personas físicas o jurídicas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con objeto de crear una organización común por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 producción de un bien o la prestación de un servicio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Características: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Personalidad jurídica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 Titular de derechos y obligaciones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Persigue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satisfacción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las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necesidades y aspiraciones económicas y sociales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sus socios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Funciona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democráticamente. Un socio un voto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Los cooperativistas tienen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 limitada.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No responden a las deudas con su patrimonio personal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4C2F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1575" y="4833550"/>
            <a:ext cx="3866426" cy="5453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6"/>
          <p:cNvGrpSpPr/>
          <p:nvPr/>
        </p:nvGrpSpPr>
        <p:grpSpPr>
          <a:xfrm>
            <a:off x="1169999" y="2770375"/>
            <a:ext cx="4252675" cy="2889402"/>
            <a:chOff x="1093799" y="1703575"/>
            <a:chExt cx="4252675" cy="2889402"/>
          </a:xfrm>
        </p:grpSpPr>
        <p:sp>
          <p:nvSpPr>
            <p:cNvPr id="32" name="Google Shape;32;p6"/>
            <p:cNvSpPr/>
            <p:nvPr/>
          </p:nvSpPr>
          <p:spPr>
            <a:xfrm flipH="1" rot="10800000">
              <a:off x="1209004" y="1705886"/>
              <a:ext cx="4137470" cy="2887091"/>
            </a:xfrm>
            <a:custGeom>
              <a:rect b="b" l="l" r="r" t="t"/>
              <a:pathLst>
                <a:path extrusionOk="0" h="9093200" w="7454900">
                  <a:moveTo>
                    <a:pt x="0" y="9093200"/>
                  </a:moveTo>
                  <a:lnTo>
                    <a:pt x="7454900" y="9093200"/>
                  </a:lnTo>
                  <a:lnTo>
                    <a:pt x="7454900" y="0"/>
                  </a:lnTo>
                  <a:lnTo>
                    <a:pt x="0" y="0"/>
                  </a:lnTo>
                  <a:lnTo>
                    <a:pt x="0" y="909320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</p:sp>
        <p:sp>
          <p:nvSpPr>
            <p:cNvPr id="33" name="Google Shape;33;p6"/>
            <p:cNvSpPr/>
            <p:nvPr/>
          </p:nvSpPr>
          <p:spPr>
            <a:xfrm>
              <a:off x="1093799" y="1703575"/>
              <a:ext cx="4137600" cy="27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110578" rtl="0" algn="ctr">
                <a:lnSpc>
                  <a:spcPct val="11877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3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Qué son las CE y dónde están reguladas</a:t>
              </a:r>
              <a:endParaRPr b="1" sz="36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4" name="Google Shape;34;p6"/>
          <p:cNvPicPr preferRelativeResize="0"/>
          <p:nvPr/>
        </p:nvPicPr>
        <p:blipFill rotWithShape="1">
          <a:blip r:embed="rId5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35;p6"/>
          <p:cNvGrpSpPr/>
          <p:nvPr/>
        </p:nvGrpSpPr>
        <p:grpSpPr>
          <a:xfrm>
            <a:off x="6542937" y="2772686"/>
            <a:ext cx="4137600" cy="2887091"/>
            <a:chOff x="6085737" y="1705886"/>
            <a:chExt cx="4137600" cy="2887091"/>
          </a:xfrm>
        </p:grpSpPr>
        <p:sp>
          <p:nvSpPr>
            <p:cNvPr id="36" name="Google Shape;36;p6"/>
            <p:cNvSpPr/>
            <p:nvPr/>
          </p:nvSpPr>
          <p:spPr>
            <a:xfrm flipH="1" rot="10800000">
              <a:off x="6085804" y="1705886"/>
              <a:ext cx="4137470" cy="2887091"/>
            </a:xfrm>
            <a:custGeom>
              <a:rect b="b" l="l" r="r" t="t"/>
              <a:pathLst>
                <a:path extrusionOk="0" h="9093200" w="7454900">
                  <a:moveTo>
                    <a:pt x="0" y="9093200"/>
                  </a:moveTo>
                  <a:lnTo>
                    <a:pt x="7454900" y="9093200"/>
                  </a:lnTo>
                  <a:lnTo>
                    <a:pt x="7454900" y="0"/>
                  </a:lnTo>
                  <a:lnTo>
                    <a:pt x="0" y="0"/>
                  </a:lnTo>
                  <a:lnTo>
                    <a:pt x="0" y="909320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</p:sp>
        <p:sp>
          <p:nvSpPr>
            <p:cNvPr id="37" name="Google Shape;37;p6"/>
            <p:cNvSpPr/>
            <p:nvPr/>
          </p:nvSpPr>
          <p:spPr>
            <a:xfrm>
              <a:off x="6085737" y="1775575"/>
              <a:ext cx="4137600" cy="27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110578" rtl="0" algn="ctr">
                <a:lnSpc>
                  <a:spcPct val="11877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3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Qué forma jurídica pueden adoptar las CEs</a:t>
              </a:r>
              <a:endParaRPr b="1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" name="Google Shape;38;p6"/>
          <p:cNvGrpSpPr/>
          <p:nvPr/>
        </p:nvGrpSpPr>
        <p:grpSpPr>
          <a:xfrm>
            <a:off x="11800774" y="2772686"/>
            <a:ext cx="4137600" cy="2887091"/>
            <a:chOff x="11149099" y="1705886"/>
            <a:chExt cx="4137600" cy="2887091"/>
          </a:xfrm>
        </p:grpSpPr>
        <p:sp>
          <p:nvSpPr>
            <p:cNvPr id="39" name="Google Shape;39;p6"/>
            <p:cNvSpPr/>
            <p:nvPr/>
          </p:nvSpPr>
          <p:spPr>
            <a:xfrm flipH="1" rot="10800000">
              <a:off x="11149167" y="1705886"/>
              <a:ext cx="4137470" cy="2887091"/>
            </a:xfrm>
            <a:custGeom>
              <a:rect b="b" l="l" r="r" t="t"/>
              <a:pathLst>
                <a:path extrusionOk="0" h="9093200" w="7454900">
                  <a:moveTo>
                    <a:pt x="0" y="9093200"/>
                  </a:moveTo>
                  <a:lnTo>
                    <a:pt x="7454900" y="9093200"/>
                  </a:lnTo>
                  <a:lnTo>
                    <a:pt x="7454900" y="0"/>
                  </a:lnTo>
                  <a:lnTo>
                    <a:pt x="0" y="0"/>
                  </a:lnTo>
                  <a:lnTo>
                    <a:pt x="0" y="909320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</p:sp>
        <p:sp>
          <p:nvSpPr>
            <p:cNvPr id="40" name="Google Shape;40;p6"/>
            <p:cNvSpPr/>
            <p:nvPr/>
          </p:nvSpPr>
          <p:spPr>
            <a:xfrm>
              <a:off x="11149099" y="1737600"/>
              <a:ext cx="4137600" cy="27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110578" rtl="0" algn="ctr">
                <a:lnSpc>
                  <a:spcPct val="11877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3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Pasos para constituir CEs</a:t>
              </a:r>
              <a:endParaRPr b="1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1" name="Google Shape;41;p6"/>
          <p:cNvSpPr txBox="1"/>
          <p:nvPr/>
        </p:nvSpPr>
        <p:spPr>
          <a:xfrm>
            <a:off x="311700" y="445025"/>
            <a:ext cx="16312800" cy="10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9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¿Qué vamos a ver hoy?</a:t>
            </a:r>
            <a:endParaRPr sz="49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7" name="Google Shape;237;p24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8" name="Google Shape;238;p24"/>
          <p:cNvGraphicFramePr/>
          <p:nvPr/>
        </p:nvGraphicFramePr>
        <p:xfrm>
          <a:off x="378375" y="1437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8694850"/>
                <a:gridCol w="86948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VENTAJAS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DESVENTAJAS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445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400"/>
                        <a:buFont typeface="Roboto Medium"/>
                        <a:buChar char="●"/>
                      </a:pP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Sin necesidad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un capital social mínimo</a:t>
                      </a:r>
                      <a:endParaRPr sz="34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4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445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400"/>
                        <a:buFont typeface="Roboto Medium"/>
                        <a:buChar char="●"/>
                      </a:pP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Fomenta la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comunicación, solidaridad y compromiso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entre cooperativistas</a:t>
                      </a:r>
                      <a:endParaRPr sz="34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4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445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400"/>
                        <a:buFont typeface="Roboto Medium"/>
                        <a:buChar char="●"/>
                      </a:pP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Garantiza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trato igual </a:t>
                      </a:r>
                      <a:endParaRPr b="1" sz="34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064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○"/>
                      </a:pP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Mismos derechos y obligaciones</a:t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○"/>
                      </a:pP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Reparto de beneficios igualitario</a:t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4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445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400"/>
                        <a:buFont typeface="Roboto Medium"/>
                        <a:buChar char="●"/>
                      </a:pP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 limitada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los cooperativistas</a:t>
                      </a:r>
                      <a:endParaRPr sz="34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4445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400"/>
                        <a:buFont typeface="Roboto Medium"/>
                        <a:buChar char="●"/>
                      </a:pP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Constitucion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menos ágil</a:t>
                      </a:r>
                      <a:endParaRPr b="1" sz="34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4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445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400"/>
                        <a:buFont typeface="Roboto Medium"/>
                        <a:buChar char="●"/>
                      </a:pP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Funcionamiento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más complejo</a:t>
                      </a:r>
                      <a:endParaRPr b="1" sz="34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4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445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400"/>
                        <a:buFont typeface="Roboto Medium"/>
                        <a:buChar char="●"/>
                      </a:pP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Parte de los beneficios destinados a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reservas</a:t>
                      </a:r>
                      <a:endParaRPr b="1" sz="34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4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445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400"/>
                        <a:buFont typeface="Roboto Medium"/>
                        <a:buChar char="●"/>
                      </a:pP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Dificultad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obtener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financiación externa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endParaRPr sz="34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4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445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400"/>
                        <a:buFont typeface="Roboto Medium"/>
                        <a:buChar char="●"/>
                      </a:pP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 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es posible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transmitir propiedad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única forma de salir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es mediante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 baja 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 sus socios</a:t>
                      </a:r>
                      <a:endParaRPr b="1" sz="34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" name="Google Shape;244;p25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5" name="Google Shape;245;p25"/>
          <p:cNvGraphicFramePr/>
          <p:nvPr/>
        </p:nvGraphicFramePr>
        <p:xfrm>
          <a:off x="1042350" y="1726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Principales obligaciones fiscales durante su actividad: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Queda sujeta a diversas obligaciones con HACIENDA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Se diferencia de Asociaciones y Sociedades Limitadas: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Sociedades (IS)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Actividades Económicas (IAE)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Transmisiones Patrimoniales y Actos Jurídicos Documentados (ITPAJD)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1" name="Google Shape;251;p26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2" name="Google Shape;252;p26"/>
          <p:cNvGraphicFramePr/>
          <p:nvPr/>
        </p:nvGraphicFramePr>
        <p:xfrm>
          <a:off x="1215375" y="1701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0726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del IS aplicable: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572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 Medium"/>
                        <a:buChar char="●"/>
                      </a:pP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fiscal especial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para cooperativas protegidas</a:t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72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 Medium"/>
                        <a:buChar char="●"/>
                      </a:pP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Posibilidad de aplicar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libertad de amortización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72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 Medium"/>
                        <a:buChar char="●"/>
                      </a:pP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Posibilidad de aplicar el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tipo de gravamen reducido (15%)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para cooperativas de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nueva creación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los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dos primeros ejercicios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 que se obtenga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renta positiva</a:t>
                      </a:r>
                      <a:endParaRPr b="1" sz="36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72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 Medium"/>
                        <a:buChar char="●"/>
                      </a:pP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Posibilidad de aplicar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incentivos fiscales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empresas de reducida dimensión (cifra de negocios inferior a 10 millones euros)</a:t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72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 Medium"/>
                        <a:buChar char="●"/>
                      </a:pP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Libertad de amortización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 inversiones destinadas al </a:t>
                      </a:r>
                      <a:r>
                        <a:rPr b="1" lang="es" sz="36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autoconsumo de energía eléctrica 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que utilicen energía procedente de fuentes renovables</a:t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8" name="Google Shape;258;p27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9" name="Google Shape;259;p27"/>
          <p:cNvGraphicFramePr/>
          <p:nvPr/>
        </p:nvGraphicFramePr>
        <p:xfrm>
          <a:off x="952500" y="189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del IAE aplicable: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Exentas de IAE: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En los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dos primeros años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las entidades que inicien el ejercicio de su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actividad en territorio español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 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 partir del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tercer año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entidades cuyo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importe neto dela cifra de negocios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(INCN) sea inferior a 1.000.000 €.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Bonificación del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95%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la cuota.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5" name="Google Shape;265;p28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6" name="Google Shape;266;p28"/>
          <p:cNvGraphicFramePr/>
          <p:nvPr/>
        </p:nvGraphicFramePr>
        <p:xfrm>
          <a:off x="692700" y="1606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del ITPAJD aplicable: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572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"/>
                        <a:buChar char="●"/>
                      </a:pPr>
                      <a:r>
                        <a:rPr b="1" lang="es" sz="3600" u="sng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Operaciones Societarias:</a:t>
                      </a:r>
                      <a:endParaRPr b="1" sz="3600" u="sng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1275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900"/>
                        <a:buFont typeface="Roboto Medium"/>
                        <a:buChar char="○"/>
                      </a:pPr>
                      <a:r>
                        <a:rPr lang="es" sz="29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Exención respecto de los actos, contratos y operaciones de constitución, ampliación de capital, fusión y escisión. </a:t>
                      </a:r>
                      <a:endParaRPr sz="29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275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900"/>
                        <a:buFont typeface="Roboto Medium"/>
                        <a:buChar char="○"/>
                      </a:pPr>
                      <a:r>
                        <a:rPr lang="es" sz="29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Resto de operaciones 1%.</a:t>
                      </a:r>
                      <a:endParaRPr sz="29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9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72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"/>
                        <a:buChar char="●"/>
                      </a:pPr>
                      <a:r>
                        <a:rPr b="1" lang="es" sz="3600" u="sng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Transmisiones Patrimoniales: </a:t>
                      </a:r>
                      <a:endParaRPr b="1" sz="3600" u="sng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1275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900"/>
                        <a:buFont typeface="Roboto Medium"/>
                        <a:buChar char="○"/>
                      </a:pPr>
                      <a:r>
                        <a:rPr lang="es" sz="29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Exención en la constitución y cancelación de préstamos y en las adquisiciones de bienes y derechos que se integren en el Fondo de Educación y Promoción para el cumplimiento de sus fines</a:t>
                      </a:r>
                      <a:endParaRPr sz="29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275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900"/>
                        <a:buFont typeface="Roboto Medium"/>
                        <a:buChar char="○"/>
                      </a:pPr>
                      <a:r>
                        <a:rPr lang="es" sz="29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Resto de operaciones </a:t>
                      </a:r>
                      <a:r>
                        <a:rPr b="1" lang="es" sz="29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tributan al régimen general</a:t>
                      </a:r>
                      <a:r>
                        <a:rPr lang="es" sz="29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con los tipos impositivos aplicables a cada Comunidad Autónoma.</a:t>
                      </a:r>
                      <a:endParaRPr sz="29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9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72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 Medium"/>
                        <a:buChar char="●"/>
                      </a:pPr>
                      <a:r>
                        <a:rPr b="1" lang="es" sz="3600" u="sng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Actos Jurídicos Documentados:</a:t>
                      </a:r>
                      <a:r>
                        <a:rPr lang="es" sz="36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72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600"/>
                        <a:buFont typeface="Roboto Medium"/>
                        <a:buChar char="○"/>
                      </a:pPr>
                      <a:r>
                        <a:rPr lang="es" sz="29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Por la formalización de </a:t>
                      </a:r>
                      <a:r>
                        <a:rPr b="1" lang="es" sz="29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documentos notariales, mercantiles o administrativos</a:t>
                      </a:r>
                      <a:r>
                        <a:rPr lang="es" sz="29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 El tipo impositivo varía por comunidad autónoma (0,5% y 1,5%).</a:t>
                      </a:r>
                      <a:endParaRPr sz="36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9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9"/>
          <p:cNvSpPr/>
          <p:nvPr/>
        </p:nvSpPr>
        <p:spPr>
          <a:xfrm>
            <a:off x="0" y="0"/>
            <a:ext cx="44676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4467600" y="0"/>
            <a:ext cx="4608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29"/>
          <p:cNvSpPr/>
          <p:nvPr/>
        </p:nvSpPr>
        <p:spPr>
          <a:xfrm>
            <a:off x="9076500" y="0"/>
            <a:ext cx="71778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75" name="Google Shape;275;p29"/>
          <p:cNvGraphicFramePr/>
          <p:nvPr/>
        </p:nvGraphicFramePr>
        <p:xfrm>
          <a:off x="486925" y="1559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Otras obligaciones con Hacienda: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el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Valor Añadido (IVA)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grava al suministro de luz: Tipo impositivo ordinario del 21%.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Impuesto Especial sobre la Electricidad (IEE)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grava el consumo de electricidad contratada: Tipo impositivo ordinario del 5.113%. No está sujeto al IEE el consumo por los generadores o conjunto de generadores de potencia total no superior a 100 kilovatios (kW) de la energía eléctrica producida por ellos mismos. 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Impuesto sobre el valor de la producción de la energía eléctrica (IVPEE)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grava la producción de energía eléctrica, medida en barras de central: Tipo impositivo del 7%.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chemeClr val="dk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1" name="Google Shape;281;p30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2" name="Google Shape;282;p30"/>
          <p:cNvGraphicFramePr/>
          <p:nvPr/>
        </p:nvGraphicFramePr>
        <p:xfrm>
          <a:off x="952500" y="1744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Concepto: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Es un tipo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sociedad mercantil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en la que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capital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que está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dividido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en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participaciones sociales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se integra por las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aportaciones de todos los socios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no responden personalmente de las deudas sociales.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Características: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Personalidad jurídica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 Titular de derechos y obligaciones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Normalmente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tiene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finalidad lucrativa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318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200"/>
                        <a:buFont typeface="Roboto Medium"/>
                        <a:buChar char="○"/>
                      </a:pPr>
                      <a:r>
                        <a:rPr lang="es" sz="32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Crece actualmente la aceptación de </a:t>
                      </a:r>
                      <a:r>
                        <a:rPr b="1" lang="es" sz="32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SLs sin ánimo de lucro</a:t>
                      </a:r>
                      <a:endParaRPr b="1" sz="32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Generalmente cada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participación social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concede a su titular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derecho a emitir un voto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Los socios tienen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 limitada.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No responden a las deudas con su patrimonio personal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8" name="Google Shape;288;p31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9" name="Google Shape;289;p31"/>
          <p:cNvGraphicFramePr/>
          <p:nvPr/>
        </p:nvGraphicFramePr>
        <p:xfrm>
          <a:off x="449150" y="159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8694850"/>
                <a:gridCol w="86948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VENTAJAS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DESVENTAJAS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Capital social mínimo 1€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Se puede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constituir 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por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un solo socio</a:t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 limitada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los socios</a:t>
                      </a:r>
                      <a:endParaRPr b="1" sz="34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Difícil obtener financiación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externa 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si el capital convenido es bajo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Constitución menos ágil</a:t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Funcionamiento más complejo</a:t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Funcionamiento no democratico</a:t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Finalidad lucrativa</a:t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Transmisión 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participaciones limitada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por los Estatutos</a:t>
                      </a:r>
                      <a:endParaRPr sz="34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5" name="Google Shape;295;p32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6" name="Google Shape;296;p32"/>
          <p:cNvGraphicFramePr/>
          <p:nvPr/>
        </p:nvGraphicFramePr>
        <p:xfrm>
          <a:off x="952500" y="1586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Principales obligaciones fiscales durante su actividad: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Queda sujeta a diversas obligaciones con HACIENDA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Se diferencia de cooperativas y Sociedades Limitadas: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Sociedades (IS)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Actividades Económicas (IAE)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Transmisiones Patrimoniales y Actos Jurídicos Documentados (ITPAJD)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3" name="Google Shape;303;p33"/>
          <p:cNvGraphicFramePr/>
          <p:nvPr/>
        </p:nvGraphicFramePr>
        <p:xfrm>
          <a:off x="952500" y="156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del IS aplicable: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General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del Impuesto 25%.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Posibilidad de aplicar el tipo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gravamen reducido (15%)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para sociedades de nueva creación los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dos primeros ejercicios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 que se obtenga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renta positiva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Posibilidad de aplicar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incentivos fiscales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empresas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reducida dimensión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(cifra de negocios inferior a 10 millones euros).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Libertad de amortización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 inversiones destinadas al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autoconsumo de energía eléctrica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utilicen energía procedente de fuentes renovables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47" name="Google Shape;47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" name="Google Shape;4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1575" y="4833550"/>
            <a:ext cx="3866426" cy="54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0" name="Google Shape;50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51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2" name="Google Shape;52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53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4" name="Google Shape;54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6" name="Google Shape;56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8" name="Google Shape;58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59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60" name="Google Shape;60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Google Shape;61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62" name="Google Shape;62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Qué son las CEs y donde están reguladas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" name="Google Shape;63;p7"/>
          <p:cNvPicPr preferRelativeResize="0"/>
          <p:nvPr/>
        </p:nvPicPr>
        <p:blipFill rotWithShape="1">
          <a:blip r:embed="rId5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9" name="Google Shape;309;p34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0" name="Google Shape;310;p34"/>
          <p:cNvGraphicFramePr/>
          <p:nvPr/>
        </p:nvGraphicFramePr>
        <p:xfrm>
          <a:off x="952500" y="189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del IAE aplicable: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Exentas de IAE: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En los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dos primeros años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las entidades que inicien el ejercicio de su actividad en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territorio español.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 partir del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tercer año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entidades cuyo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importe neto dela cifra de negocios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(INCN) sea inferior a 1.000.000 euros.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Siempre que la ordenanza fiscal aplicable así lo establezca, bonificaciones de hasta el 50 % de la cuota para quienes inicien el ejercicio de cualquier actividad empresarial que tributen por cuota municipal.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5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6" name="Google Shape;316;p35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7" name="Google Shape;317;p35"/>
          <p:cNvGraphicFramePr/>
          <p:nvPr/>
        </p:nvGraphicFramePr>
        <p:xfrm>
          <a:off x="952500" y="1610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Régimen del ITPAJD aplicable: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Operaciones Societarias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Exención respecto de los actos, contratos y operaciones de constitución, ampliación de capital, fusión y escisión. 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Resto de operaciones 1%.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Transmisiones Patrimoniales: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Transmisiones onerosas de bienes o derechos y constitución de derechos reales, préstamos, fianzas, arrendamientos, pensiones y concesiones administrativas siempre que la entidad actúe fuera del ejercicio de su actividad (en caso contrario, sujeción al IVA) y que la operación en sí misma no esté sujeta a IVA. El tipo impositivo varía por Comunidad Autónoma (entre 4% y 10%).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Actos Jurídicos Documentados: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Por la formalización de documentos notariales, mercantiles o administrativos. El tipo impositivo varía por comunidad autónoma (0,5% y 1,5%).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6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6"/>
          <p:cNvSpPr/>
          <p:nvPr/>
        </p:nvSpPr>
        <p:spPr>
          <a:xfrm>
            <a:off x="0" y="0"/>
            <a:ext cx="44676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36"/>
          <p:cNvSpPr/>
          <p:nvPr/>
        </p:nvSpPr>
        <p:spPr>
          <a:xfrm>
            <a:off x="4467600" y="0"/>
            <a:ext cx="4608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36"/>
          <p:cNvSpPr/>
          <p:nvPr/>
        </p:nvSpPr>
        <p:spPr>
          <a:xfrm>
            <a:off x="9076500" y="0"/>
            <a:ext cx="71778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26" name="Google Shape;326;p36"/>
          <p:cNvGraphicFramePr/>
          <p:nvPr/>
        </p:nvGraphicFramePr>
        <p:xfrm>
          <a:off x="486925" y="1559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Otras obligaciones con Hacienda: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Impuesto sobre el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Valor Añadido (IVA)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grava al suministro de luz: Tipo impositivo ordinario del 21%.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Impuesto Especial sobre la Electricidad (IEE)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grava el consumo de electricidad contratada: Tipo impositivo ordinario del 5.113%. No está sujeto al IEE el consumo por los generadores o conjunto de generadores de potencia total no superior a 100 kilovatios (kW) de la energía eléctrica producida por ellos mismos. 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Impuesto sobre el valor de la producción de la energía eléctrica (IVPEE)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que grava la producción de energía eléctrica, medida en barras de central: Tipo impositivo del 7%.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chemeClr val="dk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32" name="Google Shape;332;p3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3" name="Google Shape;33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1575" y="4833550"/>
            <a:ext cx="3866426" cy="54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35" name="Google Shape;335;p3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3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37" name="Google Shape;337;p3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3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39" name="Google Shape;339;p3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3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41" name="Google Shape;341;p3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3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43" name="Google Shape;343;p3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3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45" name="Google Shape;345;p3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3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47" name="Google Shape;347;p3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Ejemplos de Comunidades </a:t>
            </a: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Energéticas</a:t>
            </a: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en España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8" name="Google Shape;348;p37"/>
          <p:cNvPicPr preferRelativeResize="0"/>
          <p:nvPr/>
        </p:nvPicPr>
        <p:blipFill rotWithShape="1">
          <a:blip r:embed="rId5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/>
          <p:nvPr/>
        </p:nvSpPr>
        <p:spPr>
          <a:xfrm>
            <a:off x="0" y="-74401"/>
            <a:ext cx="18288000" cy="10435802"/>
          </a:xfrm>
          <a:custGeom>
            <a:rect b="b" l="l" r="r" t="t"/>
            <a:pathLst>
              <a:path extrusionOk="0" h="10435802" w="18288000">
                <a:moveTo>
                  <a:pt x="0" y="0"/>
                </a:moveTo>
                <a:lnTo>
                  <a:pt x="18288000" y="0"/>
                </a:lnTo>
                <a:lnTo>
                  <a:pt x="18288000" y="10435802"/>
                </a:lnTo>
                <a:lnTo>
                  <a:pt x="0" y="10435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488" l="-5769" r="0" t="-5488"/>
            </a:stretch>
          </a:blipFill>
          <a:ln>
            <a:noFill/>
          </a:ln>
        </p:spPr>
      </p:sp>
      <p:sp>
        <p:nvSpPr>
          <p:cNvPr id="354" name="Google Shape;354;p38"/>
          <p:cNvSpPr/>
          <p:nvPr/>
        </p:nvSpPr>
        <p:spPr>
          <a:xfrm>
            <a:off x="14366218" y="151819"/>
            <a:ext cx="3755338" cy="998294"/>
          </a:xfrm>
          <a:custGeom>
            <a:rect b="b" l="l" r="r" t="t"/>
            <a:pathLst>
              <a:path extrusionOk="0" h="998294" w="3755338">
                <a:moveTo>
                  <a:pt x="0" y="0"/>
                </a:moveTo>
                <a:lnTo>
                  <a:pt x="3755338" y="0"/>
                </a:lnTo>
                <a:lnTo>
                  <a:pt x="3755338" y="998294"/>
                </a:lnTo>
                <a:lnTo>
                  <a:pt x="0" y="998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55" name="Google Shape;355;p38"/>
          <p:cNvCxnSpPr/>
          <p:nvPr/>
        </p:nvCxnSpPr>
        <p:spPr>
          <a:xfrm>
            <a:off x="5820012" y="1214377"/>
            <a:ext cx="6492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56" name="Google Shape;356;p38"/>
          <p:cNvGrpSpPr/>
          <p:nvPr/>
        </p:nvGrpSpPr>
        <p:grpSpPr>
          <a:xfrm>
            <a:off x="5678825" y="1193540"/>
            <a:ext cx="6867453" cy="8738945"/>
            <a:chOff x="0" y="-38100"/>
            <a:chExt cx="1808700" cy="2301600"/>
          </a:xfrm>
        </p:grpSpPr>
        <p:sp>
          <p:nvSpPr>
            <p:cNvPr id="357" name="Google Shape;357;p38"/>
            <p:cNvSpPr/>
            <p:nvPr/>
          </p:nvSpPr>
          <p:spPr>
            <a:xfrm>
              <a:off x="0" y="0"/>
              <a:ext cx="1808659" cy="2263454"/>
            </a:xfrm>
            <a:custGeom>
              <a:rect b="b" l="l" r="r" t="t"/>
              <a:pathLst>
                <a:path extrusionOk="0" h="2263454" w="1808659">
                  <a:moveTo>
                    <a:pt x="57496" y="0"/>
                  </a:moveTo>
                  <a:lnTo>
                    <a:pt x="1751163" y="0"/>
                  </a:lnTo>
                  <a:cubicBezTo>
                    <a:pt x="1766412" y="0"/>
                    <a:pt x="1781036" y="6058"/>
                    <a:pt x="1791819" y="16840"/>
                  </a:cubicBezTo>
                  <a:cubicBezTo>
                    <a:pt x="1802602" y="27623"/>
                    <a:pt x="1808659" y="42247"/>
                    <a:pt x="1808659" y="57496"/>
                  </a:cubicBezTo>
                  <a:lnTo>
                    <a:pt x="1808659" y="2205958"/>
                  </a:lnTo>
                  <a:cubicBezTo>
                    <a:pt x="1808659" y="2221207"/>
                    <a:pt x="1802602" y="2235831"/>
                    <a:pt x="1791819" y="2246614"/>
                  </a:cubicBezTo>
                  <a:cubicBezTo>
                    <a:pt x="1781036" y="2257396"/>
                    <a:pt x="1766412" y="2263454"/>
                    <a:pt x="1751163" y="2263454"/>
                  </a:cubicBezTo>
                  <a:lnTo>
                    <a:pt x="57496" y="2263454"/>
                  </a:lnTo>
                  <a:cubicBezTo>
                    <a:pt x="42247" y="2263454"/>
                    <a:pt x="27623" y="2257396"/>
                    <a:pt x="16840" y="2246614"/>
                  </a:cubicBezTo>
                  <a:cubicBezTo>
                    <a:pt x="6058" y="2235831"/>
                    <a:pt x="0" y="2221207"/>
                    <a:pt x="0" y="2205958"/>
                  </a:cubicBezTo>
                  <a:lnTo>
                    <a:pt x="0" y="57496"/>
                  </a:lnTo>
                  <a:cubicBezTo>
                    <a:pt x="0" y="42247"/>
                    <a:pt x="6058" y="27623"/>
                    <a:pt x="16840" y="16840"/>
                  </a:cubicBezTo>
                  <a:cubicBezTo>
                    <a:pt x="27623" y="6058"/>
                    <a:pt x="42247" y="0"/>
                    <a:pt x="57496" y="0"/>
                  </a:cubicBezTo>
                  <a:close/>
                </a:path>
              </a:pathLst>
            </a:custGeom>
            <a:solidFill>
              <a:srgbClr val="FFFFFF">
                <a:alpha val="725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8"/>
            <p:cNvSpPr txBox="1"/>
            <p:nvPr/>
          </p:nvSpPr>
          <p:spPr>
            <a:xfrm>
              <a:off x="0" y="-38100"/>
              <a:ext cx="1808700" cy="230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59" name="Google Shape;359;p38"/>
          <p:cNvCxnSpPr/>
          <p:nvPr/>
        </p:nvCxnSpPr>
        <p:spPr>
          <a:xfrm>
            <a:off x="7424652" y="2506160"/>
            <a:ext cx="2747700" cy="19200"/>
          </a:xfrm>
          <a:prstGeom prst="straightConnector1">
            <a:avLst/>
          </a:prstGeom>
          <a:noFill/>
          <a:ln cap="flat" cmpd="sng" w="38100">
            <a:solidFill>
              <a:srgbClr val="B8252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60" name="Google Shape;360;p38"/>
          <p:cNvGrpSpPr/>
          <p:nvPr/>
        </p:nvGrpSpPr>
        <p:grpSpPr>
          <a:xfrm>
            <a:off x="5391102" y="354517"/>
            <a:ext cx="7402816" cy="746091"/>
            <a:chOff x="0" y="-38100"/>
            <a:chExt cx="1949700" cy="196500"/>
          </a:xfrm>
        </p:grpSpPr>
        <p:sp>
          <p:nvSpPr>
            <p:cNvPr id="361" name="Google Shape;361;p38"/>
            <p:cNvSpPr/>
            <p:nvPr/>
          </p:nvSpPr>
          <p:spPr>
            <a:xfrm>
              <a:off x="0" y="0"/>
              <a:ext cx="1949599" cy="158261"/>
            </a:xfrm>
            <a:custGeom>
              <a:rect b="b" l="l" r="r" t="t"/>
              <a:pathLst>
                <a:path extrusionOk="0" h="158261" w="1949599">
                  <a:moveTo>
                    <a:pt x="53339" y="0"/>
                  </a:moveTo>
                  <a:lnTo>
                    <a:pt x="1896259" y="0"/>
                  </a:lnTo>
                  <a:cubicBezTo>
                    <a:pt x="1910406" y="0"/>
                    <a:pt x="1923973" y="5620"/>
                    <a:pt x="1933976" y="15623"/>
                  </a:cubicBezTo>
                  <a:cubicBezTo>
                    <a:pt x="1943979" y="25626"/>
                    <a:pt x="1949599" y="39193"/>
                    <a:pt x="1949599" y="53339"/>
                  </a:cubicBezTo>
                  <a:lnTo>
                    <a:pt x="1949599" y="104922"/>
                  </a:lnTo>
                  <a:cubicBezTo>
                    <a:pt x="1949599" y="134380"/>
                    <a:pt x="1925718" y="158261"/>
                    <a:pt x="1896259" y="158261"/>
                  </a:cubicBezTo>
                  <a:lnTo>
                    <a:pt x="53339" y="158261"/>
                  </a:lnTo>
                  <a:cubicBezTo>
                    <a:pt x="39193" y="158261"/>
                    <a:pt x="25626" y="152641"/>
                    <a:pt x="15623" y="142638"/>
                  </a:cubicBezTo>
                  <a:cubicBezTo>
                    <a:pt x="5620" y="132635"/>
                    <a:pt x="0" y="119068"/>
                    <a:pt x="0" y="104922"/>
                  </a:cubicBezTo>
                  <a:lnTo>
                    <a:pt x="0" y="53339"/>
                  </a:lnTo>
                  <a:cubicBezTo>
                    <a:pt x="0" y="39193"/>
                    <a:pt x="5620" y="25626"/>
                    <a:pt x="15623" y="15623"/>
                  </a:cubicBezTo>
                  <a:cubicBezTo>
                    <a:pt x="25626" y="5620"/>
                    <a:pt x="39193" y="0"/>
                    <a:pt x="53339" y="0"/>
                  </a:cubicBezTo>
                  <a:close/>
                </a:path>
              </a:pathLst>
            </a:custGeom>
            <a:solidFill>
              <a:srgbClr val="B8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2" name="Google Shape;362;p38"/>
            <p:cNvSpPr txBox="1"/>
            <p:nvPr/>
          </p:nvSpPr>
          <p:spPr>
            <a:xfrm>
              <a:off x="0" y="-38100"/>
              <a:ext cx="19497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63" name="Google Shape;363;p38"/>
          <p:cNvSpPr txBox="1"/>
          <p:nvPr/>
        </p:nvSpPr>
        <p:spPr>
          <a:xfrm>
            <a:off x="6656308" y="587633"/>
            <a:ext cx="57711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4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599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Manzanares El Real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5931649" y="2753809"/>
            <a:ext cx="5657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Impulsor: El Ayuntamiento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38"/>
          <p:cNvSpPr txBox="1"/>
          <p:nvPr/>
        </p:nvSpPr>
        <p:spPr>
          <a:xfrm>
            <a:off x="5931649" y="3306259"/>
            <a:ext cx="6614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Usuarios: 15 familias + 5 edificios públicos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38"/>
          <p:cNvSpPr txBox="1"/>
          <p:nvPr/>
        </p:nvSpPr>
        <p:spPr>
          <a:xfrm>
            <a:off x="5931649" y="4211134"/>
            <a:ext cx="6614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Generación renovable: Instalación FV (100kWp) para autoconsumo localizada en el tejado del polideportivo municipal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38"/>
          <p:cNvSpPr txBox="1"/>
          <p:nvPr/>
        </p:nvSpPr>
        <p:spPr>
          <a:xfrm>
            <a:off x="5931649" y="6482847"/>
            <a:ext cx="66144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Plataforma de gestión de la energía y medidores inteligentes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38"/>
          <p:cNvSpPr txBox="1"/>
          <p:nvPr/>
        </p:nvSpPr>
        <p:spPr>
          <a:xfrm>
            <a:off x="5931649" y="5825622"/>
            <a:ext cx="6614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Almacenamiento: Batería (50kWh)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38"/>
          <p:cNvSpPr txBox="1"/>
          <p:nvPr/>
        </p:nvSpPr>
        <p:spPr>
          <a:xfrm>
            <a:off x="5931649" y="7530568"/>
            <a:ext cx="5643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Puntos de recarga de vehículo eléctrico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38"/>
          <p:cNvSpPr txBox="1"/>
          <p:nvPr/>
        </p:nvSpPr>
        <p:spPr>
          <a:xfrm>
            <a:off x="5931649" y="8502118"/>
            <a:ext cx="51003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latin typeface="Roboto"/>
                <a:ea typeface="Roboto"/>
                <a:cs typeface="Roboto"/>
                <a:sym typeface="Roboto"/>
              </a:rPr>
              <a:t>Forma </a:t>
            </a:r>
            <a:r>
              <a:rPr lang="es" sz="3000">
                <a:latin typeface="Roboto"/>
                <a:ea typeface="Roboto"/>
                <a:cs typeface="Roboto"/>
                <a:sym typeface="Roboto"/>
              </a:rPr>
              <a:t>jurídica</a:t>
            </a:r>
            <a:r>
              <a:rPr lang="es" sz="300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b="1" lang="es" sz="3000">
                <a:latin typeface="Roboto"/>
                <a:ea typeface="Roboto"/>
                <a:cs typeface="Roboto"/>
                <a:sym typeface="Roboto"/>
              </a:rPr>
              <a:t>Asociación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38"/>
          <p:cNvSpPr txBox="1"/>
          <p:nvPr/>
        </p:nvSpPr>
        <p:spPr>
          <a:xfrm>
            <a:off x="5865218" y="1570629"/>
            <a:ext cx="68043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Comunidad Energética Municipal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8"/>
          <p:cNvSpPr txBox="1"/>
          <p:nvPr/>
        </p:nvSpPr>
        <p:spPr>
          <a:xfrm>
            <a:off x="6656308" y="2045150"/>
            <a:ext cx="6804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4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Comunidad de Madrid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38"/>
          <p:cNvSpPr/>
          <p:nvPr/>
        </p:nvSpPr>
        <p:spPr>
          <a:xfrm>
            <a:off x="8481784" y="9283168"/>
            <a:ext cx="1179059" cy="553835"/>
          </a:xfrm>
          <a:custGeom>
            <a:rect b="b" l="l" r="r" t="t"/>
            <a:pathLst>
              <a:path extrusionOk="0" h="553835" w="1179059">
                <a:moveTo>
                  <a:pt x="0" y="0"/>
                </a:moveTo>
                <a:lnTo>
                  <a:pt x="1179058" y="0"/>
                </a:lnTo>
                <a:lnTo>
                  <a:pt x="1179058" y="553835"/>
                </a:lnTo>
                <a:lnTo>
                  <a:pt x="0" y="553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9"/>
          <p:cNvSpPr/>
          <p:nvPr/>
        </p:nvSpPr>
        <p:spPr>
          <a:xfrm>
            <a:off x="0" y="0"/>
            <a:ext cx="18355985" cy="10287000"/>
          </a:xfrm>
          <a:custGeom>
            <a:rect b="b" l="l" r="r" t="t"/>
            <a:pathLst>
              <a:path extrusionOk="0" h="10287000" w="18355985">
                <a:moveTo>
                  <a:pt x="0" y="0"/>
                </a:moveTo>
                <a:lnTo>
                  <a:pt x="18355985" y="0"/>
                </a:lnTo>
                <a:lnTo>
                  <a:pt x="183559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79" name="Google Shape;379;p39"/>
          <p:cNvCxnSpPr/>
          <p:nvPr/>
        </p:nvCxnSpPr>
        <p:spPr>
          <a:xfrm>
            <a:off x="6038862" y="1266202"/>
            <a:ext cx="6492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80" name="Google Shape;380;p39"/>
          <p:cNvGrpSpPr/>
          <p:nvPr/>
        </p:nvGrpSpPr>
        <p:grpSpPr>
          <a:xfrm>
            <a:off x="5897675" y="1245365"/>
            <a:ext cx="6867453" cy="8635290"/>
            <a:chOff x="0" y="-38100"/>
            <a:chExt cx="1808700" cy="2274300"/>
          </a:xfrm>
        </p:grpSpPr>
        <p:sp>
          <p:nvSpPr>
            <p:cNvPr id="381" name="Google Shape;381;p39"/>
            <p:cNvSpPr/>
            <p:nvPr/>
          </p:nvSpPr>
          <p:spPr>
            <a:xfrm>
              <a:off x="0" y="0"/>
              <a:ext cx="1808659" cy="2236056"/>
            </a:xfrm>
            <a:custGeom>
              <a:rect b="b" l="l" r="r" t="t"/>
              <a:pathLst>
                <a:path extrusionOk="0" h="2236056" w="1808659">
                  <a:moveTo>
                    <a:pt x="57496" y="0"/>
                  </a:moveTo>
                  <a:lnTo>
                    <a:pt x="1751163" y="0"/>
                  </a:lnTo>
                  <a:cubicBezTo>
                    <a:pt x="1766412" y="0"/>
                    <a:pt x="1781036" y="6058"/>
                    <a:pt x="1791819" y="16840"/>
                  </a:cubicBezTo>
                  <a:cubicBezTo>
                    <a:pt x="1802602" y="27623"/>
                    <a:pt x="1808659" y="42247"/>
                    <a:pt x="1808659" y="57496"/>
                  </a:cubicBezTo>
                  <a:lnTo>
                    <a:pt x="1808659" y="2178560"/>
                  </a:lnTo>
                  <a:cubicBezTo>
                    <a:pt x="1808659" y="2193809"/>
                    <a:pt x="1802602" y="2208433"/>
                    <a:pt x="1791819" y="2219216"/>
                  </a:cubicBezTo>
                  <a:cubicBezTo>
                    <a:pt x="1781036" y="2229998"/>
                    <a:pt x="1766412" y="2236056"/>
                    <a:pt x="1751163" y="2236056"/>
                  </a:cubicBezTo>
                  <a:lnTo>
                    <a:pt x="57496" y="2236056"/>
                  </a:lnTo>
                  <a:cubicBezTo>
                    <a:pt x="42247" y="2236056"/>
                    <a:pt x="27623" y="2229998"/>
                    <a:pt x="16840" y="2219216"/>
                  </a:cubicBezTo>
                  <a:cubicBezTo>
                    <a:pt x="6058" y="2208433"/>
                    <a:pt x="0" y="2193809"/>
                    <a:pt x="0" y="2178560"/>
                  </a:cubicBezTo>
                  <a:lnTo>
                    <a:pt x="0" y="57496"/>
                  </a:lnTo>
                  <a:cubicBezTo>
                    <a:pt x="0" y="42247"/>
                    <a:pt x="6058" y="27623"/>
                    <a:pt x="16840" y="16840"/>
                  </a:cubicBezTo>
                  <a:cubicBezTo>
                    <a:pt x="27623" y="6058"/>
                    <a:pt x="42247" y="0"/>
                    <a:pt x="57496" y="0"/>
                  </a:cubicBezTo>
                  <a:close/>
                </a:path>
              </a:pathLst>
            </a:custGeom>
            <a:solidFill>
              <a:srgbClr val="FFFFFF">
                <a:alpha val="725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9"/>
            <p:cNvSpPr txBox="1"/>
            <p:nvPr/>
          </p:nvSpPr>
          <p:spPr>
            <a:xfrm>
              <a:off x="0" y="-38100"/>
              <a:ext cx="1808700" cy="227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83" name="Google Shape;383;p39"/>
          <p:cNvCxnSpPr/>
          <p:nvPr/>
        </p:nvCxnSpPr>
        <p:spPr>
          <a:xfrm>
            <a:off x="7700652" y="2653235"/>
            <a:ext cx="2747700" cy="19200"/>
          </a:xfrm>
          <a:prstGeom prst="straightConnector1">
            <a:avLst/>
          </a:prstGeom>
          <a:noFill/>
          <a:ln cap="flat" cmpd="sng" w="38100">
            <a:solidFill>
              <a:srgbClr val="B8252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84" name="Google Shape;384;p39"/>
          <p:cNvGrpSpPr/>
          <p:nvPr/>
        </p:nvGrpSpPr>
        <p:grpSpPr>
          <a:xfrm>
            <a:off x="5609952" y="406342"/>
            <a:ext cx="7402816" cy="746091"/>
            <a:chOff x="0" y="-38100"/>
            <a:chExt cx="1949700" cy="196500"/>
          </a:xfrm>
        </p:grpSpPr>
        <p:sp>
          <p:nvSpPr>
            <p:cNvPr id="385" name="Google Shape;385;p39"/>
            <p:cNvSpPr/>
            <p:nvPr/>
          </p:nvSpPr>
          <p:spPr>
            <a:xfrm>
              <a:off x="0" y="0"/>
              <a:ext cx="1949599" cy="158261"/>
            </a:xfrm>
            <a:custGeom>
              <a:rect b="b" l="l" r="r" t="t"/>
              <a:pathLst>
                <a:path extrusionOk="0" h="158261" w="1949599">
                  <a:moveTo>
                    <a:pt x="53339" y="0"/>
                  </a:moveTo>
                  <a:lnTo>
                    <a:pt x="1896259" y="0"/>
                  </a:lnTo>
                  <a:cubicBezTo>
                    <a:pt x="1910406" y="0"/>
                    <a:pt x="1923973" y="5620"/>
                    <a:pt x="1933976" y="15623"/>
                  </a:cubicBezTo>
                  <a:cubicBezTo>
                    <a:pt x="1943979" y="25626"/>
                    <a:pt x="1949599" y="39193"/>
                    <a:pt x="1949599" y="53339"/>
                  </a:cubicBezTo>
                  <a:lnTo>
                    <a:pt x="1949599" y="104922"/>
                  </a:lnTo>
                  <a:cubicBezTo>
                    <a:pt x="1949599" y="134380"/>
                    <a:pt x="1925718" y="158261"/>
                    <a:pt x="1896259" y="158261"/>
                  </a:cubicBezTo>
                  <a:lnTo>
                    <a:pt x="53339" y="158261"/>
                  </a:lnTo>
                  <a:cubicBezTo>
                    <a:pt x="39193" y="158261"/>
                    <a:pt x="25626" y="152641"/>
                    <a:pt x="15623" y="142638"/>
                  </a:cubicBezTo>
                  <a:cubicBezTo>
                    <a:pt x="5620" y="132635"/>
                    <a:pt x="0" y="119068"/>
                    <a:pt x="0" y="104922"/>
                  </a:cubicBezTo>
                  <a:lnTo>
                    <a:pt x="0" y="53339"/>
                  </a:lnTo>
                  <a:cubicBezTo>
                    <a:pt x="0" y="39193"/>
                    <a:pt x="5620" y="25626"/>
                    <a:pt x="15623" y="15623"/>
                  </a:cubicBezTo>
                  <a:cubicBezTo>
                    <a:pt x="25626" y="5620"/>
                    <a:pt x="39193" y="0"/>
                    <a:pt x="53339" y="0"/>
                  </a:cubicBezTo>
                  <a:close/>
                </a:path>
              </a:pathLst>
            </a:custGeom>
            <a:solidFill>
              <a:srgbClr val="B8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9"/>
            <p:cNvSpPr txBox="1"/>
            <p:nvPr/>
          </p:nvSpPr>
          <p:spPr>
            <a:xfrm>
              <a:off x="0" y="-38100"/>
              <a:ext cx="19497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7" name="Google Shape;387;p39"/>
          <p:cNvSpPr txBox="1"/>
          <p:nvPr/>
        </p:nvSpPr>
        <p:spPr>
          <a:xfrm>
            <a:off x="7770595" y="639458"/>
            <a:ext cx="57711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4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599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La Graciosa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39"/>
          <p:cNvSpPr txBox="1"/>
          <p:nvPr/>
        </p:nvSpPr>
        <p:spPr>
          <a:xfrm>
            <a:off x="6150499" y="2929459"/>
            <a:ext cx="6614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Objetivo: Independencia energética de la isla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39"/>
          <p:cNvSpPr txBox="1"/>
          <p:nvPr/>
        </p:nvSpPr>
        <p:spPr>
          <a:xfrm>
            <a:off x="6150499" y="3767820"/>
            <a:ext cx="6614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3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Impulsor: Proyecto europeo REACT</a:t>
            </a:r>
            <a:endParaRPr/>
          </a:p>
        </p:txBody>
      </p:sp>
      <p:sp>
        <p:nvSpPr>
          <p:cNvPr id="390" name="Google Shape;390;p39"/>
          <p:cNvSpPr txBox="1"/>
          <p:nvPr/>
        </p:nvSpPr>
        <p:spPr>
          <a:xfrm>
            <a:off x="6150499" y="4325032"/>
            <a:ext cx="6861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Usuarios: 22 participantes (residencial + públicos + comercial)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39"/>
          <p:cNvSpPr txBox="1"/>
          <p:nvPr/>
        </p:nvSpPr>
        <p:spPr>
          <a:xfrm>
            <a:off x="6150499" y="6827726"/>
            <a:ext cx="66144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Almacenamiento: 157,70kWh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p39"/>
          <p:cNvSpPr txBox="1"/>
          <p:nvPr/>
        </p:nvSpPr>
        <p:spPr>
          <a:xfrm>
            <a:off x="6150499" y="5544232"/>
            <a:ext cx="6614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Generación: 20 nuevas instalaciones, con un total de 67.295kWp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p39"/>
          <p:cNvSpPr txBox="1"/>
          <p:nvPr/>
        </p:nvSpPr>
        <p:spPr>
          <a:xfrm>
            <a:off x="6150499" y="7499715"/>
            <a:ext cx="56436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Sistema de monitorización + algoritmos de optimización y control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p39"/>
          <p:cNvSpPr txBox="1"/>
          <p:nvPr/>
        </p:nvSpPr>
        <p:spPr>
          <a:xfrm>
            <a:off x="6265049" y="8837602"/>
            <a:ext cx="51003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Forma jurídica: </a:t>
            </a:r>
            <a:r>
              <a:rPr b="1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Asociación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5" name="Google Shape;395;p39"/>
          <p:cNvSpPr txBox="1"/>
          <p:nvPr/>
        </p:nvSpPr>
        <p:spPr>
          <a:xfrm>
            <a:off x="6265043" y="1674701"/>
            <a:ext cx="68043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Comunidad Energética en Isla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6" name="Google Shape;396;p39"/>
          <p:cNvSpPr txBox="1"/>
          <p:nvPr/>
        </p:nvSpPr>
        <p:spPr>
          <a:xfrm>
            <a:off x="7605402" y="2131901"/>
            <a:ext cx="6804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Islas Canarias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7" name="Google Shape;397;p39"/>
          <p:cNvSpPr/>
          <p:nvPr/>
        </p:nvSpPr>
        <p:spPr>
          <a:xfrm>
            <a:off x="8541084" y="9314177"/>
            <a:ext cx="1179059" cy="553835"/>
          </a:xfrm>
          <a:custGeom>
            <a:rect b="b" l="l" r="r" t="t"/>
            <a:pathLst>
              <a:path extrusionOk="0" h="553835" w="1179059">
                <a:moveTo>
                  <a:pt x="0" y="0"/>
                </a:moveTo>
                <a:lnTo>
                  <a:pt x="1179058" y="0"/>
                </a:lnTo>
                <a:lnTo>
                  <a:pt x="1179058" y="553835"/>
                </a:lnTo>
                <a:lnTo>
                  <a:pt x="0" y="553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68" l="0" r="-1099" t="-12168"/>
            </a:stretch>
          </a:blipFill>
          <a:ln>
            <a:noFill/>
          </a:ln>
        </p:spPr>
      </p:sp>
      <p:cxnSp>
        <p:nvCxnSpPr>
          <p:cNvPr id="403" name="Google Shape;403;p40"/>
          <p:cNvCxnSpPr/>
          <p:nvPr/>
        </p:nvCxnSpPr>
        <p:spPr>
          <a:xfrm>
            <a:off x="5991537" y="1765414"/>
            <a:ext cx="6492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04" name="Google Shape;404;p40"/>
          <p:cNvGrpSpPr/>
          <p:nvPr/>
        </p:nvGrpSpPr>
        <p:grpSpPr>
          <a:xfrm>
            <a:off x="5850350" y="1744577"/>
            <a:ext cx="6867453" cy="7216081"/>
            <a:chOff x="0" y="-38100"/>
            <a:chExt cx="1808700" cy="1900519"/>
          </a:xfrm>
        </p:grpSpPr>
        <p:sp>
          <p:nvSpPr>
            <p:cNvPr id="405" name="Google Shape;405;p40"/>
            <p:cNvSpPr/>
            <p:nvPr/>
          </p:nvSpPr>
          <p:spPr>
            <a:xfrm>
              <a:off x="0" y="0"/>
              <a:ext cx="1808659" cy="1862419"/>
            </a:xfrm>
            <a:custGeom>
              <a:rect b="b" l="l" r="r" t="t"/>
              <a:pathLst>
                <a:path extrusionOk="0" h="1862419" w="1808659">
                  <a:moveTo>
                    <a:pt x="57496" y="0"/>
                  </a:moveTo>
                  <a:lnTo>
                    <a:pt x="1751163" y="0"/>
                  </a:lnTo>
                  <a:cubicBezTo>
                    <a:pt x="1766412" y="0"/>
                    <a:pt x="1781036" y="6058"/>
                    <a:pt x="1791819" y="16840"/>
                  </a:cubicBezTo>
                  <a:cubicBezTo>
                    <a:pt x="1802602" y="27623"/>
                    <a:pt x="1808659" y="42247"/>
                    <a:pt x="1808659" y="57496"/>
                  </a:cubicBezTo>
                  <a:lnTo>
                    <a:pt x="1808659" y="1804923"/>
                  </a:lnTo>
                  <a:cubicBezTo>
                    <a:pt x="1808659" y="1820172"/>
                    <a:pt x="1802602" y="1834796"/>
                    <a:pt x="1791819" y="1845579"/>
                  </a:cubicBezTo>
                  <a:cubicBezTo>
                    <a:pt x="1781036" y="1856361"/>
                    <a:pt x="1766412" y="1862419"/>
                    <a:pt x="1751163" y="1862419"/>
                  </a:cubicBezTo>
                  <a:lnTo>
                    <a:pt x="57496" y="1862419"/>
                  </a:lnTo>
                  <a:cubicBezTo>
                    <a:pt x="42247" y="1862419"/>
                    <a:pt x="27623" y="1856361"/>
                    <a:pt x="16840" y="1845579"/>
                  </a:cubicBezTo>
                  <a:cubicBezTo>
                    <a:pt x="6058" y="1834796"/>
                    <a:pt x="0" y="1820172"/>
                    <a:pt x="0" y="1804923"/>
                  </a:cubicBezTo>
                  <a:lnTo>
                    <a:pt x="0" y="57496"/>
                  </a:lnTo>
                  <a:cubicBezTo>
                    <a:pt x="0" y="42247"/>
                    <a:pt x="6058" y="27623"/>
                    <a:pt x="16840" y="16840"/>
                  </a:cubicBezTo>
                  <a:cubicBezTo>
                    <a:pt x="27623" y="6058"/>
                    <a:pt x="42247" y="0"/>
                    <a:pt x="57496" y="0"/>
                  </a:cubicBezTo>
                  <a:close/>
                </a:path>
              </a:pathLst>
            </a:custGeom>
            <a:solidFill>
              <a:srgbClr val="FFFFFF">
                <a:alpha val="725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40"/>
            <p:cNvSpPr txBox="1"/>
            <p:nvPr/>
          </p:nvSpPr>
          <p:spPr>
            <a:xfrm>
              <a:off x="0" y="-38100"/>
              <a:ext cx="1808700" cy="19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07" name="Google Shape;407;p40"/>
          <p:cNvCxnSpPr/>
          <p:nvPr/>
        </p:nvCxnSpPr>
        <p:spPr>
          <a:xfrm>
            <a:off x="7676525" y="3314372"/>
            <a:ext cx="2747700" cy="19200"/>
          </a:xfrm>
          <a:prstGeom prst="straightConnector1">
            <a:avLst/>
          </a:prstGeom>
          <a:noFill/>
          <a:ln cap="flat" cmpd="sng" w="38100">
            <a:solidFill>
              <a:srgbClr val="B8252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08" name="Google Shape;408;p40"/>
          <p:cNvGrpSpPr/>
          <p:nvPr/>
        </p:nvGrpSpPr>
        <p:grpSpPr>
          <a:xfrm>
            <a:off x="5562627" y="905554"/>
            <a:ext cx="7402816" cy="746091"/>
            <a:chOff x="0" y="-38100"/>
            <a:chExt cx="1949700" cy="196500"/>
          </a:xfrm>
        </p:grpSpPr>
        <p:sp>
          <p:nvSpPr>
            <p:cNvPr id="409" name="Google Shape;409;p40"/>
            <p:cNvSpPr/>
            <p:nvPr/>
          </p:nvSpPr>
          <p:spPr>
            <a:xfrm>
              <a:off x="0" y="0"/>
              <a:ext cx="1949599" cy="158261"/>
            </a:xfrm>
            <a:custGeom>
              <a:rect b="b" l="l" r="r" t="t"/>
              <a:pathLst>
                <a:path extrusionOk="0" h="158261" w="1949599">
                  <a:moveTo>
                    <a:pt x="53339" y="0"/>
                  </a:moveTo>
                  <a:lnTo>
                    <a:pt x="1896259" y="0"/>
                  </a:lnTo>
                  <a:cubicBezTo>
                    <a:pt x="1910406" y="0"/>
                    <a:pt x="1923973" y="5620"/>
                    <a:pt x="1933976" y="15623"/>
                  </a:cubicBezTo>
                  <a:cubicBezTo>
                    <a:pt x="1943979" y="25626"/>
                    <a:pt x="1949599" y="39193"/>
                    <a:pt x="1949599" y="53339"/>
                  </a:cubicBezTo>
                  <a:lnTo>
                    <a:pt x="1949599" y="104922"/>
                  </a:lnTo>
                  <a:cubicBezTo>
                    <a:pt x="1949599" y="134380"/>
                    <a:pt x="1925718" y="158261"/>
                    <a:pt x="1896259" y="158261"/>
                  </a:cubicBezTo>
                  <a:lnTo>
                    <a:pt x="53339" y="158261"/>
                  </a:lnTo>
                  <a:cubicBezTo>
                    <a:pt x="39193" y="158261"/>
                    <a:pt x="25626" y="152641"/>
                    <a:pt x="15623" y="142638"/>
                  </a:cubicBezTo>
                  <a:cubicBezTo>
                    <a:pt x="5620" y="132635"/>
                    <a:pt x="0" y="119068"/>
                    <a:pt x="0" y="104922"/>
                  </a:cubicBezTo>
                  <a:lnTo>
                    <a:pt x="0" y="53339"/>
                  </a:lnTo>
                  <a:cubicBezTo>
                    <a:pt x="0" y="39193"/>
                    <a:pt x="5620" y="25626"/>
                    <a:pt x="15623" y="15623"/>
                  </a:cubicBezTo>
                  <a:cubicBezTo>
                    <a:pt x="25626" y="5620"/>
                    <a:pt x="39193" y="0"/>
                    <a:pt x="53339" y="0"/>
                  </a:cubicBezTo>
                  <a:close/>
                </a:path>
              </a:pathLst>
            </a:custGeom>
            <a:solidFill>
              <a:srgbClr val="B8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40"/>
            <p:cNvSpPr txBox="1"/>
            <p:nvPr/>
          </p:nvSpPr>
          <p:spPr>
            <a:xfrm>
              <a:off x="0" y="-38100"/>
              <a:ext cx="19497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40"/>
          <p:cNvGrpSpPr/>
          <p:nvPr/>
        </p:nvGrpSpPr>
        <p:grpSpPr>
          <a:xfrm>
            <a:off x="6235004" y="3771571"/>
            <a:ext cx="6248700" cy="4734563"/>
            <a:chOff x="0" y="76200"/>
            <a:chExt cx="8331600" cy="6312751"/>
          </a:xfrm>
        </p:grpSpPr>
        <p:sp>
          <p:nvSpPr>
            <p:cNvPr id="412" name="Google Shape;412;p40"/>
            <p:cNvSpPr txBox="1"/>
            <p:nvPr/>
          </p:nvSpPr>
          <p:spPr>
            <a:xfrm>
              <a:off x="0" y="76200"/>
              <a:ext cx="61914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s" sz="3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Impulsor: Comunidad de vecinos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3" name="Google Shape;413;p40"/>
            <p:cNvSpPr txBox="1"/>
            <p:nvPr/>
          </p:nvSpPr>
          <p:spPr>
            <a:xfrm>
              <a:off x="0" y="1485900"/>
              <a:ext cx="80457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s" sz="3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Bloque de apartamentos (20 viviendas + áreas comunes)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4" name="Google Shape;414;p40"/>
            <p:cNvSpPr txBox="1"/>
            <p:nvPr/>
          </p:nvSpPr>
          <p:spPr>
            <a:xfrm>
              <a:off x="0" y="2672101"/>
              <a:ext cx="8045700" cy="15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s" sz="3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Vivienda eficiente con geotermia y aerotermia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5" name="Google Shape;415;p40"/>
            <p:cNvSpPr txBox="1"/>
            <p:nvPr/>
          </p:nvSpPr>
          <p:spPr>
            <a:xfrm>
              <a:off x="0" y="5243851"/>
              <a:ext cx="8331600" cy="11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s" sz="3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Forma jurídica: </a:t>
              </a:r>
              <a:r>
                <a:rPr b="1" i="0" lang="es" sz="3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Cooperativa</a:t>
              </a:r>
              <a:endParaRPr b="1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6" name="Google Shape;416;p40"/>
            <p:cNvSpPr txBox="1"/>
            <p:nvPr/>
          </p:nvSpPr>
          <p:spPr>
            <a:xfrm>
              <a:off x="0" y="3937000"/>
              <a:ext cx="8331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s" sz="3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15 kW FV + 8 kWh almacenamiento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17" name="Google Shape;417;p40"/>
          <p:cNvSpPr txBox="1"/>
          <p:nvPr/>
        </p:nvSpPr>
        <p:spPr>
          <a:xfrm>
            <a:off x="6936895" y="1135941"/>
            <a:ext cx="57711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4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599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La Balma, Barcelona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8" name="Google Shape;418;p40"/>
          <p:cNvSpPr txBox="1"/>
          <p:nvPr/>
        </p:nvSpPr>
        <p:spPr>
          <a:xfrm>
            <a:off x="5878925" y="2231063"/>
            <a:ext cx="7470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Comunidad Energética Residencial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9" name="Google Shape;419;p40"/>
          <p:cNvSpPr txBox="1"/>
          <p:nvPr/>
        </p:nvSpPr>
        <p:spPr>
          <a:xfrm>
            <a:off x="7967652" y="2782878"/>
            <a:ext cx="6804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Cataluña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0" name="Google Shape;420;p40"/>
          <p:cNvSpPr/>
          <p:nvPr/>
        </p:nvSpPr>
        <p:spPr>
          <a:xfrm>
            <a:off x="8712711" y="8340100"/>
            <a:ext cx="1179059" cy="553835"/>
          </a:xfrm>
          <a:custGeom>
            <a:rect b="b" l="l" r="r" t="t"/>
            <a:pathLst>
              <a:path extrusionOk="0" h="553835" w="1179059">
                <a:moveTo>
                  <a:pt x="0" y="0"/>
                </a:moveTo>
                <a:lnTo>
                  <a:pt x="1179059" y="0"/>
                </a:lnTo>
                <a:lnTo>
                  <a:pt x="1179059" y="553836"/>
                </a:lnTo>
                <a:lnTo>
                  <a:pt x="0" y="553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6" name="Google Shape;426;p41"/>
          <p:cNvCxnSpPr/>
          <p:nvPr/>
        </p:nvCxnSpPr>
        <p:spPr>
          <a:xfrm>
            <a:off x="5991537" y="1765414"/>
            <a:ext cx="6492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27" name="Google Shape;427;p41"/>
          <p:cNvGrpSpPr/>
          <p:nvPr/>
        </p:nvGrpSpPr>
        <p:grpSpPr>
          <a:xfrm>
            <a:off x="5850350" y="1744577"/>
            <a:ext cx="6867453" cy="7216081"/>
            <a:chOff x="0" y="-38100"/>
            <a:chExt cx="1808700" cy="1900519"/>
          </a:xfrm>
        </p:grpSpPr>
        <p:sp>
          <p:nvSpPr>
            <p:cNvPr id="428" name="Google Shape;428;p41"/>
            <p:cNvSpPr/>
            <p:nvPr/>
          </p:nvSpPr>
          <p:spPr>
            <a:xfrm>
              <a:off x="0" y="0"/>
              <a:ext cx="1808659" cy="1862419"/>
            </a:xfrm>
            <a:custGeom>
              <a:rect b="b" l="l" r="r" t="t"/>
              <a:pathLst>
                <a:path extrusionOk="0" h="1862419" w="1808659">
                  <a:moveTo>
                    <a:pt x="57496" y="0"/>
                  </a:moveTo>
                  <a:lnTo>
                    <a:pt x="1751163" y="0"/>
                  </a:lnTo>
                  <a:cubicBezTo>
                    <a:pt x="1766412" y="0"/>
                    <a:pt x="1781036" y="6058"/>
                    <a:pt x="1791819" y="16840"/>
                  </a:cubicBezTo>
                  <a:cubicBezTo>
                    <a:pt x="1802602" y="27623"/>
                    <a:pt x="1808659" y="42247"/>
                    <a:pt x="1808659" y="57496"/>
                  </a:cubicBezTo>
                  <a:lnTo>
                    <a:pt x="1808659" y="1804923"/>
                  </a:lnTo>
                  <a:cubicBezTo>
                    <a:pt x="1808659" y="1820172"/>
                    <a:pt x="1802602" y="1834796"/>
                    <a:pt x="1791819" y="1845579"/>
                  </a:cubicBezTo>
                  <a:cubicBezTo>
                    <a:pt x="1781036" y="1856361"/>
                    <a:pt x="1766412" y="1862419"/>
                    <a:pt x="1751163" y="1862419"/>
                  </a:cubicBezTo>
                  <a:lnTo>
                    <a:pt x="57496" y="1862419"/>
                  </a:lnTo>
                  <a:cubicBezTo>
                    <a:pt x="42247" y="1862419"/>
                    <a:pt x="27623" y="1856361"/>
                    <a:pt x="16840" y="1845579"/>
                  </a:cubicBezTo>
                  <a:cubicBezTo>
                    <a:pt x="6058" y="1834796"/>
                    <a:pt x="0" y="1820172"/>
                    <a:pt x="0" y="1804923"/>
                  </a:cubicBezTo>
                  <a:lnTo>
                    <a:pt x="0" y="57496"/>
                  </a:lnTo>
                  <a:cubicBezTo>
                    <a:pt x="0" y="42247"/>
                    <a:pt x="6058" y="27623"/>
                    <a:pt x="16840" y="16840"/>
                  </a:cubicBezTo>
                  <a:cubicBezTo>
                    <a:pt x="27623" y="6058"/>
                    <a:pt x="42247" y="0"/>
                    <a:pt x="57496" y="0"/>
                  </a:cubicBezTo>
                  <a:close/>
                </a:path>
              </a:pathLst>
            </a:custGeom>
            <a:solidFill>
              <a:srgbClr val="FFFFFF">
                <a:alpha val="725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1"/>
            <p:cNvSpPr txBox="1"/>
            <p:nvPr/>
          </p:nvSpPr>
          <p:spPr>
            <a:xfrm>
              <a:off x="0" y="-38100"/>
              <a:ext cx="1808700" cy="19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30" name="Google Shape;430;p41"/>
          <p:cNvCxnSpPr/>
          <p:nvPr/>
        </p:nvCxnSpPr>
        <p:spPr>
          <a:xfrm>
            <a:off x="7676525" y="3314372"/>
            <a:ext cx="2747700" cy="19200"/>
          </a:xfrm>
          <a:prstGeom prst="straightConnector1">
            <a:avLst/>
          </a:prstGeom>
          <a:noFill/>
          <a:ln cap="flat" cmpd="sng" w="38100">
            <a:solidFill>
              <a:srgbClr val="B8252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31" name="Google Shape;431;p41"/>
          <p:cNvGrpSpPr/>
          <p:nvPr/>
        </p:nvGrpSpPr>
        <p:grpSpPr>
          <a:xfrm>
            <a:off x="5562627" y="905554"/>
            <a:ext cx="7402816" cy="746091"/>
            <a:chOff x="0" y="-38100"/>
            <a:chExt cx="1949700" cy="196500"/>
          </a:xfrm>
        </p:grpSpPr>
        <p:sp>
          <p:nvSpPr>
            <p:cNvPr id="432" name="Google Shape;432;p41"/>
            <p:cNvSpPr/>
            <p:nvPr/>
          </p:nvSpPr>
          <p:spPr>
            <a:xfrm>
              <a:off x="0" y="0"/>
              <a:ext cx="1949599" cy="158261"/>
            </a:xfrm>
            <a:custGeom>
              <a:rect b="b" l="l" r="r" t="t"/>
              <a:pathLst>
                <a:path extrusionOk="0" h="158261" w="1949599">
                  <a:moveTo>
                    <a:pt x="53339" y="0"/>
                  </a:moveTo>
                  <a:lnTo>
                    <a:pt x="1896259" y="0"/>
                  </a:lnTo>
                  <a:cubicBezTo>
                    <a:pt x="1910406" y="0"/>
                    <a:pt x="1923973" y="5620"/>
                    <a:pt x="1933976" y="15623"/>
                  </a:cubicBezTo>
                  <a:cubicBezTo>
                    <a:pt x="1943979" y="25626"/>
                    <a:pt x="1949599" y="39193"/>
                    <a:pt x="1949599" y="53339"/>
                  </a:cubicBezTo>
                  <a:lnTo>
                    <a:pt x="1949599" y="104922"/>
                  </a:lnTo>
                  <a:cubicBezTo>
                    <a:pt x="1949599" y="134380"/>
                    <a:pt x="1925718" y="158261"/>
                    <a:pt x="1896259" y="158261"/>
                  </a:cubicBezTo>
                  <a:lnTo>
                    <a:pt x="53339" y="158261"/>
                  </a:lnTo>
                  <a:cubicBezTo>
                    <a:pt x="39193" y="158261"/>
                    <a:pt x="25626" y="152641"/>
                    <a:pt x="15623" y="142638"/>
                  </a:cubicBezTo>
                  <a:cubicBezTo>
                    <a:pt x="5620" y="132635"/>
                    <a:pt x="0" y="119068"/>
                    <a:pt x="0" y="104922"/>
                  </a:cubicBezTo>
                  <a:lnTo>
                    <a:pt x="0" y="53339"/>
                  </a:lnTo>
                  <a:cubicBezTo>
                    <a:pt x="0" y="39193"/>
                    <a:pt x="5620" y="25626"/>
                    <a:pt x="15623" y="15623"/>
                  </a:cubicBezTo>
                  <a:cubicBezTo>
                    <a:pt x="25626" y="5620"/>
                    <a:pt x="39193" y="0"/>
                    <a:pt x="53339" y="0"/>
                  </a:cubicBezTo>
                  <a:close/>
                </a:path>
              </a:pathLst>
            </a:custGeom>
            <a:solidFill>
              <a:srgbClr val="B8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1"/>
            <p:cNvSpPr txBox="1"/>
            <p:nvPr/>
          </p:nvSpPr>
          <p:spPr>
            <a:xfrm>
              <a:off x="0" y="-38100"/>
              <a:ext cx="19497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41"/>
          <p:cNvGrpSpPr/>
          <p:nvPr/>
        </p:nvGrpSpPr>
        <p:grpSpPr>
          <a:xfrm>
            <a:off x="6235004" y="3771571"/>
            <a:ext cx="6248700" cy="4734563"/>
            <a:chOff x="0" y="76200"/>
            <a:chExt cx="8331600" cy="6312751"/>
          </a:xfrm>
        </p:grpSpPr>
        <p:sp>
          <p:nvSpPr>
            <p:cNvPr id="435" name="Google Shape;435;p41"/>
            <p:cNvSpPr txBox="1"/>
            <p:nvPr/>
          </p:nvSpPr>
          <p:spPr>
            <a:xfrm>
              <a:off x="0" y="76200"/>
              <a:ext cx="61914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s" sz="3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Impulsor: </a:t>
              </a:r>
              <a:r>
                <a:rPr lang="es" sz="3000">
                  <a:latin typeface="Roboto"/>
                  <a:ea typeface="Roboto"/>
                  <a:cs typeface="Roboto"/>
                  <a:sym typeface="Roboto"/>
                </a:rPr>
                <a:t>Ayuntamiento 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6" name="Google Shape;436;p41"/>
            <p:cNvSpPr txBox="1"/>
            <p:nvPr/>
          </p:nvSpPr>
          <p:spPr>
            <a:xfrm>
              <a:off x="0" y="1485900"/>
              <a:ext cx="80457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3000">
                  <a:latin typeface="Roboto"/>
                  <a:ea typeface="Roboto"/>
                  <a:cs typeface="Roboto"/>
                  <a:sym typeface="Roboto"/>
                </a:rPr>
                <a:t>Instalar 1MW en 22 edificios </a:t>
              </a:r>
              <a:r>
                <a:rPr lang="es" sz="3000">
                  <a:latin typeface="Roboto"/>
                  <a:ea typeface="Roboto"/>
                  <a:cs typeface="Roboto"/>
                  <a:sym typeface="Roboto"/>
                </a:rPr>
                <a:t>públicos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7" name="Google Shape;437;p41"/>
            <p:cNvSpPr txBox="1"/>
            <p:nvPr/>
          </p:nvSpPr>
          <p:spPr>
            <a:xfrm>
              <a:off x="0" y="2672101"/>
              <a:ext cx="80457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3000">
                  <a:latin typeface="Roboto"/>
                  <a:ea typeface="Roboto"/>
                  <a:cs typeface="Roboto"/>
                  <a:sym typeface="Roboto"/>
                </a:rPr>
                <a:t>0,5 kW a los usuarios residenciales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8" name="Google Shape;438;p41"/>
            <p:cNvSpPr txBox="1"/>
            <p:nvPr/>
          </p:nvSpPr>
          <p:spPr>
            <a:xfrm>
              <a:off x="0" y="5243851"/>
              <a:ext cx="8331600" cy="11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s" sz="3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Forma jurídica: </a:t>
              </a:r>
              <a:r>
                <a:rPr b="1" lang="es" sz="3000">
                  <a:latin typeface="Roboto"/>
                  <a:ea typeface="Roboto"/>
                  <a:cs typeface="Roboto"/>
                  <a:sym typeface="Roboto"/>
                </a:rPr>
                <a:t>Sociedad Limitada</a:t>
              </a:r>
              <a:endParaRPr b="1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9" name="Google Shape;439;p41"/>
            <p:cNvSpPr txBox="1"/>
            <p:nvPr/>
          </p:nvSpPr>
          <p:spPr>
            <a:xfrm>
              <a:off x="0" y="3937000"/>
              <a:ext cx="83316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3000">
                  <a:latin typeface="Roboto"/>
                  <a:ea typeface="Roboto"/>
                  <a:cs typeface="Roboto"/>
                  <a:sym typeface="Roboto"/>
                </a:rPr>
                <a:t>Ampliar a cubiertas de iglesias y </a:t>
              </a:r>
              <a:r>
                <a:rPr lang="es" sz="3000">
                  <a:latin typeface="Roboto"/>
                  <a:ea typeface="Roboto"/>
                  <a:cs typeface="Roboto"/>
                  <a:sym typeface="Roboto"/>
                </a:rPr>
                <a:t>polígonos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40" name="Google Shape;440;p41"/>
          <p:cNvSpPr txBox="1"/>
          <p:nvPr/>
        </p:nvSpPr>
        <p:spPr>
          <a:xfrm>
            <a:off x="6936895" y="1135941"/>
            <a:ext cx="57711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4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599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El Prat de Llobregat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1" name="Google Shape;441;p41"/>
          <p:cNvSpPr txBox="1"/>
          <p:nvPr/>
        </p:nvSpPr>
        <p:spPr>
          <a:xfrm>
            <a:off x="6019650" y="2197000"/>
            <a:ext cx="62487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Comunidad Energética </a:t>
            </a:r>
            <a:r>
              <a:rPr b="1" lang="es" sz="2900">
                <a:latin typeface="Roboto"/>
                <a:ea typeface="Roboto"/>
                <a:cs typeface="Roboto"/>
                <a:sym typeface="Roboto"/>
              </a:rPr>
              <a:t>Municipal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2" name="Google Shape;442;p41"/>
          <p:cNvSpPr txBox="1"/>
          <p:nvPr/>
        </p:nvSpPr>
        <p:spPr>
          <a:xfrm>
            <a:off x="7967652" y="2782878"/>
            <a:ext cx="6804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Cataluña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448" name="Google Shape;448;p4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9" name="Google Shape;449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1575" y="4833550"/>
            <a:ext cx="3866426" cy="54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451" name="Google Shape;451;p4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p4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453" name="Google Shape;453;p4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4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455" name="Google Shape;455;p4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6" name="Google Shape;456;p4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457" name="Google Shape;457;p4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p4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459" name="Google Shape;459;p4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4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461" name="Google Shape;461;p4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2" name="Google Shape;462;p4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463" name="Google Shape;463;p4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Pasos para constituir Comunidades Energéticas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4" name="Google Shape;464;p42"/>
          <p:cNvPicPr preferRelativeResize="0"/>
          <p:nvPr/>
        </p:nvPicPr>
        <p:blipFill rotWithShape="1">
          <a:blip r:embed="rId5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2"/>
          <p:cNvSpPr/>
          <p:nvPr/>
        </p:nvSpPr>
        <p:spPr>
          <a:xfrm>
            <a:off x="11308875" y="2111900"/>
            <a:ext cx="5909922" cy="3372246"/>
          </a:xfrm>
          <a:prstGeom prst="irregularSeal2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9 PASOS</a:t>
            </a:r>
            <a:endParaRPr b="1" sz="4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3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1" name="Google Shape;471;p43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2" name="Google Shape;472;p43"/>
          <p:cNvGraphicFramePr/>
          <p:nvPr/>
        </p:nvGraphicFramePr>
        <p:xfrm>
          <a:off x="952500" y="1409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1: Elección de denominación de la asociación, de su área de actividad y de su objeto social.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7264675">
                <a:tc>
                  <a:txBody>
                    <a:bodyPr/>
                    <a:lstStyle/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 denominación no puede coincidir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con ninguna otra previamente inscrita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○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Ministerio del Interior ha puesto a disposición un fichero de denominaciones de asociaciones</a:t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objeto social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debe estar dentro de la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legalidad vigente</a:t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Ambito de actuacion: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○"/>
                      </a:pP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Local</a:t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○"/>
                      </a:pP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Comunitario </a:t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○"/>
                      </a:pP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Nacional</a:t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¿Cuando?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Antes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la celebración de la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primera asamblea general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/>
          <p:nvPr/>
        </p:nvSpPr>
        <p:spPr>
          <a:xfrm>
            <a:off x="12638294" y="3022002"/>
            <a:ext cx="1014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36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69" name="Google Shape;69;p8"/>
          <p:cNvSpPr/>
          <p:nvPr/>
        </p:nvSpPr>
        <p:spPr>
          <a:xfrm>
            <a:off x="3297900" y="231750"/>
            <a:ext cx="11871900" cy="13866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Modelo </a:t>
            </a: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eléctrico</a:t>
            </a: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tradicional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" name="Google Shape;7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1905000"/>
            <a:ext cx="6698676" cy="7239000"/>
          </a:xfrm>
          <a:prstGeom prst="rect">
            <a:avLst/>
          </a:prstGeom>
          <a:noFill/>
          <a:ln cap="rnd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" name="Google Shape;71;p8"/>
          <p:cNvSpPr txBox="1"/>
          <p:nvPr/>
        </p:nvSpPr>
        <p:spPr>
          <a:xfrm>
            <a:off x="3284538" y="9291175"/>
            <a:ext cx="2263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RED LINEAL</a:t>
            </a:r>
            <a:endParaRPr sz="2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2" name="Google Shape;72;p8"/>
          <p:cNvSpPr/>
          <p:nvPr/>
        </p:nvSpPr>
        <p:spPr>
          <a:xfrm>
            <a:off x="10196150" y="2007525"/>
            <a:ext cx="5715000" cy="13527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ACTORES</a:t>
            </a:r>
            <a:endParaRPr sz="3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3" name="Google Shape;73;p8"/>
          <p:cNvSpPr/>
          <p:nvPr/>
        </p:nvSpPr>
        <p:spPr>
          <a:xfrm>
            <a:off x="10196150" y="3749400"/>
            <a:ext cx="5715000" cy="56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Medium"/>
              <a:buChar char="●"/>
            </a:pPr>
            <a:r>
              <a:rPr lang="es" sz="3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Grandes productores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Medium"/>
              <a:buChar char="●"/>
            </a:pPr>
            <a:r>
              <a:rPr lang="es" sz="3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Transportistas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Medium"/>
              <a:buChar char="●"/>
            </a:pPr>
            <a:r>
              <a:rPr lang="es" sz="3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Distribuidores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Medium"/>
              <a:buChar char="●"/>
            </a:pPr>
            <a:r>
              <a:rPr lang="es" sz="3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Comercializadoras 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Medium"/>
              <a:buChar char="●"/>
            </a:pPr>
            <a:r>
              <a:rPr lang="es" sz="3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Consumidores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4" name="Google Shape;74;p8"/>
          <p:cNvPicPr preferRelativeResize="0"/>
          <p:nvPr/>
        </p:nvPicPr>
        <p:blipFill rotWithShape="1">
          <a:blip r:embed="rId5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4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8" name="Google Shape;478;p44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9" name="Google Shape;479;p44"/>
          <p:cNvGraphicFramePr/>
          <p:nvPr/>
        </p:nvGraphicFramePr>
        <p:xfrm>
          <a:off x="1104900" y="1562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2: Elaboración de estatutos sociales por los que se ha de regir la asociación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7264675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Deben recoger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contenido mínimo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previsto en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normativa aplicable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Antes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la celebración de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primera asamblea general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5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5" name="Google Shape;485;p45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6" name="Google Shape;486;p45"/>
          <p:cNvGraphicFramePr/>
          <p:nvPr/>
        </p:nvGraphicFramePr>
        <p:xfrm>
          <a:off x="747250" y="1409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1119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3: Constitución formal de la asociación y redacción del acta fundacional.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617555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Debe celebrarse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primera asamblea general: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445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400"/>
                        <a:buFont typeface="Roboto Medium"/>
                        <a:buChar char="○"/>
                      </a:pP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Acuden todos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los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socios fundadores</a:t>
                      </a:r>
                      <a:endParaRPr b="1" sz="34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445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400"/>
                        <a:buFont typeface="Roboto Medium"/>
                        <a:buChar char="○"/>
                      </a:pP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Se acuerda su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creación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la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aprobación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los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estatutos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y la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elección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los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cargos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y </a:t>
                      </a:r>
                      <a:r>
                        <a:rPr b="1" lang="es" sz="34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órganos de gobierno</a:t>
                      </a:r>
                      <a:r>
                        <a:rPr lang="es" sz="34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34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Se levanta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acta fundacional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 la que se anexan los estatutos.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Sin plazo específico</a:t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6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2" name="Google Shape;492;p46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3" name="Google Shape;493;p46"/>
          <p:cNvGraphicFramePr/>
          <p:nvPr/>
        </p:nvGraphicFramePr>
        <p:xfrm>
          <a:off x="952500" y="1970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1119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4: Inscripción en el registro de asociaciones.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617555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La solicitud de inscripción debe presentarse en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registro de asociaciones autonómico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Registro tiene un plazo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meses para aceptar o prohibir la asociación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Después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formalizarse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Acta Fundacional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7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9" name="Google Shape;499;p47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00" name="Google Shape;500;p47"/>
          <p:cNvGraphicFramePr/>
          <p:nvPr/>
        </p:nvGraphicFramePr>
        <p:xfrm>
          <a:off x="1042350" y="1680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1119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5: Trámites ante la Administración Tributaria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6175550">
                <a:tc>
                  <a:txBody>
                    <a:bodyPr/>
                    <a:lstStyle/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NIF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sirve para la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identificación de la sociedad a efectos fiscales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○"/>
                      </a:pP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¿Como? Presentar el </a:t>
                      </a:r>
                      <a:r>
                        <a:rPr b="1" lang="es" sz="2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modelo 036</a:t>
                      </a: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ante la </a:t>
                      </a:r>
                      <a:r>
                        <a:rPr b="1" lang="es" sz="2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Agencia Tributaria</a:t>
                      </a: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○"/>
                      </a:pP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Dentro del </a:t>
                      </a:r>
                      <a:r>
                        <a:rPr b="1" lang="es" sz="2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mes siguiente</a:t>
                      </a: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 la formalización del </a:t>
                      </a:r>
                      <a:r>
                        <a:rPr b="1" lang="es" sz="2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Acta Fundacional</a:t>
                      </a: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La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declaración censal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(alta en el censo de empresarios, profesionales y retenedores) es la declaración de comienzo, modificación o cese de actividad.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○"/>
                      </a:pP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¿Como? Presentar el </a:t>
                      </a:r>
                      <a:r>
                        <a:rPr b="1" lang="es" sz="2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modelo 036</a:t>
                      </a: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ante la </a:t>
                      </a:r>
                      <a:r>
                        <a:rPr b="1" lang="es" sz="2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Agencia Tributaria</a:t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○"/>
                      </a:pP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Dentro del </a:t>
                      </a:r>
                      <a:r>
                        <a:rPr b="1" lang="es" sz="2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mes siguiente</a:t>
                      </a: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 la formalización del </a:t>
                      </a:r>
                      <a:r>
                        <a:rPr b="1" lang="es" sz="2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Acta Fundacional</a:t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IAE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es un impuesto local que grava el ejercicio de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actividades empresariales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profesionales o artísticas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 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○"/>
                      </a:pP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¿Como? Presentar el </a:t>
                      </a:r>
                      <a:r>
                        <a:rPr b="1" lang="es" sz="2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modelo 840</a:t>
                      </a: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 la </a:t>
                      </a:r>
                      <a:r>
                        <a:rPr b="1" lang="es" sz="2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Administración Tributaria</a:t>
                      </a: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correspondiente</a:t>
                      </a:r>
                      <a:endParaRPr sz="28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064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800"/>
                        <a:buFont typeface="Roboto Medium"/>
                        <a:buChar char="○"/>
                      </a:pPr>
                      <a:r>
                        <a:rPr lang="es" sz="28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un mes desde el inicio de la actividad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8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6" name="Google Shape;506;p48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07" name="Google Shape;507;p48"/>
          <p:cNvGraphicFramePr/>
          <p:nvPr/>
        </p:nvGraphicFramePr>
        <p:xfrm>
          <a:off x="952500" y="164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1119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6: Obtención del NIF definitivo ante la Agencia Tributaria.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6175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¿Como? Se solicita mediante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presentación del modelo 036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ante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Agencia Tributaria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meses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desde la obtención del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NIF provisional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chemeClr val="dk1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9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3" name="Google Shape;513;p49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4" name="Google Shape;514;p49"/>
          <p:cNvGraphicFramePr/>
          <p:nvPr/>
        </p:nvGraphicFramePr>
        <p:xfrm>
          <a:off x="510950" y="1561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1119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7: Trámites ante el Ministerio de Trabajo 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6175550">
                <a:tc>
                  <a:txBody>
                    <a:bodyPr/>
                    <a:lstStyle/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Alta en la seguridad social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se realiza respecto de los trabajadores contratados por la asociación.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60 días antes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del inicio de la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relación laboral</a:t>
                      </a:r>
                      <a:endParaRPr b="1" sz="30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número de patronal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sólo debe solicitarse en caso de que vaya a contratarse a un trabajador.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Antes de que se produzca la contratación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libro de visitas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es aquel en el que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Inspección de Trabajo y Seguridad Social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extiende diligencia cada vez que realiza una visita.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No es obligatorio solicitar el libro de visitas, siendo la Inspección de Trabajo la que debe poner a disposición de la sociedad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0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0" name="Google Shape;520;p50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21" name="Google Shape;521;p50"/>
          <p:cNvGraphicFramePr/>
          <p:nvPr/>
        </p:nvGraphicFramePr>
        <p:xfrm>
          <a:off x="1042350" y="189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8: Legalización de libros obligatorios.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Los libros sociales deben ser diligenciados y legalizados por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Registro de Asociaciones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9: Apertura de corriente a nombre de la asociación y, en su caso, aportación de los asociados.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3947450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Si bien no existe un capital social mínimo, ello no impide que la asociación cuente con un patrimonio inicial, procedente, entre otras posibles fuentes, de aportaciones de los asociados.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5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9CB9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9CB9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9CB9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9CB9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1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7" name="Google Shape;527;p51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28" name="Google Shape;528;p51"/>
          <p:cNvGraphicFramePr/>
          <p:nvPr/>
        </p:nvGraphicFramePr>
        <p:xfrm>
          <a:off x="563425" y="1691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4194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1: Solicitud de Certificación del Registro de Sociedades Cooperativas.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Es una certificación acreditativa de que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nombre elegido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para la sociedad no coincide con el de otra existente.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Debe incluir las palabras “Sociedad Cooperativa” o su abreviatura “S. Coop”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Se solicita mediante presentación ante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Registro de Sociedades Cooperativas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Tiene una validez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meses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desde la fecha en que se expida, pudiendo prorrogarse por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6 más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Antes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del otorgamiento de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escritura pública de constitución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2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4" name="Google Shape;534;p52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5" name="Google Shape;535;p52"/>
          <p:cNvGraphicFramePr/>
          <p:nvPr/>
        </p:nvGraphicFramePr>
        <p:xfrm>
          <a:off x="524138" y="156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4194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2: Apertura de una cuenta corriente a nombre de la cooperativa y aportación de los socios del capital social que les corresponda.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capital social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es el acordado entre los promotores de la sociedad cooperativa sin que se establezca ningún mínimo legal.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capital pactado debe estar completamente desembolsado a la fecha de constitución de la cooperativa.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La entidad bancaria debe emitir certificado acreditativo del ingreso del capital mínimo inicial de la sociedad.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Antes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del otorgamiento de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escritura pública de constitución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3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1" name="Google Shape;541;p53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2" name="Google Shape;542;p53"/>
          <p:cNvGraphicFramePr/>
          <p:nvPr/>
        </p:nvGraphicFramePr>
        <p:xfrm>
          <a:off x="524125" y="18917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4194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3: Elaboración de estatutos sociales por los que se ha de regir la cooperativa y, en su caso, calificación previa de los mismos.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Los estatutos sociales deben recoger el contenido mínimo previsto en la normativa aplicable.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La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calificación previa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 los estatutos sociales es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opcional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y consiste en la comprobación por el Registro de Cooperativas de que todos los actos, documentos y acuerdos adoptados hasta el momento son legales.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Antes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del otorgamiento de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escritura pública de constitución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9143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9"/>
          <p:cNvSpPr/>
          <p:nvPr/>
        </p:nvSpPr>
        <p:spPr>
          <a:xfrm flipH="1" rot="10800000">
            <a:off x="10210300" y="1914906"/>
            <a:ext cx="6858508" cy="7229094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81" name="Google Shape;81;p9"/>
          <p:cNvSpPr/>
          <p:nvPr/>
        </p:nvSpPr>
        <p:spPr>
          <a:xfrm>
            <a:off x="10820400" y="1910675"/>
            <a:ext cx="5791200" cy="15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Comunidad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Energética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972800" y="3508475"/>
            <a:ext cx="5715000" cy="56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Es una entidad legal de</a:t>
            </a:r>
            <a:r>
              <a:rPr lang="es" sz="3600"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participación</a:t>
            </a:r>
            <a:r>
              <a:rPr b="1" i="0" lang="es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abierta y</a:t>
            </a:r>
            <a:r>
              <a:rPr b="1" lang="es" sz="3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s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voluntaria</a:t>
            </a: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y efectivamente</a:t>
            </a:r>
            <a:r>
              <a:rPr lang="es" sz="3600"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b="1" i="0" lang="es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controlada por sus miembros</a:t>
            </a: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.</a:t>
            </a:r>
            <a:endParaRPr i="0" sz="36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Pueden realizar actividades</a:t>
            </a:r>
            <a:endParaRPr sz="3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de generación,</a:t>
            </a:r>
            <a:r>
              <a:rPr lang="es" sz="3600"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almacenamiento, consumo y</a:t>
            </a:r>
            <a:r>
              <a:rPr lang="es" sz="3600"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venta de energía.</a:t>
            </a:r>
            <a:endParaRPr sz="3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83" name="Google Shape;83;p9"/>
          <p:cNvCxnSpPr/>
          <p:nvPr/>
        </p:nvCxnSpPr>
        <p:spPr>
          <a:xfrm>
            <a:off x="10843175" y="3506575"/>
            <a:ext cx="5942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" name="Google Shape;84;p9"/>
          <p:cNvSpPr/>
          <p:nvPr/>
        </p:nvSpPr>
        <p:spPr>
          <a:xfrm>
            <a:off x="3533050" y="6374325"/>
            <a:ext cx="4611000" cy="13392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Nuevas figuras del sector eléctrico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9"/>
          <p:cNvSpPr/>
          <p:nvPr/>
        </p:nvSpPr>
        <p:spPr>
          <a:xfrm>
            <a:off x="687200" y="4142500"/>
            <a:ext cx="4611000" cy="13392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Participación</a:t>
            </a: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activa de la </a:t>
            </a: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ciudadanía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/>
          <p:nvPr/>
        </p:nvSpPr>
        <p:spPr>
          <a:xfrm>
            <a:off x="3533200" y="1910675"/>
            <a:ext cx="4610700" cy="13392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Sistema </a:t>
            </a: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eléctrico</a:t>
            </a:r>
            <a:r>
              <a:rPr lang="es" sz="36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distribuido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9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-7" y="0"/>
            <a:ext cx="1951579" cy="8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4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8" name="Google Shape;548;p54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9" name="Google Shape;549;p54"/>
          <p:cNvGraphicFramePr/>
          <p:nvPr/>
        </p:nvGraphicFramePr>
        <p:xfrm>
          <a:off x="434288" y="1899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4194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4: Otorgamiento de escritura pública de constitución.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Los promotores elevan a públicos los acuerdos relativos a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constitución de la cooperativa y los estatutos sociales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mediante su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firma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ante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notario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 los actos y contratos celebrados en nombre de la proyectada cooperativa antes de su inscripción, responden solidariamente quienes los hubieran celebrado.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meses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desde la fecha de expedición de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Certificación del Registro de Sociedades Cooperativas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5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5" name="Google Shape;555;p55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56" name="Google Shape;556;p55"/>
          <p:cNvGraphicFramePr/>
          <p:nvPr/>
        </p:nvGraphicFramePr>
        <p:xfrm>
          <a:off x="524125" y="1625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4194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5: Trámites ante la Administración Tributaria 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NIF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sirve para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identificación de la sociedad a efectos fiscales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¿Como? Presentar 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modelo 036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ante la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Agencia Tributaria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Dentro del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mes siguiente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al otorgamiento de la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escritura pública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191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La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declaración censal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(alta en el censo de empresarios, profesionales y retenedores) es la declaración de comienzo, modificación o cese de actividad.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¿Como? Presentar 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modelo 036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ante la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Agencia Tributaria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Dentro del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mes siguiente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al otorgamiento de la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escritura pública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1910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●"/>
                      </a:pP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El IAE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es un impuesto local que grava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ejercicio de actividades empresariales, profesionales o artísticas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¿Como? Presentar 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modelo 840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 la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Administración Tributaria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correspondiente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un mes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desde el inicio de la actividad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6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2" name="Google Shape;562;p56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63" name="Google Shape;563;p56"/>
          <p:cNvGraphicFramePr/>
          <p:nvPr/>
        </p:nvGraphicFramePr>
        <p:xfrm>
          <a:off x="1042350" y="189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6: Inscripción en el Registro de Sociedades Cooperativas.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un mes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desde el otorgamiento de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escritura pública constitutiva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Registro de Sociedades Cooperativas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debe resolver y notificar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 solicitud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 inscripción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 el plazo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meses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7: Obtención del NIF definitivo ante la Agencia Tributaria.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EI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NIF definitivo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se solicita mediante presentación del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modelo 036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ante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Agencia Tributaria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meses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desde la obtención del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NIF provisional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4C2F4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7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9" name="Google Shape;569;p57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70" name="Google Shape;570;p57"/>
          <p:cNvGraphicFramePr/>
          <p:nvPr/>
        </p:nvGraphicFramePr>
        <p:xfrm>
          <a:off x="434288" y="1659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4194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8: Trámites ante el Ministerio de Trabajo 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 efectos del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alta en la seguridad social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los socios deben elegir entre el régimen de autónomos o el régimen general.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60 días antes del comienzo de la relación laboral.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número de patronal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sólo debe solicitarse en caso de que vaya a contratarse a un trabajador.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Antes de que se produzca la contratación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libro de visitas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es aquel en el que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Inspección de Trabajo y Seguridad Social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extiende diligencia cada vez que realiza una visita.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No es obligatorio solicitar el libro de visitas, siendo la Inspección de Trabajo la que debe poner a disposición de la sociedad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6" name="Google Shape;576;p58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77" name="Google Shape;577;p58"/>
          <p:cNvGraphicFramePr/>
          <p:nvPr/>
        </p:nvGraphicFramePr>
        <p:xfrm>
          <a:off x="524125" y="189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4194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9: Legalización de libros sociales obligatorios.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Los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libros sociales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deben ser diligenciados y legalizados por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Registro de    Sociedades Cooperativas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9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3" name="Google Shape;583;p59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4" name="Google Shape;584;p59"/>
          <p:cNvGraphicFramePr/>
          <p:nvPr/>
        </p:nvGraphicFramePr>
        <p:xfrm>
          <a:off x="484150" y="1464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021675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1: Solicitud de certificado negativo de denominación social ante el Registro Mercantil Central.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Acredita que la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denominación de la futura sociedad no coincide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con la de ninguna sociedad existente.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Expedido el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certificado negativo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se produce una reserva de la denominación solicitada a favor del interesado durante un plazo de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meses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desde la fecha de expedición.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 su vez, el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certificado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tiene una vigencia de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meses 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desde la fecha de expedición a efectos del otorgamiento de la escritura constitutiva de la sociedad. 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508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500"/>
                        <a:buFont typeface="Roboto Medium"/>
                        <a:buChar char="●"/>
                      </a:pP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Antes de otorgarse la </a:t>
                      </a:r>
                      <a:r>
                        <a:rPr b="1" lang="es" sz="35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escritura pública constitutiva </a:t>
                      </a:r>
                      <a:r>
                        <a:rPr lang="es" sz="35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 la sociedad.</a:t>
                      </a:r>
                      <a:endParaRPr sz="35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0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0" name="Google Shape;590;p60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91" name="Google Shape;591;p60"/>
          <p:cNvGraphicFramePr/>
          <p:nvPr/>
        </p:nvGraphicFramePr>
        <p:xfrm>
          <a:off x="723013" y="189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021675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2: Apertura de una cuenta bancaria a nombre de la sociedad y aportaciones de los socios del capital social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Capital social mínimo 1€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En caso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capital inferior a 3.000€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: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○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Destinar el 20% del beneficio a reserva legal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La entidad bancaria debe emitir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certificado acreditativo del ingreso del capital mínimo inicial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 la sociedad.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Antes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del otorgamiento de la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escritura pública de constitución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1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7" name="Google Shape;597;p61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98" name="Google Shape;598;p61"/>
          <p:cNvGraphicFramePr/>
          <p:nvPr/>
        </p:nvGraphicFramePr>
        <p:xfrm>
          <a:off x="633150" y="2127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021675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3: Elaboración de los estatutos sociales por los que se ha de regir la sociedad.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Los estatutos sociales deben recoger el contenido mínimo previsto en la normativa aplicable.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Antes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del otorgamiento de la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escritura pública de constitución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2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4" name="Google Shape;604;p62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05" name="Google Shape;605;p62"/>
          <p:cNvGraphicFramePr/>
          <p:nvPr/>
        </p:nvGraphicFramePr>
        <p:xfrm>
          <a:off x="723013" y="1701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021675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4: Otorgamiento de escritura pública de la constitución ante notario.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Los promotores elevan a públicos los acuerdos relativos a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constitución de la sociedad y los estatutos sociales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mediante su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firma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ante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notario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Las operaciones sociales pueden comenzar desde la fecha de otorgamiento de la escritura pública salvo disposición contraria de los estatutos.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meses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desde la expedición del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certificado negativo de denominación social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63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1" name="Google Shape;611;p63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12" name="Google Shape;612;p63"/>
          <p:cNvGraphicFramePr/>
          <p:nvPr/>
        </p:nvGraphicFramePr>
        <p:xfrm>
          <a:off x="502038" y="1560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70975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5: Trámites ante la Administración Tributaria 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NIF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sirve para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identificación de la sociedad a efectos fiscales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¿Como? Presentar 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modelo 036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ante la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Agencia Tributaria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Dentro del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mes siguiente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al otorgamiento de la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escritura pública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191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declaración censal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(alta en el censo de empresarios, profesionales y retenedores) es la declaración de comienzo, modificación o cese de actividad.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¿Como? Presentar 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modelo 036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ante la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Agencia Tributaria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Dentro del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mes siguiente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al otorgamiento de la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escritura pública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1910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IAE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es un impuesto local que grava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ejercicio de actividades empresariales, profesionales o artísticas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¿Como? Presentar el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modelo 840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en la </a:t>
                      </a:r>
                      <a:r>
                        <a:rPr b="1" lang="es" sz="30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Administración Tributaria</a:t>
                      </a: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correspondiente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un mes desde el inicio de la actividad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0"/>
          <p:cNvSpPr/>
          <p:nvPr/>
        </p:nvSpPr>
        <p:spPr>
          <a:xfrm flipH="1" rot="10800000">
            <a:off x="1066300" y="1914906"/>
            <a:ext cx="6858508" cy="7229094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pic>
        <p:nvPicPr>
          <p:cNvPr id="94" name="Google Shape;9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15225" y="729750"/>
            <a:ext cx="4462801" cy="258102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/>
          <p:nvPr/>
        </p:nvSpPr>
        <p:spPr>
          <a:xfrm>
            <a:off x="13878025" y="1912500"/>
            <a:ext cx="4410000" cy="18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 Medium"/>
              <a:buChar char="●"/>
            </a:pPr>
            <a:r>
              <a:rPr i="0" lang="es" sz="27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Personas físicas</a:t>
            </a:r>
            <a:endParaRPr sz="27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00050" lvl="0" marL="457200" rtl="0" algn="l">
              <a:lnSpc>
                <a:spcPct val="1183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 Medium"/>
              <a:buChar char="●"/>
            </a:pPr>
            <a:r>
              <a:rPr i="0" lang="es" sz="27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Comunidades de vecinos</a:t>
            </a:r>
            <a:endParaRPr sz="27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00050" lvl="0" marL="457200" rtl="0" algn="l">
              <a:lnSpc>
                <a:spcPct val="11827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 Medium"/>
              <a:buChar char="●"/>
            </a:pPr>
            <a:r>
              <a:rPr i="0" lang="es" sz="27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Empresas</a:t>
            </a:r>
            <a:endParaRPr i="0" sz="27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 Medium"/>
              <a:buChar char="●"/>
            </a:pPr>
            <a:r>
              <a:rPr lang="es" sz="27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Autoridades locales</a:t>
            </a:r>
            <a:endParaRPr sz="27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10"/>
          <p:cNvSpPr/>
          <p:nvPr/>
        </p:nvSpPr>
        <p:spPr>
          <a:xfrm>
            <a:off x="1524000" y="1910675"/>
            <a:ext cx="5791200" cy="15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Comunidad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Energética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1676400" y="3508475"/>
            <a:ext cx="5715000" cy="56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Es una entidad legal de</a:t>
            </a:r>
            <a:r>
              <a:rPr lang="es" sz="3600"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participación</a:t>
            </a:r>
            <a:r>
              <a:rPr b="1" i="0" lang="es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abierta y</a:t>
            </a:r>
            <a:r>
              <a:rPr b="1" lang="es" sz="3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s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voluntaria</a:t>
            </a: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y efectivamente</a:t>
            </a:r>
            <a:r>
              <a:rPr lang="es" sz="3600"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b="1" i="0" lang="es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controlada por sus miembros</a:t>
            </a: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.</a:t>
            </a:r>
            <a:endParaRPr i="0" sz="36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Pueden realizar actividades</a:t>
            </a:r>
            <a:endParaRPr sz="3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de generación,</a:t>
            </a:r>
            <a:r>
              <a:rPr lang="es" sz="3600"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almacenamiento, consumo y</a:t>
            </a:r>
            <a:r>
              <a:rPr lang="es" sz="3600"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i="0" lang="es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venta de energía.</a:t>
            </a:r>
            <a:endParaRPr sz="3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13878025" y="228600"/>
            <a:ext cx="4410000" cy="16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439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¿QUIÉN PUEDE </a:t>
            </a:r>
            <a:endParaRPr i="0" sz="4399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s" sz="4399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PARTICIPAR?</a:t>
            </a:r>
            <a:endParaRPr sz="2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9" name="Google Shape;99;p10"/>
          <p:cNvSpPr/>
          <p:nvPr/>
        </p:nvSpPr>
        <p:spPr>
          <a:xfrm>
            <a:off x="10850237" y="4029976"/>
            <a:ext cx="3438000" cy="3393900"/>
          </a:xfrm>
          <a:prstGeom prst="ellipse">
            <a:avLst/>
          </a:prstGeom>
          <a:noFill/>
          <a:ln cap="flat" cmpd="sng" w="228600">
            <a:solidFill>
              <a:srgbClr val="A21E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5B5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13276912" y="4029976"/>
            <a:ext cx="3438000" cy="3393900"/>
          </a:xfrm>
          <a:prstGeom prst="ellipse">
            <a:avLst/>
          </a:prstGeom>
          <a:noFill/>
          <a:ln cap="flat" cmpd="sng" w="2286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C41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0"/>
          <p:cNvSpPr txBox="1"/>
          <p:nvPr/>
        </p:nvSpPr>
        <p:spPr>
          <a:xfrm>
            <a:off x="11279500" y="5265225"/>
            <a:ext cx="199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i="0" lang="es" sz="25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T</a:t>
            </a:r>
            <a:r>
              <a:rPr i="0" lang="es" sz="25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ran</a:t>
            </a:r>
            <a:r>
              <a:rPr i="0" lang="es" sz="25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sición</a:t>
            </a:r>
            <a:endParaRPr i="0" sz="2500" u="none" cap="none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i="0" lang="es" sz="25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ecológica</a:t>
            </a:r>
            <a:endParaRPr i="0" sz="2500" u="none" cap="none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14389775" y="5080425"/>
            <a:ext cx="2249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i="0" lang="es" sz="25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Transición</a:t>
            </a:r>
            <a:endParaRPr i="0" sz="2500" u="none" cap="none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i="0" lang="es" sz="25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socialmente justa</a:t>
            </a:r>
            <a:endParaRPr i="0" sz="2500" u="none" cap="none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3" name="Google Shape;103;p10"/>
          <p:cNvSpPr/>
          <p:nvPr/>
        </p:nvSpPr>
        <p:spPr>
          <a:xfrm flipH="1" rot="-1173902">
            <a:off x="13462948" y="5121384"/>
            <a:ext cx="616472" cy="1115792"/>
          </a:xfrm>
          <a:prstGeom prst="lightningBol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0"/>
          <p:cNvSpPr txBox="1"/>
          <p:nvPr/>
        </p:nvSpPr>
        <p:spPr>
          <a:xfrm>
            <a:off x="10408549" y="7948132"/>
            <a:ext cx="6797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" sz="7200">
                <a:solidFill>
                  <a:srgbClr val="FF9900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Comunidades Energéticas</a:t>
            </a:r>
            <a:endParaRPr i="0" sz="7200" u="none" cap="none" strike="noStrike">
              <a:solidFill>
                <a:srgbClr val="FF99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105" name="Google Shape;105;p10"/>
          <p:cNvCxnSpPr/>
          <p:nvPr/>
        </p:nvCxnSpPr>
        <p:spPr>
          <a:xfrm flipH="1">
            <a:off x="13730899" y="6350332"/>
            <a:ext cx="28200" cy="15978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6" name="Google Shape;106;p10"/>
          <p:cNvCxnSpPr/>
          <p:nvPr/>
        </p:nvCxnSpPr>
        <p:spPr>
          <a:xfrm>
            <a:off x="1546775" y="3506575"/>
            <a:ext cx="5942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4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8" name="Google Shape;618;p64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19" name="Google Shape;619;p64"/>
          <p:cNvGraphicFramePr/>
          <p:nvPr/>
        </p:nvGraphicFramePr>
        <p:xfrm>
          <a:off x="952500" y="1825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638300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6: Inscripción en el Registro Mercantil de la Provincia del domicilio social.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6355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2 meses desde el otorgamiento de la escritura pública constitutiva.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7: Obtención del NIF definitivo ante la Agencia Tributaria.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EI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NIF definitivo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se solicita mediante presentación del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modelo 036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ante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Agencia Tributaria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meses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desde la obtención del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NIF provisional</a:t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5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5" name="Google Shape;625;p65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26" name="Google Shape;626;p65"/>
          <p:cNvGraphicFramePr/>
          <p:nvPr/>
        </p:nvGraphicFramePr>
        <p:xfrm>
          <a:off x="289113" y="1816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70975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8: Trámites ante el Ministerio de Trabajo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A efectos del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alta en la seguridad social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, los socios deben elegir entre el régimen de autónomos o el régimen general. 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En el plazo de 60 días antes del comienzo de la relación laboral.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número de patronal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sólo debe solicitarse en caso de que vaya a contratarse a un trabajador.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Antes de que se produzca la contratación</a:t>
                      </a:r>
                      <a:endParaRPr sz="30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0" lvl="0" marL="4572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libro de visitas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es aquel en el que la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Inspección de Trabajo y Seguridad Social 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extiende diligencia cada vez que realiza una visita.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  <a:p>
                      <a:pPr indent="-419100" lvl="1" marL="13716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000"/>
                        <a:buFont typeface="Roboto Medium"/>
                        <a:buChar char="○"/>
                      </a:pPr>
                      <a:r>
                        <a:rPr lang="es" sz="30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¿Cuándo? No es obligatorio solicitar el libro de visitas, siendo la Inspección de Trabajo la que debe poner a disposición de la sociedad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6"/>
          <p:cNvSpPr/>
          <p:nvPr/>
        </p:nvSpPr>
        <p:spPr>
          <a:xfrm>
            <a:off x="3297900" y="-73050"/>
            <a:ext cx="118719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2" name="Google Shape;632;p66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3" name="Google Shape;633;p66"/>
          <p:cNvGraphicFramePr/>
          <p:nvPr/>
        </p:nvGraphicFramePr>
        <p:xfrm>
          <a:off x="289113" y="200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709750"/>
              </a:tblGrid>
              <a:tr h="811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3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Paso 9: Legalización de libros sociales obligatorios.</a:t>
                      </a:r>
                      <a:endParaRPr b="1" sz="3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1426425">
                <a:tc>
                  <a:txBody>
                    <a:bodyPr/>
                    <a:lstStyle/>
                    <a:p>
                      <a:pPr indent="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7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463550" lvl="0" marL="914400" rtl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3700"/>
                        <a:buFont typeface="Roboto Medium"/>
                        <a:buChar char="●"/>
                      </a:pP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Los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libros sociales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 deben ser diligenciados y legalizados por el </a:t>
                      </a:r>
                      <a:r>
                        <a:rPr b="1" lang="es" sz="37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Registro de    Mercantil</a:t>
                      </a:r>
                      <a:r>
                        <a:rPr lang="es" sz="3700">
                          <a:solidFill>
                            <a:srgbClr val="595959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.</a:t>
                      </a:r>
                      <a:endParaRPr sz="3700">
                        <a:solidFill>
                          <a:srgbClr val="595959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9300" y="9414149"/>
            <a:ext cx="16076175" cy="7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67"/>
          <p:cNvPicPr preferRelativeResize="0"/>
          <p:nvPr/>
        </p:nvPicPr>
        <p:blipFill rotWithShape="1">
          <a:blip r:embed="rId5">
            <a:alphaModFix/>
          </a:blip>
          <a:srcRect b="12060" l="0" r="0" t="7592"/>
          <a:stretch/>
        </p:blipFill>
        <p:spPr>
          <a:xfrm>
            <a:off x="7281500" y="2638175"/>
            <a:ext cx="10152349" cy="5477099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67"/>
          <p:cNvSpPr/>
          <p:nvPr/>
        </p:nvSpPr>
        <p:spPr>
          <a:xfrm>
            <a:off x="662325" y="4481541"/>
            <a:ext cx="6341100" cy="17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300">
                <a:solidFill>
                  <a:srgbClr val="0F0F0F"/>
                </a:solidFill>
                <a:latin typeface="Roboto"/>
                <a:ea typeface="Roboto"/>
                <a:cs typeface="Roboto"/>
                <a:sym typeface="Roboto"/>
              </a:rPr>
              <a:t>Trámites necesarios para la constitución de las Comunidades Energéticas</a:t>
            </a:r>
            <a:endParaRPr b="1" sz="4300">
              <a:solidFill>
                <a:srgbClr val="0F0F0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1" name="Google Shape;641;p67"/>
          <p:cNvSpPr/>
          <p:nvPr/>
        </p:nvSpPr>
        <p:spPr>
          <a:xfrm>
            <a:off x="662325" y="7485575"/>
            <a:ext cx="82821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999">
                <a:solidFill>
                  <a:srgbClr val="B3B2A6"/>
                </a:solidFill>
                <a:latin typeface="Roboto Medium"/>
                <a:ea typeface="Roboto Medium"/>
                <a:cs typeface="Roboto Medium"/>
                <a:sym typeface="Roboto Medium"/>
              </a:rPr>
              <a:t>AITOR PÉREZ</a:t>
            </a:r>
            <a:endParaRPr sz="3000">
              <a:solidFill>
                <a:srgbClr val="B3B2A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999">
                <a:solidFill>
                  <a:srgbClr val="B3B2A6"/>
                </a:solidFill>
                <a:latin typeface="Roboto Medium"/>
                <a:ea typeface="Roboto Medium"/>
                <a:cs typeface="Roboto Medium"/>
                <a:sym typeface="Roboto Medium"/>
              </a:rPr>
              <a:t>aitor.perez@r2msolution.com</a:t>
            </a:r>
            <a:endParaRPr sz="2999">
              <a:solidFill>
                <a:srgbClr val="B3B2A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42" name="Google Shape;642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031675" cy="38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7"/>
          <p:cNvPicPr preferRelativeResize="0"/>
          <p:nvPr/>
        </p:nvPicPr>
        <p:blipFill rotWithShape="1">
          <a:blip r:embed="rId7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4" name="Google Shape;644;p67"/>
          <p:cNvCxnSpPr/>
          <p:nvPr/>
        </p:nvCxnSpPr>
        <p:spPr>
          <a:xfrm>
            <a:off x="733275" y="7409375"/>
            <a:ext cx="6199200" cy="0"/>
          </a:xfrm>
          <a:prstGeom prst="straightConnector1">
            <a:avLst/>
          </a:prstGeom>
          <a:noFill/>
          <a:ln cap="flat" cmpd="sng" w="76200">
            <a:solidFill>
              <a:srgbClr val="B3B2A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45" name="Google Shape;645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6475" y="9414143"/>
            <a:ext cx="3475145" cy="7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73077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1"/>
          <p:cNvSpPr txBox="1"/>
          <p:nvPr/>
        </p:nvSpPr>
        <p:spPr>
          <a:xfrm>
            <a:off x="7404225" y="204474"/>
            <a:ext cx="4870500" cy="931500"/>
          </a:xfrm>
          <a:prstGeom prst="rect">
            <a:avLst/>
          </a:prstGeom>
          <a:noFill/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Comunidad de Energía Re</a:t>
            </a:r>
            <a:r>
              <a:rPr b="1" lang="es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nov</a:t>
            </a:r>
            <a:r>
              <a:rPr b="1" lang="es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able</a:t>
            </a:r>
            <a:endParaRPr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13" name="Google Shape;113;p11"/>
          <p:cNvGraphicFramePr/>
          <p:nvPr/>
        </p:nvGraphicFramePr>
        <p:xfrm>
          <a:off x="7051900" y="13481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{39A45D2E-C1D5-4D6F-B41C-5D2F42CEF5E7}</a:tableStyleId>
              </a:tblPr>
              <a:tblGrid>
                <a:gridCol w="1700075"/>
                <a:gridCol w="4817875"/>
                <a:gridCol w="4356725"/>
              </a:tblGrid>
              <a:tr h="316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9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</a:t>
                      </a:r>
                      <a:r>
                        <a:rPr b="1" lang="es" sz="19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aracterísticas </a:t>
                      </a:r>
                      <a:endParaRPr b="1" sz="19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9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Comunidades de Energía Renovables</a:t>
                      </a:r>
                      <a:endParaRPr b="1" sz="19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9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Comunidades Ciudadanas de Energía</a:t>
                      </a:r>
                      <a:endParaRPr b="1" sz="19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</a:tr>
              <a:tr h="775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Normativa</a:t>
                      </a:r>
                      <a:endParaRPr b="1" sz="19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3132">
                        <a:alpha val="137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Directiva de Energías renovables (RED II- UE 2018/2001)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Directiva Europea de Electricidad UE 2019/944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75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Sector</a:t>
                      </a:r>
                      <a:endParaRPr b="1" sz="19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3132">
                        <a:alpha val="137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Sector de la </a:t>
                      </a:r>
                      <a:r>
                        <a:rPr b="1"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energía</a:t>
                      </a: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, </a:t>
                      </a:r>
                      <a:r>
                        <a:rPr b="1"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eléctrica o térmica</a:t>
                      </a: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, pero debe ser de origen</a:t>
                      </a:r>
                      <a:r>
                        <a:rPr b="1"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renovables</a:t>
                      </a: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.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Sector de la </a:t>
                      </a:r>
                      <a:r>
                        <a:rPr b="1"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electricidad</a:t>
                      </a: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, fuentes </a:t>
                      </a:r>
                      <a:r>
                        <a:rPr b="1"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renovables y de combustibles fósiles</a:t>
                      </a:r>
                      <a:endParaRPr b="1"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75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Forma Legal</a:t>
                      </a:r>
                      <a:endParaRPr b="1" sz="19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3132">
                        <a:alpha val="137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Entidad Legal de participación abierta y voluntaria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Entidad Legal de participación abierta y voluntaria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05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Factor geográfico</a:t>
                      </a:r>
                      <a:endParaRPr b="1" sz="19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3132">
                        <a:alpha val="137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Proximidad geográfica</a:t>
                      </a: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de los socios o miembros a los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proyectos de energías renovables.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Sin referencia a el ámbito geográfico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410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Actores (participación)</a:t>
                      </a:r>
                      <a:endParaRPr b="1" sz="19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3132">
                        <a:alpha val="137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Personas físicas, autoridades locales, incluyendo municipios o pequeñas empresas, cuya participación no constituye su actividad económica principal. Más restrictivos con quién puede participar.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9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Personas físicas, autoridades locales, incluyendo municipios o pymes. </a:t>
                      </a:r>
                      <a:endParaRPr sz="1900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64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Control efectivo</a:t>
                      </a:r>
                      <a:endParaRPr b="1" sz="19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3132">
                        <a:alpha val="137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Personas físicas, PYMES y/o autoridades locales cuya participación no constituye su actividad económica principal. Se reserva la decisión a los socios no estén vinculados al sector energético a gran escala.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Personas físicas, PYMES y/o autoridades locales</a:t>
                      </a:r>
                      <a:endParaRPr sz="19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48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Titularidad</a:t>
                      </a:r>
                      <a:endParaRPr b="1" sz="19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3132">
                        <a:alpha val="137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9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Los </a:t>
                      </a:r>
                      <a:r>
                        <a:rPr b="1" lang="es" sz="19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proyectos/activos</a:t>
                      </a:r>
                      <a:r>
                        <a:rPr lang="es" sz="19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de energías renovables </a:t>
                      </a:r>
                      <a:r>
                        <a:rPr b="1" lang="es" sz="19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son propiedad</a:t>
                      </a:r>
                      <a:r>
                        <a:rPr lang="es" sz="19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b="1" lang="es" sz="19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 han sido desarrollados por la entidad jurídica</a:t>
                      </a:r>
                      <a:r>
                        <a:rPr lang="es" sz="19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.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900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9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Flexible sobre la propiedad de los proyectos/activos</a:t>
                      </a:r>
                      <a:endParaRPr sz="1900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05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Roles especiales</a:t>
                      </a:r>
                      <a:endParaRPr b="1" sz="19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3132">
                        <a:alpha val="137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No se hace alusión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Se indica como adecuada para ejercer de </a:t>
                      </a:r>
                      <a:r>
                        <a:rPr b="1"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agregador independiente</a:t>
                      </a:r>
                      <a:r>
                        <a:rPr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 y el </a:t>
                      </a:r>
                      <a:r>
                        <a:rPr b="1" lang="e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titular de almacenamiento. </a:t>
                      </a:r>
                      <a:endParaRPr b="1"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4" name="Google Shape;114;p11"/>
          <p:cNvSpPr/>
          <p:nvPr/>
        </p:nvSpPr>
        <p:spPr>
          <a:xfrm flipH="1" rot="10800000">
            <a:off x="228600" y="2929929"/>
            <a:ext cx="5404803" cy="5387721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115" name="Google Shape;115;p11"/>
          <p:cNvSpPr/>
          <p:nvPr/>
        </p:nvSpPr>
        <p:spPr>
          <a:xfrm>
            <a:off x="342565" y="2922775"/>
            <a:ext cx="5022300" cy="53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Clasificación según la normativa europea</a:t>
            </a:r>
            <a:endParaRPr b="1" sz="6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1"/>
          <p:cNvSpPr txBox="1"/>
          <p:nvPr/>
        </p:nvSpPr>
        <p:spPr>
          <a:xfrm>
            <a:off x="12614500" y="189575"/>
            <a:ext cx="5064900" cy="931500"/>
          </a:xfrm>
          <a:prstGeom prst="rect">
            <a:avLst/>
          </a:prstGeom>
          <a:noFill/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Comunidad Ciudadana de Ener</a:t>
            </a:r>
            <a:r>
              <a:rPr b="1" lang="es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</a:t>
            </a:r>
            <a:r>
              <a:rPr b="1" lang="es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ía</a:t>
            </a:r>
            <a:endParaRPr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122" name="Google Shape;122;p1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" name="Google Shape;12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1575" y="4833550"/>
            <a:ext cx="3866426" cy="54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125" name="Google Shape;125;p1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127" name="Google Shape;127;p1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129" name="Google Shape;129;p1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131" name="Google Shape;131;p1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1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133" name="Google Shape;133;p1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135" name="Google Shape;135;p1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2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137" name="Google Shape;137;p12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Qué</a:t>
            </a: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forma </a:t>
            </a: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jurídica</a:t>
            </a: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pueden adoptar las CEs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8" name="Google Shape;138;p12"/>
          <p:cNvPicPr preferRelativeResize="0"/>
          <p:nvPr/>
        </p:nvPicPr>
        <p:blipFill rotWithShape="1">
          <a:blip r:embed="rId5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/>
          <p:nvPr/>
        </p:nvSpPr>
        <p:spPr>
          <a:xfrm flipH="1" rot="10800000">
            <a:off x="1066300" y="1000506"/>
            <a:ext cx="6858508" cy="7229094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144" name="Google Shape;144;p13"/>
          <p:cNvSpPr/>
          <p:nvPr/>
        </p:nvSpPr>
        <p:spPr>
          <a:xfrm>
            <a:off x="1676400" y="1832075"/>
            <a:ext cx="5715000" cy="56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¿Que </a:t>
            </a: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entidades</a:t>
            </a: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jurídicas</a:t>
            </a:r>
            <a:r>
              <a:rPr lang="es" sz="39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cumplen en el derecho español los requisitos previstos por la normativa Europea?</a:t>
            </a:r>
            <a:endParaRPr sz="39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45" name="Google Shape;145;p13"/>
          <p:cNvSpPr/>
          <p:nvPr/>
        </p:nvSpPr>
        <p:spPr>
          <a:xfrm>
            <a:off x="9584425" y="7361300"/>
            <a:ext cx="7408500" cy="2328000"/>
          </a:xfrm>
          <a:prstGeom prst="horizontalScrol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 ES POSIBLE CREAR UNA FIGURA INEXISTENTE EN EL ORDENAMIENTO ESPAÑOL</a:t>
            </a:r>
            <a:endParaRPr/>
          </a:p>
        </p:txBody>
      </p:sp>
      <p:sp>
        <p:nvSpPr>
          <p:cNvPr id="146" name="Google Shape;146;p13"/>
          <p:cNvSpPr/>
          <p:nvPr/>
        </p:nvSpPr>
        <p:spPr>
          <a:xfrm>
            <a:off x="9547375" y="1000500"/>
            <a:ext cx="7177800" cy="1386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ASOCIACIONES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3"/>
          <p:cNvSpPr/>
          <p:nvPr/>
        </p:nvSpPr>
        <p:spPr>
          <a:xfrm>
            <a:off x="9547375" y="3030150"/>
            <a:ext cx="7177800" cy="1386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COOPERATIVAS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13"/>
          <p:cNvSpPr/>
          <p:nvPr/>
        </p:nvSpPr>
        <p:spPr>
          <a:xfrm>
            <a:off x="9547375" y="5059800"/>
            <a:ext cx="7177800" cy="1386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SOCIEDADES LIMITADAS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9" name="Google Shape;149;p13"/>
          <p:cNvPicPr preferRelativeResize="0"/>
          <p:nvPr/>
        </p:nvPicPr>
        <p:blipFill rotWithShape="1">
          <a:blip r:embed="rId3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">
      <a:dk1>
        <a:srgbClr val="000000"/>
      </a:dk1>
      <a:lt1>
        <a:srgbClr val="FFFFFF"/>
      </a:lt1>
      <a:dk2>
        <a:srgbClr val="1F497D"/>
      </a:dk2>
      <a:lt2>
        <a:srgbClr val="FFFFFF"/>
      </a:lt2>
      <a:accent1>
        <a:srgbClr val="0254DB"/>
      </a:accent1>
      <a:accent2>
        <a:srgbClr val="B5D6B2"/>
      </a:accent2>
      <a:accent3>
        <a:srgbClr val="F8B484"/>
      </a:accent3>
      <a:accent4>
        <a:srgbClr val="A5465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