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Lst>
  <p:sldSz cy="5143500" cx="9144000"/>
  <p:notesSz cx="6858000" cy="9144000"/>
  <p:embeddedFontLst>
    <p:embeddedFont>
      <p:font typeface="Roboto"/>
      <p:regular r:id="rId80"/>
      <p:bold r:id="rId81"/>
      <p:italic r:id="rId82"/>
      <p:boldItalic r:id="rId83"/>
    </p:embeddedFont>
    <p:embeddedFont>
      <p:font typeface="Roboto Medium"/>
      <p:regular r:id="rId84"/>
      <p:bold r:id="rId85"/>
      <p:italic r:id="rId86"/>
      <p:boldItalic r:id="rId87"/>
    </p:embeddedFont>
    <p:embeddedFont>
      <p:font typeface="Roboto Mono"/>
      <p:regular r:id="rId88"/>
      <p:bold r:id="rId89"/>
      <p:italic r:id="rId90"/>
      <p:boldItalic r:id="rId91"/>
    </p:embeddedFont>
    <p:embeddedFont>
      <p:font typeface="Roboto Serif Black"/>
      <p:bold r:id="rId92"/>
      <p:boldItalic r:id="rId93"/>
    </p:embeddedFont>
    <p:embeddedFont>
      <p:font typeface="Lexend Black"/>
      <p:bold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95" roundtripDataSignature="AMtx7mjJ+h6Ws90a/Xlmb/rvV1Jea7dr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RobotoMedium-regular.fntdata"/><Relationship Id="rId83" Type="http://schemas.openxmlformats.org/officeDocument/2006/relationships/font" Target="fonts/Roboto-boldItalic.fntdata"/><Relationship Id="rId42" Type="http://schemas.openxmlformats.org/officeDocument/2006/relationships/slide" Target="slides/slide37.xml"/><Relationship Id="rId86" Type="http://schemas.openxmlformats.org/officeDocument/2006/relationships/font" Target="fonts/RobotoMedium-italic.fntdata"/><Relationship Id="rId41" Type="http://schemas.openxmlformats.org/officeDocument/2006/relationships/slide" Target="slides/slide36.xml"/><Relationship Id="rId85" Type="http://schemas.openxmlformats.org/officeDocument/2006/relationships/font" Target="fonts/RobotoMedium-bold.fntdata"/><Relationship Id="rId44" Type="http://schemas.openxmlformats.org/officeDocument/2006/relationships/slide" Target="slides/slide39.xml"/><Relationship Id="rId88" Type="http://schemas.openxmlformats.org/officeDocument/2006/relationships/font" Target="fonts/RobotoMono-regular.fntdata"/><Relationship Id="rId43" Type="http://schemas.openxmlformats.org/officeDocument/2006/relationships/slide" Target="slides/slide38.xml"/><Relationship Id="rId87" Type="http://schemas.openxmlformats.org/officeDocument/2006/relationships/font" Target="fonts/RobotoMedium-bold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RobotoMono-bold.fntdata"/><Relationship Id="rId80" Type="http://schemas.openxmlformats.org/officeDocument/2006/relationships/font" Target="fonts/Roboto-regular.fntdata"/><Relationship Id="rId82" Type="http://schemas.openxmlformats.org/officeDocument/2006/relationships/font" Target="fonts/Roboto-italic.fntdata"/><Relationship Id="rId81"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95" Type="http://customschemas.google.com/relationships/presentationmetadata" Target="metadata"/><Relationship Id="rId50" Type="http://schemas.openxmlformats.org/officeDocument/2006/relationships/slide" Target="slides/slide45.xml"/><Relationship Id="rId94" Type="http://schemas.openxmlformats.org/officeDocument/2006/relationships/font" Target="fonts/LexendBlack-bold.fntdata"/><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RobotoMono-boldItalic.fntdata"/><Relationship Id="rId90" Type="http://schemas.openxmlformats.org/officeDocument/2006/relationships/font" Target="fonts/RobotoMono-italic.fntdata"/><Relationship Id="rId93" Type="http://schemas.openxmlformats.org/officeDocument/2006/relationships/font" Target="fonts/RobotoSerifBlack-boldItalic.fntdata"/><Relationship Id="rId92" Type="http://schemas.openxmlformats.org/officeDocument/2006/relationships/font" Target="fonts/RobotoSerifBlack-bold.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edd465f5f5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g2edd465f5f5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La CER específica que sus </a:t>
            </a:r>
            <a:r>
              <a:rPr b="1" lang="en" sz="1300">
                <a:solidFill>
                  <a:schemeClr val="dk1"/>
                </a:solidFill>
              </a:rPr>
              <a:t>miembros</a:t>
            </a:r>
            <a:r>
              <a:rPr lang="en" sz="1300">
                <a:solidFill>
                  <a:schemeClr val="dk1"/>
                </a:solidFill>
              </a:rPr>
              <a:t> han de situarse en las </a:t>
            </a:r>
            <a:r>
              <a:rPr b="1" lang="en" sz="1300">
                <a:solidFill>
                  <a:schemeClr val="dk1"/>
                </a:solidFill>
              </a:rPr>
              <a:t>proximidades del proyecto</a:t>
            </a:r>
            <a:r>
              <a:rPr lang="en" sz="1300">
                <a:solidFill>
                  <a:schemeClr val="dk1"/>
                </a:solidFill>
              </a:rPr>
              <a:t>.</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Operan en el sector de la energía, la cual puede ser eléctrica o térmica, pero debe ser de </a:t>
            </a:r>
            <a:r>
              <a:rPr b="1" lang="en" sz="1300">
                <a:solidFill>
                  <a:schemeClr val="dk1"/>
                </a:solidFill>
              </a:rPr>
              <a:t>origen renovables</a:t>
            </a:r>
            <a:r>
              <a:rPr lang="en" sz="1300">
                <a:solidFill>
                  <a:schemeClr val="dk1"/>
                </a:solidFill>
              </a:rPr>
              <a:t>.</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Los </a:t>
            </a:r>
            <a:r>
              <a:rPr b="1" lang="en" sz="1300">
                <a:solidFill>
                  <a:schemeClr val="dk1"/>
                </a:solidFill>
              </a:rPr>
              <a:t>miembros</a:t>
            </a:r>
            <a:r>
              <a:rPr lang="en" sz="1300">
                <a:solidFill>
                  <a:schemeClr val="dk1"/>
                </a:solidFill>
              </a:rPr>
              <a:t> o accionistas son personas físicas, autoridades locales, incluyendo municipios o pequeñas empresas, </a:t>
            </a:r>
            <a:r>
              <a:rPr b="1" lang="en" sz="1300">
                <a:solidFill>
                  <a:schemeClr val="dk1"/>
                </a:solidFill>
              </a:rPr>
              <a:t>cuya participación no constituye su actividad económica principal</a:t>
            </a:r>
            <a:r>
              <a:rPr lang="en" sz="1300">
                <a:solidFill>
                  <a:schemeClr val="dk1"/>
                </a:solidFill>
              </a:rPr>
              <a:t>. Son más restrictivos con quién puede participar.</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En la directiva se establece también que las comunidades de energía renovable tengan derecho a producir, consumir, almacenar, o vender energías renovables, o bien, compartir en el seno de la comunidad la energía renovable que generen y acceder a todos los mercados de energía. Así mismo, establece como mandato para los Estados miembros el proporcionar un marco que permita fomentar y facilitar el desarrollo de las comunidades de energías renovables.</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edd465f5f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2edd465f5f5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arenR"/>
            </a:pPr>
            <a:r>
              <a:rPr lang="en">
                <a:solidFill>
                  <a:schemeClr val="dk1"/>
                </a:solidFill>
              </a:rPr>
              <a:t>El objetivo de este punto es</a:t>
            </a:r>
            <a:r>
              <a:rPr lang="en">
                <a:solidFill>
                  <a:srgbClr val="FF0000"/>
                </a:solidFill>
              </a:rPr>
              <a:t> </a:t>
            </a:r>
            <a:r>
              <a:rPr b="1" lang="en">
                <a:solidFill>
                  <a:srgbClr val="FF0000"/>
                </a:solidFill>
              </a:rPr>
              <a:t>ENSANCHAR la mirada</a:t>
            </a:r>
            <a:r>
              <a:rPr lang="en">
                <a:solidFill>
                  <a:srgbClr val="FF0000"/>
                </a:solidFill>
              </a:rPr>
              <a:t> </a:t>
            </a:r>
            <a:r>
              <a:rPr lang="en">
                <a:solidFill>
                  <a:schemeClr val="dk1"/>
                </a:solidFill>
              </a:rPr>
              <a:t>para entender la potencialidad que existe, </a:t>
            </a:r>
            <a:r>
              <a:rPr b="1" lang="en">
                <a:solidFill>
                  <a:schemeClr val="dk1"/>
                </a:solidFill>
              </a:rPr>
              <a:t>configuraciones pensables</a:t>
            </a:r>
            <a:r>
              <a:rPr lang="en">
                <a:solidFill>
                  <a:schemeClr val="dk1"/>
                </a:solidFill>
              </a:rPr>
              <a:t>… y complejidad asociada para su articulación.</a:t>
            </a:r>
            <a:endParaRPr>
              <a:solidFill>
                <a:schemeClr val="dk1"/>
              </a:solidFill>
            </a:endParaRPr>
          </a:p>
          <a:p>
            <a:pPr indent="-298450" lvl="0" marL="457200" rtl="0" algn="l">
              <a:spcBef>
                <a:spcPts val="0"/>
              </a:spcBef>
              <a:spcAft>
                <a:spcPts val="0"/>
              </a:spcAft>
              <a:buClr>
                <a:schemeClr val="dk1"/>
              </a:buClr>
              <a:buSzPts val="1100"/>
              <a:buChar char="-"/>
            </a:pPr>
            <a:r>
              <a:t/>
            </a:r>
            <a:endParaRPr>
              <a:solidFill>
                <a:schemeClr val="dk1"/>
              </a:solidFill>
            </a:endParaRPr>
          </a:p>
          <a:p>
            <a:pPr indent="-298450" lvl="0" marL="457200" rtl="0" algn="l">
              <a:spcBef>
                <a:spcPts val="0"/>
              </a:spcBef>
              <a:spcAft>
                <a:spcPts val="0"/>
              </a:spcAft>
              <a:buClr>
                <a:schemeClr val="dk1"/>
              </a:buClr>
              <a:buSzPts val="1100"/>
              <a:buAutoNum type="arabicParenR"/>
            </a:pPr>
            <a:r>
              <a:rPr lang="en">
                <a:solidFill>
                  <a:schemeClr val="dk1"/>
                </a:solidFill>
              </a:rPr>
              <a:t>Para hacer este ejercicio, vamos ha referirnos también a comunidades energéticas en d</a:t>
            </a:r>
            <a:r>
              <a:rPr b="1" lang="en">
                <a:solidFill>
                  <a:schemeClr val="dk1"/>
                </a:solidFill>
              </a:rPr>
              <a:t>iferentes estados de desarrollo:</a:t>
            </a:r>
            <a:endParaRPr b="1">
              <a:solidFill>
                <a:schemeClr val="dk1"/>
              </a:solidFill>
            </a:endParaRPr>
          </a:p>
          <a:p>
            <a:pPr indent="-298450" lvl="0" marL="914400" rtl="0" algn="l">
              <a:spcBef>
                <a:spcPts val="0"/>
              </a:spcBef>
              <a:spcAft>
                <a:spcPts val="0"/>
              </a:spcAft>
              <a:buClr>
                <a:schemeClr val="dk1"/>
              </a:buClr>
              <a:buSzPts val="1100"/>
              <a:buChar char="-"/>
            </a:pPr>
            <a:r>
              <a:rPr lang="en">
                <a:solidFill>
                  <a:schemeClr val="dk1"/>
                </a:solidFill>
              </a:rPr>
              <a:t>Constituidas</a:t>
            </a:r>
            <a:endParaRPr>
              <a:solidFill>
                <a:schemeClr val="dk1"/>
              </a:solidFill>
            </a:endParaRPr>
          </a:p>
          <a:p>
            <a:pPr indent="-298450" lvl="0" marL="914400" rtl="0" algn="l">
              <a:spcBef>
                <a:spcPts val="0"/>
              </a:spcBef>
              <a:spcAft>
                <a:spcPts val="0"/>
              </a:spcAft>
              <a:buClr>
                <a:schemeClr val="dk1"/>
              </a:buClr>
              <a:buSzPts val="1100"/>
              <a:buChar char="-"/>
            </a:pPr>
            <a:r>
              <a:rPr lang="en">
                <a:solidFill>
                  <a:schemeClr val="dk1"/>
                </a:solidFill>
              </a:rPr>
              <a:t>En proceso de constitución</a:t>
            </a:r>
            <a:endParaRPr>
              <a:solidFill>
                <a:schemeClr val="dk1"/>
              </a:solidFill>
            </a:endParaRPr>
          </a:p>
          <a:p>
            <a:pPr indent="-298450" lvl="0" marL="914400" rtl="0" algn="l">
              <a:spcBef>
                <a:spcPts val="0"/>
              </a:spcBef>
              <a:spcAft>
                <a:spcPts val="0"/>
              </a:spcAft>
              <a:buClr>
                <a:schemeClr val="dk1"/>
              </a:buClr>
              <a:buSzPts val="1100"/>
              <a:buChar char="-"/>
            </a:pPr>
            <a:r>
              <a:rPr lang="en">
                <a:solidFill>
                  <a:schemeClr val="dk1"/>
                </a:solidFill>
              </a:rPr>
              <a:t>En fase de diseño</a:t>
            </a:r>
            <a:endParaRPr>
              <a:solidFill>
                <a:schemeClr val="dk1"/>
              </a:solidFill>
            </a:endParaRPr>
          </a:p>
          <a:p>
            <a:pPr indent="-298450" lvl="0" marL="914400" rtl="0" algn="l">
              <a:spcBef>
                <a:spcPts val="0"/>
              </a:spcBef>
              <a:spcAft>
                <a:spcPts val="0"/>
              </a:spcAft>
              <a:buClr>
                <a:schemeClr val="dk1"/>
              </a:buClr>
              <a:buSzPts val="1100"/>
              <a:buChar char="-"/>
            </a:pPr>
            <a:r>
              <a:rPr lang="en">
                <a:solidFill>
                  <a:schemeClr val="dk1"/>
                </a:solidFill>
              </a:rPr>
              <a:t>Potenciales</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298450" lvl="0" marL="457200" rtl="0" algn="l">
              <a:spcBef>
                <a:spcPts val="0"/>
              </a:spcBef>
              <a:spcAft>
                <a:spcPts val="0"/>
              </a:spcAft>
              <a:buClr>
                <a:schemeClr val="dk1"/>
              </a:buClr>
              <a:buSzPts val="1100"/>
              <a:buAutoNum type="arabicParenR"/>
            </a:pPr>
            <a:r>
              <a:rPr b="1" lang="en">
                <a:solidFill>
                  <a:schemeClr val="dk1"/>
                </a:solidFill>
              </a:rPr>
              <a:t>También en un sentido “no jurídico”</a:t>
            </a:r>
            <a:r>
              <a:rPr lang="en">
                <a:solidFill>
                  <a:schemeClr val="dk1"/>
                </a:solidFill>
              </a:rPr>
              <a:t>. Es decir, más poniendo el foco en: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Organizaciones donde se comparte energía</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Potenciales comunidades energéticas (que pueden constituirse jurídicamente como tal)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AutoNum type="arabicParenR"/>
            </a:pPr>
            <a:r>
              <a:rPr lang="en">
                <a:solidFill>
                  <a:schemeClr val="dk1"/>
                </a:solidFill>
              </a:rPr>
              <a:t>Hemos escogido estudios de caso reales en los que R2M participa</a:t>
            </a:r>
            <a:endParaRPr>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edd465f5f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2edd465f5f5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Un conjunto de vecinos de un mismo edificio de viviendas, de un mismo barrio o incluso disperso puede constituir una comunidad energética. Se instalaría uno o varios campos fotovoltaicos para autoconsumo. Se puede optar por añadir baterías para aumentar la autonomía. La creación de la comunidad puede implicar más intervenciones (rehabilitación de la envolvente térmica, centralización del sistema de calefacción, integración de movilidad eléctrica).</a:t>
            </a:r>
            <a:endParaRPr sz="1300">
              <a:solidFill>
                <a:schemeClr val="dk1"/>
              </a:solidFill>
            </a:endParaRPr>
          </a:p>
          <a:p>
            <a:pPr indent="0" lvl="0" marL="0" rtl="0" algn="l">
              <a:spcBef>
                <a:spcPts val="0"/>
              </a:spcBef>
              <a:spcAft>
                <a:spcPts val="0"/>
              </a:spcAft>
              <a:buClr>
                <a:schemeClr val="dk1"/>
              </a:buClr>
              <a:buSzPts val="1100"/>
              <a:buFont typeface="Arial"/>
              <a:buNone/>
            </a:pPr>
            <a:r>
              <a:rPr b="1" lang="en" sz="1300" u="sng">
                <a:solidFill>
                  <a:schemeClr val="dk1"/>
                </a:solidFill>
              </a:rPr>
              <a:t>Propiedad horizonta</a:t>
            </a:r>
            <a:r>
              <a:rPr b="1" lang="en" sz="1300">
                <a:solidFill>
                  <a:schemeClr val="dk1"/>
                </a:solidFill>
              </a:rPr>
              <a:t>l:</a:t>
            </a:r>
            <a:r>
              <a:rPr lang="en" sz="1300">
                <a:solidFill>
                  <a:schemeClr val="dk1"/>
                </a:solidFill>
              </a:rPr>
              <a:t> La comunidad puede darse con los propietarios de un mismo edificio, terreno o recinto ya sea de viviendas, de oficinas, de uso industrial u otro, que ya tienen un régimen de propiedad individual y copropiedad establecido.</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edd465f5f5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2edd465f5f5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Residencial en una cooperativa de viviendas: ¿Cómo funciona una cooperativa de viviendas? Los socios de la cooperativa Sostre Cívic que viven en el edificio de La Balma establecen con ella un contrato de cesión de uso, estable y con carácter indefinido, que puede ser cancelado por el usuario cuando éste lo considere oportuno. El proyecto de construcción del edificio se financia en un 20% con el capital social aportado inicialmente por los cooperativistas y en un 80% a través de la financiación de una banca ética. Cada usuario abona mensualmente una cuota de uso, de entre 600€ y 800€ que permite retornar esta financiación y que incluye los gastos de los espacios comunes. El usuario recupera su capital inicial en el momento en que decide abandonar la vivienda.</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edd465f5f5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2edd465f5f5_0_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ef87f4226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2ef87f42264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INICITATIVA CIUDADANA!</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“Comunidad Energética Urroztarra S. Coop” se encuentra ubicada en la localidad de Urroz-Villa, en la Comunidad Foral de Navarra.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instalación fotovoltaica irá situada sobre la cubierta del colegio municipal “Colegio de Educación Infantil y Primaria de Urroz” en C. Santo Tomás nº2 y el poste de recarga en el terreno municipal en torno a las instalaciones deportivas del club de fútbol Urroztarra.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 cara al proyecto se han seleccionado dos actuaciones: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(Una instalación fotovoltaica de 16,74 kW en régimen de autoconsumo colectivo a través de red próxima, que se ubicará sobre la cubierta del colegio municipal.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Un proyecto de movilidad sostenible que contará con la adquisición de un vehículo eléctrico (Citroen Berlingo, 5 plazas, tipo M1) y un punto de recarga con dos tomas tipo 2 trifásicas de 22 kw, que también se situará en el terreno municipal en torno al campo de fútbol de Urroz Villa.</a:t>
            </a:r>
            <a:endParaRPr>
              <a:solidFill>
                <a:schemeClr val="dk1"/>
              </a:solidFill>
            </a:endParaRPr>
          </a:p>
          <a:p>
            <a:pPr indent="0" lvl="0" marL="0" rtl="0" algn="l">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ef87f4226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2ef87f42264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ef87f4226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2ef87f42264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Vamos ha referirnos también a comunidades energéticas también en un sentido “no jurídico”</a:t>
            </a:r>
            <a:r>
              <a:rPr lang="en">
                <a:solidFill>
                  <a:schemeClr val="dk1"/>
                </a:solidFill>
              </a:rPr>
              <a:t>. Es decir, más poniendo el foco en: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Organizaciones donde se comparte energía</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Potenciales comunidades energéticas (que pueden constituirse jurídicamente como tal)</a:t>
            </a:r>
            <a:endParaRPr>
              <a:solidFill>
                <a:schemeClr val="dk1"/>
              </a:solidFill>
            </a:endParaRPr>
          </a:p>
          <a:p>
            <a:pPr indent="0" lvl="0" marL="0" rtl="0" algn="l">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ef87f42264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2ef87f42264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Fisher Dock: compuesto por </a:t>
            </a:r>
            <a:r>
              <a:rPr b="1" lang="en">
                <a:solidFill>
                  <a:schemeClr val="dk1"/>
                </a:solidFill>
              </a:rPr>
              <a:t>6 consumidores,</a:t>
            </a:r>
            <a:r>
              <a:rPr lang="en">
                <a:solidFill>
                  <a:schemeClr val="dk1"/>
                </a:solidFill>
              </a:rPr>
              <a:t> que son casas de pescadores de la c</a:t>
            </a:r>
            <a:r>
              <a:rPr b="1" lang="en">
                <a:solidFill>
                  <a:schemeClr val="dk1"/>
                </a:solidFill>
              </a:rPr>
              <a:t>ooperativa de pescadores, una lonja, una fábrica de hielo, un restaurante y dos edificios en el puerto.</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comunidad energética de Barcelona CREATORS tiene previsto instalar 3 sistemas integrados de energía solar fotovoltaica de aproximadamente </a:t>
            </a:r>
            <a:r>
              <a:rPr b="1" lang="en">
                <a:solidFill>
                  <a:schemeClr val="dk1"/>
                </a:solidFill>
              </a:rPr>
              <a:t>494 kWp </a:t>
            </a:r>
            <a:r>
              <a:rPr lang="en">
                <a:solidFill>
                  <a:schemeClr val="dk1"/>
                </a:solidFill>
              </a:rPr>
              <a:t>que supondrán unos 708 MWh de generación anual. Esta cantidad de energía renovable podría cubrir potencialmente el 92% del consumo total.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 objetivo es comparar diferentes modelos institucionales y comerciales para </a:t>
            </a:r>
            <a:r>
              <a:rPr b="1" lang="en">
                <a:solidFill>
                  <a:schemeClr val="dk1"/>
                </a:solidFill>
              </a:rPr>
              <a:t>convertirse en una isla de energía </a:t>
            </a:r>
            <a:r>
              <a:rPr lang="en">
                <a:solidFill>
                  <a:schemeClr val="dk1"/>
                </a:solidFill>
              </a:rPr>
              <a:t>neta cero. Se espera que la implementación de estrategias de control adecuadas y la combinación de fuentes de energía renovable (RES) con almacenamiento mientras se utilizan las soluciones de CREATORS aumenten la tasa de autoconsumo renovable del 44 % al 68 %.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sz="1200">
                <a:solidFill>
                  <a:schemeClr val="dk1"/>
                </a:solidFill>
              </a:rPr>
              <a:t>RETO: GOBERNANZA</a:t>
            </a:r>
            <a:endParaRPr b="1" sz="1200">
              <a:solidFill>
                <a:schemeClr val="dk1"/>
              </a:solidFill>
            </a:endParaRPr>
          </a:p>
          <a:p>
            <a:pPr indent="0" lvl="0" marL="0" rtl="0" algn="l">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ef87f42264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g2ef87f42264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Fisher Dock: compuesto por 6 consumidores, que son casas de pescadores de la cooperativa de pescadores, una lonja, una fábrica de hielo, un restaurante y dos edificios en el puerto.</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comunidad energética de Barcelona CREATORS tiene previsto instalar 3 sistemas integrados de energía solar fotovoltaica de aproximadamente 494 kWp que supondrán unos 708 MWh de generación anual. Esta cantidad de energía renovable podría cubrir potencialmente el 92% del consumo total. El objetivo es comparar diferentes modelos institucionales y comerciales para convertirse en una isla de energía neta cero. Se espera que la implementación de estrategias de control adecuadas y la combinación de fuentes de energía renovable (RES) con almacenamiento mientras se utilizan las soluciones de CREATORS aumenten la tasa de autoconsumo renovable del 44 % al 68 %.</a:t>
            </a:r>
            <a:endParaRPr>
              <a:solidFill>
                <a:schemeClr val="dk1"/>
              </a:solidFill>
            </a:endParaRPr>
          </a:p>
          <a:p>
            <a:pPr indent="0" lvl="0" marL="0" rtl="0" algn="l">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ef87f42264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g2ef87f42264_0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 grupo de empresas que comparte ubicación (edificio o polígono industrial) y está motivada para optimizar costes y reducir su huella ecológica puede constituirse como comunidad, y así contar con una o varias instalaciones de generación y autoconsumo energéticos.</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ef87f42264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g2ef87f42264_0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 ciudad de Burgos, parte de la región de Castilla y León, acoge nuestro Tier 2 Piloto Parque Industrial Villalonquéjar. Burgos está considerada como la tercera ciudad industrial más grande de España y está profundamente comprometida con la implementación de tecnologías de energías renovables en la zona para impulsar la economía y electrificar de una manera innovadora y accesible.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 Polígono Industrial de Villalonquéjar es la principal infraestructura industrial y de servicios de la región de Burgos, c</a:t>
            </a:r>
            <a:r>
              <a:rPr b="1" lang="en">
                <a:solidFill>
                  <a:schemeClr val="dk1"/>
                </a:solidFill>
              </a:rPr>
              <a:t>on más de 12.000 empleados y 600 industrias</a:t>
            </a:r>
            <a:r>
              <a:rPr lang="en">
                <a:solidFill>
                  <a:schemeClr val="dk1"/>
                </a:solidFill>
              </a:rPr>
              <a:t> de los sectores de automoción, alimentación, química y metalúrgica con un </a:t>
            </a:r>
            <a:r>
              <a:rPr lang="en" u="sng">
                <a:solidFill>
                  <a:schemeClr val="dk1"/>
                </a:solidFill>
              </a:rPr>
              <a:t>consumo energético medio anual superior a 300 GWh</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Para superar este desafío, i</a:t>
            </a:r>
            <a:r>
              <a:rPr b="1" lang="en">
                <a:solidFill>
                  <a:schemeClr val="dk1"/>
                </a:solidFill>
              </a:rPr>
              <a:t>nstalarán un parque eólico de 60 MW y paneles fotovoltaicos en el cubiertas de 2 MW</a:t>
            </a:r>
            <a:r>
              <a:rPr lang="en">
                <a:solidFill>
                  <a:schemeClr val="dk1"/>
                </a:solidFill>
              </a:rPr>
              <a:t>. El piloto CREATORS Tier 2 surgió de una iniciativa de COMSA Corporación y con la ayuda de Promueve Burgos como participante de la investigación, comenzó a promover una comunidad energética local con un enfoque industrial.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largo plazo, el objetivo es apoyar la creación de varias comunidades de energía inteligente interconectadas, trabajando juntas para producir y consumir energía renovable localmente. Este piloto de Nivel 2 servirá como sitio de prueba para garantizar la viabilidad técnica y económica de la propuesta.</a:t>
            </a:r>
            <a:endParaRPr>
              <a:solidFill>
                <a:schemeClr val="dk1"/>
              </a:solidFill>
            </a:endParaRPr>
          </a:p>
          <a:p>
            <a:pPr indent="0" lvl="0" marL="0" rtl="0" algn="l">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ef87f42264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g2ef87f42264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Las islas de pequeño tamaño, por su naturaleza aislada, pueden conformar una comunidad energética en su conjunto. Bien si la isla se encuentra aislada o conectada a través de cable submarino, los habitantes pueden ponerse de acuerdo en establecer una comunidad energética. Deben instalar generación renovable y hacer intercambios peer-to-peer.</a:t>
            </a:r>
            <a:endParaRPr>
              <a:solidFill>
                <a:schemeClr val="dk1"/>
              </a:solidFill>
            </a:endParaRPr>
          </a:p>
          <a:p>
            <a:pPr indent="0" lvl="0" marL="0" rtl="0" algn="l">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ef87f42264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g2ef87f42264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El objetivo del piloto  tiene más peso lo tecnoloógico: Desarrollo de plataforma para dar servicios de balance, optimización energética, etc.</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Aplanar la curva de demanda de la isla. Esquemas de respuesta a la demanda, desplazamiento de picos.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Sectores: Residencial, comercial y público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Sistema distribuido de generación y almacenamiento: Dotado de 3-8kWp y 1.5-4kWh batería (en 22 instalaciones)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Optimización energética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En la parte social, se constituirá una comunidad energética (se está preparando el terreno)- La idea es ceder los activos (que son del proyecto) a la CE una vez termine el proyecto. </a:t>
            </a:r>
            <a:endParaRPr>
              <a:solidFill>
                <a:schemeClr val="dk1"/>
              </a:solidFill>
            </a:endParaRPr>
          </a:p>
          <a:p>
            <a:pPr indent="0" lvl="0" marL="0" rtl="0" algn="l">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ef87f42264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g2ef87f42264_0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 conjunto de vecinos, una administración pública (o varias) y diversas empresas pueden constituir comunidades mixtas para aprovechar recursos locales, optimizar la capacidad de almacenamiento, optimizar la gestión de la demanda, para generar nuevas dinámicas locales de poder, etc. Hay diversidad de formatos posibles: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Edificios residenciales y equipamientos públicos cercanos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Edificios residenciales y oficinas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Comunidad de vecinos y pequeñas empresas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Administración, ciudadanos y empresas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Las comunidades energéticas pueden formalizarse como cooperativas, asociaciones, agrupaciones de interés económico, consorcios, fundaciones, empresa pública, partenariados público-privados... Se trata de modelos colaborativos que pueden integrar hasta todos estos actores: comunidad local + administración + empresa privada (PPCP – Private-Public-Community Partnership).</a:t>
            </a:r>
            <a:endParaRPr>
              <a:solidFill>
                <a:schemeClr val="dk1"/>
              </a:solidFill>
            </a:endParaRPr>
          </a:p>
          <a:p>
            <a:pPr indent="0" lvl="0" marL="0" rtl="0" algn="l">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ef87f42264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g2ef87f42264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Elijo este ejemplo como PARADIGMA de complejidad y mirada a futuro.</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 sistema energético comunitario Temse “De Zaat” está ubicado en Flandes Oriental, Bélgica. La comunidad consta de un parque empresarial, instalaciones industriales de tamaño medio y edificios residenciales.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ambición es crear una comunidad energética que incorpore nuevas tecnologías y modelos comerciales. El consumo anual de la comunidad fue de 2.797 MWh en 2019 y seguirá aumentando.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 NIVEL DE TECNOLOGÍAS</a:t>
            </a:r>
            <a:r>
              <a:rPr lang="en">
                <a:solidFill>
                  <a:schemeClr val="dk1"/>
                </a:solidFill>
              </a:rPr>
              <a:t>: El sitio combina una variedad de activos de generación y almacenamiento, como energía fotovoltaica flotante y en la azotea, hidrógeno, almacenamiento en baterías, energía hidroeléctrica, V2G e hidroeléctrica de bombeo.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ACTORES</a:t>
            </a:r>
            <a:r>
              <a:rPr lang="en">
                <a:solidFill>
                  <a:schemeClr val="dk1"/>
                </a:solidFill>
              </a:rPr>
              <a:t>: arque empresarial, instalaciones industriales de tamaño medio y edificios residenciales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 interacción con los propietarios de viviendas demostrará los ahorros en las facturas de energía y el caso comercial para un modelo de propiedad mixta para las instalaciones de energía renovable.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ACTIVIDADES/OBJETIVO: </a:t>
            </a:r>
            <a:r>
              <a:rPr lang="en">
                <a:solidFill>
                  <a:schemeClr val="dk1"/>
                </a:solidFill>
              </a:rPr>
              <a:t>Tecnologías individuales nuevas y existentes se interconectan en un mercado de múltiples vectores preparado para el futuro que optimice</a:t>
            </a:r>
            <a:r>
              <a:rPr lang="en" u="sng">
                <a:solidFill>
                  <a:schemeClr val="dk1"/>
                </a:solidFill>
              </a:rPr>
              <a:t> la generación de demanda local y la congestión de la red</a:t>
            </a:r>
            <a:r>
              <a:rPr lang="en">
                <a:solidFill>
                  <a:schemeClr val="dk1"/>
                </a:solidFill>
              </a:rPr>
              <a:t> de distribución.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Se integrarán una instalación hidráulica de bombeo y una bomba de energía cero: 1) para equilibrar la red (FCR) y 2) como forma innovadora de generar energía. El hidrógeno (H2) también se utilizará para almacenar y generar energía con una celda de combustible, así como para proporcionar servicios a la red como FCR. La instalación de H2 se utilizará también para comprimir H2 y utilizarlo como combustible para el transporte pesado.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 Temse CES demostrará la "colina de energía" patentada; </a:t>
            </a:r>
            <a:endParaRPr>
              <a:solidFill>
                <a:schemeClr val="dk1"/>
              </a:solidFill>
            </a:endParaRPr>
          </a:p>
          <a:p>
            <a:pPr indent="0" lvl="0" marL="0" rtl="0" algn="l">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ef87f42264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g2ef87f42264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Fase de desarrollo (todavía no hay CE formada)</a:t>
            </a:r>
            <a:endParaRPr b="1">
              <a:solidFill>
                <a:schemeClr val="dk1"/>
              </a:solidFill>
            </a:endParaRPr>
          </a:p>
          <a:p>
            <a:pPr indent="0" lvl="0" marL="0" rtl="0" algn="l">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ef87f42264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g2ef87f42264_0_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Las explotaciones agrarias se encuentran en núcleos rurales en donde además hay actividades industriales, así como zona residencial, por lo que las posibilidades se amplían de manera importante entre potenciales actores que pueden formar parte de ellas. Se dan además las circunstancias que entre ellos se puede contar con unas necesidades energéticas, tanto eléctricas como térmicas, de gran interés para acometer proyectos de esta naturaleza. Asimismo, si se está pensando en el aprovechamiento de la radiación solar para la generación eléctrica, entre ellos se tiene una superficie disponible importante como para acometer proyectos.</a:t>
            </a:r>
            <a:endParaRPr>
              <a:solidFill>
                <a:schemeClr val="dk1"/>
              </a:solidFill>
            </a:endParaRPr>
          </a:p>
          <a:p>
            <a:pPr indent="0" lvl="0" marL="0" rtl="0" algn="l">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ef87f42264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g2ef87f42264_0_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t>
            </a:r>
            <a:r>
              <a:rPr b="1" lang="en">
                <a:solidFill>
                  <a:schemeClr val="dk1"/>
                </a:solidFill>
              </a:rPr>
              <a:t>A cooperativa agrícola es el promotor! (aunque los beneficiarios son residenciales) - El beneficiario (usuario consumidor/prosumidor) podría ser la propia industria agro</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050">
              <a:solidFill>
                <a:srgbClr val="404040"/>
              </a:solidFill>
              <a:highlight>
                <a:schemeClr val="lt1"/>
              </a:highlight>
            </a:endParaRPr>
          </a:p>
          <a:p>
            <a:pPr indent="0" lvl="0" marL="0" rtl="0" algn="l">
              <a:spcBef>
                <a:spcPts val="0"/>
              </a:spcBef>
              <a:spcAft>
                <a:spcPts val="0"/>
              </a:spcAft>
              <a:buClr>
                <a:schemeClr val="dk1"/>
              </a:buClr>
              <a:buSzPts val="1100"/>
              <a:buFont typeface="Arial"/>
              <a:buNone/>
            </a:pPr>
            <a:r>
              <a:rPr lang="en" sz="1050">
                <a:solidFill>
                  <a:srgbClr val="404040"/>
                </a:solidFill>
                <a:highlight>
                  <a:schemeClr val="lt1"/>
                </a:highlight>
              </a:rPr>
              <a:t>se ha desarrollado bajo el modelo ‘As A Service’ o de pago por uso, que permite vencer las barreras económicas iniciales y facilitar el acceso a las energías renovables incluso a los colectivos más vulnerables, además de permitir un despliegue mucho más ágil de los proyectos”.</a:t>
            </a:r>
            <a:endParaRPr sz="1050">
              <a:solidFill>
                <a:srgbClr val="404040"/>
              </a:solidFill>
              <a:highlight>
                <a:schemeClr val="lt1"/>
              </a:highlight>
            </a:endParaRPr>
          </a:p>
          <a:p>
            <a:pPr indent="0" lvl="0" marL="0" rtl="0" algn="l">
              <a:spcBef>
                <a:spcPts val="0"/>
              </a:spcBef>
              <a:spcAft>
                <a:spcPts val="0"/>
              </a:spcAft>
              <a:buClr>
                <a:schemeClr val="dk1"/>
              </a:buClr>
              <a:buSzPts val="1100"/>
              <a:buFont typeface="Arial"/>
              <a:buNone/>
            </a:pPr>
            <a:r>
              <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ef87f42264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2" name="Google Shape;472;g2ef87f42264_0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ef87f42264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g2ef87f42264_0_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ef87f42264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g2ef87f42264_0_2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Char char="●"/>
            </a:pPr>
            <a:r>
              <a:rPr b="1" lang="en" sz="1300">
                <a:solidFill>
                  <a:schemeClr val="dk1"/>
                </a:solidFill>
              </a:rPr>
              <a:t>Generación de energía</a:t>
            </a:r>
            <a:r>
              <a:rPr lang="en" sz="1300">
                <a:solidFill>
                  <a:schemeClr val="dk1"/>
                </a:solidFill>
              </a:rPr>
              <a:t> es la </a:t>
            </a:r>
            <a:r>
              <a:rPr b="1" lang="en" sz="1300">
                <a:solidFill>
                  <a:schemeClr val="dk1"/>
                </a:solidFill>
              </a:rPr>
              <a:t>más común</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Muchas comunidades energéticas </a:t>
            </a:r>
            <a:r>
              <a:rPr b="1" lang="en" sz="1300">
                <a:solidFill>
                  <a:schemeClr val="dk1"/>
                </a:solidFill>
              </a:rPr>
              <a:t>comienzan pensando en producir energía</a:t>
            </a:r>
            <a:r>
              <a:rPr lang="en" sz="1300">
                <a:solidFill>
                  <a:schemeClr val="dk1"/>
                </a:solidFill>
              </a:rPr>
              <a:t> porque tiene gran impacto y genera diferentes </a:t>
            </a:r>
            <a:r>
              <a:rPr b="1" lang="en" sz="1300">
                <a:solidFill>
                  <a:schemeClr val="dk1"/>
                </a:solidFill>
              </a:rPr>
              <a:t>beneficios</a:t>
            </a:r>
            <a:r>
              <a:rPr lang="en" sz="1300">
                <a:solidFill>
                  <a:schemeClr val="dk1"/>
                </a:solidFill>
              </a:rPr>
              <a:t>:</a:t>
            </a:r>
            <a:endParaRPr sz="1300">
              <a:solidFill>
                <a:schemeClr val="dk1"/>
              </a:solidFill>
            </a:endParaRPr>
          </a:p>
          <a:p>
            <a:pPr indent="-311150" lvl="2" marL="1371600" rtl="0" algn="l">
              <a:spcBef>
                <a:spcPts val="0"/>
              </a:spcBef>
              <a:spcAft>
                <a:spcPts val="0"/>
              </a:spcAft>
              <a:buClr>
                <a:schemeClr val="dk1"/>
              </a:buClr>
              <a:buSzPts val="1300"/>
              <a:buChar char="■"/>
            </a:pPr>
            <a:r>
              <a:rPr b="1" lang="en" sz="1300">
                <a:solidFill>
                  <a:schemeClr val="dk1"/>
                </a:solidFill>
              </a:rPr>
              <a:t>Aumenta la disponibilidad de energía renovable</a:t>
            </a:r>
            <a:r>
              <a:rPr lang="en" sz="1300">
                <a:solidFill>
                  <a:schemeClr val="dk1"/>
                </a:solidFill>
              </a:rPr>
              <a:t> en el sistema.</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Proporciona </a:t>
            </a:r>
            <a:r>
              <a:rPr b="1" lang="en" sz="1300">
                <a:solidFill>
                  <a:schemeClr val="dk1"/>
                </a:solidFill>
              </a:rPr>
              <a:t>ingresos a la comunidad</a:t>
            </a:r>
            <a:r>
              <a:rPr lang="en" sz="1300">
                <a:solidFill>
                  <a:schemeClr val="dk1"/>
                </a:solidFill>
              </a:rPr>
              <a:t>, una vez saldada la inversión inicial.</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El tipo de fuente de energía </a:t>
            </a:r>
            <a:r>
              <a:rPr b="1" lang="en" sz="1300">
                <a:solidFill>
                  <a:schemeClr val="dk1"/>
                </a:solidFill>
              </a:rPr>
              <a:t>dependerá de los recursos</a:t>
            </a:r>
            <a:r>
              <a:rPr lang="en" sz="1300">
                <a:solidFill>
                  <a:schemeClr val="dk1"/>
                </a:solidFill>
              </a:rPr>
              <a:t> y las </a:t>
            </a:r>
            <a:r>
              <a:rPr b="1" lang="en" sz="1300">
                <a:solidFill>
                  <a:schemeClr val="dk1"/>
                </a:solidFill>
              </a:rPr>
              <a:t>preferencias</a:t>
            </a:r>
            <a:r>
              <a:rPr lang="en" sz="1300">
                <a:solidFill>
                  <a:schemeClr val="dk1"/>
                </a:solidFill>
              </a:rPr>
              <a:t> de la comunidad.</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Se puede </a:t>
            </a:r>
            <a:r>
              <a:rPr b="1" lang="en" sz="1300">
                <a:solidFill>
                  <a:schemeClr val="dk1"/>
                </a:solidFill>
              </a:rPr>
              <a:t>comenzar</a:t>
            </a:r>
            <a:r>
              <a:rPr lang="en" sz="1300">
                <a:solidFill>
                  <a:schemeClr val="dk1"/>
                </a:solidFill>
              </a:rPr>
              <a:t> también con </a:t>
            </a:r>
            <a:r>
              <a:rPr b="1" lang="en" sz="1300">
                <a:solidFill>
                  <a:schemeClr val="dk1"/>
                </a:solidFill>
              </a:rPr>
              <a:t>un tipo de tecnología</a:t>
            </a:r>
            <a:r>
              <a:rPr lang="en" sz="1300">
                <a:solidFill>
                  <a:schemeClr val="dk1"/>
                </a:solidFill>
              </a:rPr>
              <a:t> y añadir otras sucesivamente.</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Debido a las </a:t>
            </a:r>
            <a:r>
              <a:rPr b="1" lang="en" sz="1300">
                <a:solidFill>
                  <a:schemeClr val="dk1"/>
                </a:solidFill>
              </a:rPr>
              <a:t>condiciones climatológicas</a:t>
            </a:r>
            <a:r>
              <a:rPr lang="en" sz="1300">
                <a:solidFill>
                  <a:schemeClr val="dk1"/>
                </a:solidFill>
              </a:rPr>
              <a:t>, la </a:t>
            </a:r>
            <a:r>
              <a:rPr b="1" lang="en" sz="1300">
                <a:solidFill>
                  <a:schemeClr val="dk1"/>
                </a:solidFill>
              </a:rPr>
              <a:t>facilidad de instalación</a:t>
            </a:r>
            <a:r>
              <a:rPr lang="en" sz="1300">
                <a:solidFill>
                  <a:schemeClr val="dk1"/>
                </a:solidFill>
              </a:rPr>
              <a:t>, el </a:t>
            </a:r>
            <a:r>
              <a:rPr b="1" lang="en" sz="1300">
                <a:solidFill>
                  <a:schemeClr val="dk1"/>
                </a:solidFill>
              </a:rPr>
              <a:t>bajo coste de instalación</a:t>
            </a:r>
            <a:r>
              <a:rPr lang="en" sz="1300">
                <a:solidFill>
                  <a:schemeClr val="dk1"/>
                </a:solidFill>
              </a:rPr>
              <a:t> y de </a:t>
            </a:r>
            <a:r>
              <a:rPr b="1" lang="en" sz="1300">
                <a:solidFill>
                  <a:schemeClr val="dk1"/>
                </a:solidFill>
              </a:rPr>
              <a:t>mantenimiento</a:t>
            </a:r>
            <a:r>
              <a:rPr lang="en" sz="1300">
                <a:solidFill>
                  <a:schemeClr val="dk1"/>
                </a:solidFill>
              </a:rPr>
              <a:t>, su </a:t>
            </a:r>
            <a:r>
              <a:rPr b="1" lang="en" sz="1300">
                <a:solidFill>
                  <a:schemeClr val="dk1"/>
                </a:solidFill>
              </a:rPr>
              <a:t>operación discreta y silenciosa</a:t>
            </a:r>
            <a:r>
              <a:rPr lang="en" sz="1300">
                <a:solidFill>
                  <a:schemeClr val="dk1"/>
                </a:solidFill>
              </a:rPr>
              <a:t>, la energía fotovoltaica es, en la mayor parte de casos, la tecnología más interesante para la generación comunitaria, factible en cualquiera región del territorio español y escalable.</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ef87f42264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g2ef87f42264_0_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Char char="●"/>
            </a:pPr>
            <a:r>
              <a:rPr lang="en" sz="1300">
                <a:solidFill>
                  <a:schemeClr val="dk1"/>
                </a:solidFill>
              </a:rPr>
              <a:t>Implantar nuevos </a:t>
            </a:r>
            <a:r>
              <a:rPr b="1" lang="en" sz="1300">
                <a:solidFill>
                  <a:schemeClr val="dk1"/>
                </a:solidFill>
              </a:rPr>
              <a:t>servicios de autobús lanzadera</a:t>
            </a:r>
            <a:r>
              <a:rPr lang="en" sz="1300">
                <a:solidFill>
                  <a:schemeClr val="dk1"/>
                </a:solidFill>
              </a:rPr>
              <a:t>, mejorando la interconectividad con el transporte público (tren, metro, etc).</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Poner en marcha servicios de sistemas de </a:t>
            </a:r>
            <a:r>
              <a:rPr b="1" lang="en" sz="1300">
                <a:solidFill>
                  <a:schemeClr val="dk1"/>
                </a:solidFill>
              </a:rPr>
              <a:t>bicicleta o coche compartido</a:t>
            </a:r>
            <a:r>
              <a:rPr lang="en" sz="1300">
                <a:solidFill>
                  <a:schemeClr val="dk1"/>
                </a:solidFill>
              </a:rPr>
              <a:t> (bike sharing y car sharing).</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Instalación de </a:t>
            </a:r>
            <a:r>
              <a:rPr b="1" lang="en" sz="1300">
                <a:solidFill>
                  <a:schemeClr val="dk1"/>
                </a:solidFill>
              </a:rPr>
              <a:t>puntos de recarga colectivos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ef87f42264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g2ef87f42264_0_2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a:solidFill>
                  <a:schemeClr val="dk1"/>
                </a:solidFill>
              </a:rPr>
              <a:t>Partago</a:t>
            </a:r>
            <a:r>
              <a:rPr lang="en" sz="1300">
                <a:solidFill>
                  <a:schemeClr val="dk1"/>
                </a:solidFill>
              </a:rPr>
              <a:t> es una </a:t>
            </a:r>
            <a:r>
              <a:rPr b="1" lang="en" sz="1300">
                <a:solidFill>
                  <a:schemeClr val="dk1"/>
                </a:solidFill>
              </a:rPr>
              <a:t>cooperativa</a:t>
            </a:r>
            <a:r>
              <a:rPr lang="en" sz="1300">
                <a:solidFill>
                  <a:schemeClr val="dk1"/>
                </a:solidFill>
              </a:rPr>
              <a:t> para compartir coche eléctrico </a:t>
            </a:r>
            <a:r>
              <a:rPr b="1" lang="en" sz="1300">
                <a:solidFill>
                  <a:schemeClr val="dk1"/>
                </a:solidFill>
              </a:rPr>
              <a:t>creada en 2015</a:t>
            </a:r>
            <a:r>
              <a:rPr lang="en" sz="1300">
                <a:solidFill>
                  <a:schemeClr val="dk1"/>
                </a:solidFill>
              </a:rPr>
              <a:t> por 5 vecinas y vecinos durante un festival popular en Gante (Bélgica). Un domingo al año se celebra allí el día sin coches.</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Vecinos decidieron crear una </a:t>
            </a:r>
            <a:r>
              <a:rPr b="1" lang="en" sz="1300">
                <a:solidFill>
                  <a:schemeClr val="dk1"/>
                </a:solidFill>
              </a:rPr>
              <a:t>cooperativa para compartir coches eléctricos</a:t>
            </a:r>
            <a:r>
              <a:rPr lang="en" sz="1300">
                <a:solidFill>
                  <a:schemeClr val="dk1"/>
                </a:solidFill>
              </a:rPr>
              <a:t> y así </a:t>
            </a:r>
            <a:r>
              <a:rPr b="1" lang="en" sz="1300">
                <a:solidFill>
                  <a:schemeClr val="dk1"/>
                </a:solidFill>
              </a:rPr>
              <a:t>reducir el número de vehículos</a:t>
            </a:r>
            <a:r>
              <a:rPr lang="en" sz="1300">
                <a:solidFill>
                  <a:schemeClr val="dk1"/>
                </a:solidFill>
              </a:rPr>
              <a:t> en sus calles. Con el apoyo de </a:t>
            </a:r>
            <a:r>
              <a:rPr b="1" lang="en" sz="1300">
                <a:solidFill>
                  <a:schemeClr val="dk1"/>
                </a:solidFill>
              </a:rPr>
              <a:t>740 vecinas/os y empresas locales</a:t>
            </a:r>
            <a:r>
              <a:rPr lang="en" sz="1300">
                <a:solidFill>
                  <a:schemeClr val="dk1"/>
                </a:solidFill>
              </a:rPr>
              <a:t>, la cooperativa se hizo con </a:t>
            </a:r>
            <a:r>
              <a:rPr b="1" lang="en" sz="1300">
                <a:solidFill>
                  <a:schemeClr val="dk1"/>
                </a:solidFill>
              </a:rPr>
              <a:t>74 vehículos eléctricos y una plataforma online</a:t>
            </a:r>
            <a:r>
              <a:rPr lang="en" sz="1300">
                <a:solidFill>
                  <a:schemeClr val="dk1"/>
                </a:solidFill>
              </a:rPr>
              <a:t> que se usa desde un teléfono móvil, así como con </a:t>
            </a:r>
            <a:r>
              <a:rPr b="1" lang="en" sz="1300">
                <a:solidFill>
                  <a:schemeClr val="dk1"/>
                </a:solidFill>
              </a:rPr>
              <a:t>8 puestos de recarga</a:t>
            </a:r>
            <a:r>
              <a:rPr lang="en" sz="1300">
                <a:solidFill>
                  <a:schemeClr val="dk1"/>
                </a:solidFill>
              </a:rPr>
              <a:t>.</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ef87f42264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g2ef87f42264_0_2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En España tenemos a Som Mobilitat es una </a:t>
            </a:r>
            <a:r>
              <a:rPr b="1" lang="en" sz="1300">
                <a:solidFill>
                  <a:schemeClr val="dk1"/>
                </a:solidFill>
              </a:rPr>
              <a:t>cooperativa de consumo sin ánimo de lucro</a:t>
            </a:r>
            <a:r>
              <a:rPr lang="en" sz="1300">
                <a:solidFill>
                  <a:schemeClr val="dk1"/>
                </a:solidFill>
              </a:rPr>
              <a:t> que ofrece </a:t>
            </a:r>
            <a:r>
              <a:rPr b="1" lang="en" sz="1300">
                <a:solidFill>
                  <a:schemeClr val="dk1"/>
                </a:solidFill>
              </a:rPr>
              <a:t>servicios y productos de movilidad.</a:t>
            </a:r>
            <a:endParaRPr b="1"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Los </a:t>
            </a:r>
            <a:r>
              <a:rPr b="1" lang="en" sz="1300">
                <a:solidFill>
                  <a:schemeClr val="dk1"/>
                </a:solidFill>
              </a:rPr>
              <a:t>coches</a:t>
            </a:r>
            <a:r>
              <a:rPr lang="en" sz="1300">
                <a:solidFill>
                  <a:schemeClr val="dk1"/>
                </a:solidFill>
              </a:rPr>
              <a:t> pueden ser</a:t>
            </a:r>
            <a:r>
              <a:rPr b="1" lang="en" sz="1300">
                <a:solidFill>
                  <a:schemeClr val="dk1"/>
                </a:solidFill>
              </a:rPr>
              <a:t> propiedad de la cooperativa</a:t>
            </a:r>
            <a:r>
              <a:rPr lang="en" sz="1300">
                <a:solidFill>
                  <a:schemeClr val="dk1"/>
                </a:solidFill>
              </a:rPr>
              <a:t> o por </a:t>
            </a:r>
            <a:r>
              <a:rPr b="1" lang="en" sz="1300">
                <a:solidFill>
                  <a:schemeClr val="dk1"/>
                </a:solidFill>
              </a:rPr>
              <a:t>particulares, empresas e instituciones públicas (p2p)</a:t>
            </a:r>
            <a:r>
              <a:rPr lang="en" sz="1300">
                <a:solidFill>
                  <a:schemeClr val="dk1"/>
                </a:solidFill>
              </a:rPr>
              <a:t>.</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En el </a:t>
            </a:r>
            <a:r>
              <a:rPr b="1" lang="en" sz="1300">
                <a:solidFill>
                  <a:schemeClr val="dk1"/>
                </a:solidFill>
              </a:rPr>
              <a:t>futuro </a:t>
            </a:r>
            <a:r>
              <a:rPr lang="en" sz="1300">
                <a:solidFill>
                  <a:schemeClr val="dk1"/>
                </a:solidFill>
              </a:rPr>
              <a:t>incluirán uso compartido de </a:t>
            </a:r>
            <a:r>
              <a:rPr b="1" lang="en" sz="1300">
                <a:solidFill>
                  <a:schemeClr val="dk1"/>
                </a:solidFill>
              </a:rPr>
              <a:t>bicicletas, de motos o el car-pooling y el ride-sharing</a:t>
            </a:r>
            <a:r>
              <a:rPr lang="en" sz="1300">
                <a:solidFill>
                  <a:schemeClr val="dk1"/>
                </a:solidFill>
              </a:rPr>
              <a:t>.</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Aportación única obligatoria de </a:t>
            </a:r>
            <a:r>
              <a:rPr b="1" lang="en" sz="1300">
                <a:solidFill>
                  <a:schemeClr val="dk1"/>
                </a:solidFill>
              </a:rPr>
              <a:t>10 € = “accion” = voto</a:t>
            </a:r>
            <a:endParaRPr b="1"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6 €/hora y 0,14 €/km. </a:t>
            </a:r>
            <a:endParaRPr b="1" sz="1300">
              <a:solidFill>
                <a:schemeClr val="dk1"/>
              </a:solidFill>
            </a:endParaRPr>
          </a:p>
          <a:p>
            <a:pPr indent="0" lvl="0" marL="0" rtl="0" algn="l">
              <a:spcBef>
                <a:spcPts val="0"/>
              </a:spcBef>
              <a:spcAft>
                <a:spcPts val="0"/>
              </a:spcAft>
              <a:buClr>
                <a:schemeClr val="dk1"/>
              </a:buClr>
              <a:buSzPts val="1100"/>
              <a:buFont typeface="Arial"/>
              <a:buNone/>
            </a:pPr>
            <a:r>
              <a:rPr b="1" lang="en" sz="1300">
                <a:solidFill>
                  <a:schemeClr val="dk1"/>
                </a:solidFill>
              </a:rPr>
              <a:t>Financiación</a:t>
            </a:r>
            <a:r>
              <a:rPr lang="en" sz="1300">
                <a:solidFill>
                  <a:schemeClr val="dk1"/>
                </a:solidFill>
              </a:rPr>
              <a:t> por aportación social (con retorno de inversión 2,5%), </a:t>
            </a:r>
            <a:r>
              <a:rPr b="1" lang="en" sz="1300">
                <a:solidFill>
                  <a:schemeClr val="dk1"/>
                </a:solidFill>
              </a:rPr>
              <a:t>compra de horas por adelantado</a:t>
            </a:r>
            <a:r>
              <a:rPr lang="en" sz="1300">
                <a:solidFill>
                  <a:schemeClr val="dk1"/>
                </a:solidFill>
              </a:rPr>
              <a:t> o </a:t>
            </a:r>
            <a:r>
              <a:rPr b="1" lang="en" sz="1300">
                <a:solidFill>
                  <a:schemeClr val="dk1"/>
                </a:solidFill>
              </a:rPr>
              <a:t>donaciones</a:t>
            </a:r>
            <a:r>
              <a:rPr lang="en" sz="1300">
                <a:solidFill>
                  <a:schemeClr val="dk1"/>
                </a:solidFill>
              </a:rPr>
              <a:t>.</a:t>
            </a:r>
            <a:endParaRPr sz="1300">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ef87f42264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9" name="Google Shape;529;g2ef87f42264_0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COMPRAS COLECTIVAS</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 </a:t>
            </a:r>
            <a:r>
              <a:rPr lang="en" u="sng">
                <a:solidFill>
                  <a:schemeClr val="dk1"/>
                </a:solidFill>
              </a:rPr>
              <a:t>ACTIVOS DE GENERACIÓN</a:t>
            </a:r>
            <a:r>
              <a:rPr lang="en">
                <a:solidFill>
                  <a:schemeClr val="dk1"/>
                </a:solidFill>
              </a:rPr>
              <a:t>: Adquirir la propiedad para bajar los costes de las renovables, así podrán beneficiarse de los ahorros colectivos generados.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 </a:t>
            </a:r>
            <a:r>
              <a:rPr lang="en" u="sng">
                <a:solidFill>
                  <a:schemeClr val="dk1"/>
                </a:solidFill>
              </a:rPr>
              <a:t>ACTIVOS PARA EE</a:t>
            </a:r>
            <a:r>
              <a:rPr lang="en">
                <a:solidFill>
                  <a:schemeClr val="dk1"/>
                </a:solidFill>
              </a:rPr>
              <a:t>: </a:t>
            </a:r>
            <a:r>
              <a:rPr b="1" lang="en">
                <a:solidFill>
                  <a:schemeClr val="dk1"/>
                </a:solidFill>
              </a:rPr>
              <a:t>Invertir en medidas de eficiencia energética </a:t>
            </a:r>
            <a:r>
              <a:rPr lang="en">
                <a:solidFill>
                  <a:schemeClr val="dk1"/>
                </a:solidFill>
              </a:rPr>
              <a:t>y renovación de las edificaciones.</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Aprender a reducir su consumo</a:t>
            </a:r>
            <a:r>
              <a:rPr lang="en">
                <a:solidFill>
                  <a:schemeClr val="dk1"/>
                </a:solidFill>
              </a:rPr>
              <a:t> y sus </a:t>
            </a:r>
            <a:r>
              <a:rPr b="1" lang="en">
                <a:solidFill>
                  <a:schemeClr val="dk1"/>
                </a:solidFill>
              </a:rPr>
              <a:t>facturas</a:t>
            </a:r>
            <a:r>
              <a:rPr lang="en">
                <a:solidFill>
                  <a:schemeClr val="dk1"/>
                </a:solidFill>
              </a:rPr>
              <a:t> energéticas.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ef87f42264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8" name="Google Shape;538;g2ef87f42264_0_2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Char char="●"/>
            </a:pPr>
            <a:r>
              <a:rPr lang="en" sz="1300">
                <a:solidFill>
                  <a:schemeClr val="dk1"/>
                </a:solidFill>
              </a:rPr>
              <a:t>Según la normativa europea es posible que las CE sean dueñas de la distribución de la energía.</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Existe una normativa española específica habilitante, como son las </a:t>
            </a:r>
            <a:r>
              <a:rPr b="1" lang="en" sz="1300">
                <a:solidFill>
                  <a:schemeClr val="dk1"/>
                </a:solidFill>
              </a:rPr>
              <a:t>redes cerradas en polígonos</a:t>
            </a:r>
            <a:r>
              <a:rPr lang="en" sz="1300">
                <a:solidFill>
                  <a:schemeClr val="dk1"/>
                </a:solidFill>
              </a:rPr>
              <a:t>.</a:t>
            </a:r>
            <a:endParaRPr sz="1300">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ef87f42264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g2ef87f42264_0_2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a:solidFill>
                  <a:schemeClr val="dk1"/>
                </a:solidFill>
              </a:rPr>
              <a:t>La ciudadanía se hace operador de la red de distribución local</a:t>
            </a:r>
            <a:r>
              <a:rPr lang="en" sz="1300">
                <a:solidFill>
                  <a:schemeClr val="dk1"/>
                </a:solidFill>
              </a:rPr>
              <a:t>. La red de distribución es el </a:t>
            </a:r>
            <a:r>
              <a:rPr b="1" lang="en" sz="1300">
                <a:solidFill>
                  <a:schemeClr val="dk1"/>
                </a:solidFill>
              </a:rPr>
              <a:t>sistema de hardware y software que transporta la electricidad </a:t>
            </a:r>
            <a:r>
              <a:rPr lang="en" sz="1300">
                <a:solidFill>
                  <a:schemeClr val="dk1"/>
                </a:solidFill>
              </a:rPr>
              <a:t>hasta los contadores.</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La </a:t>
            </a:r>
            <a:r>
              <a:rPr b="1" lang="en" sz="1300">
                <a:solidFill>
                  <a:schemeClr val="dk1"/>
                </a:solidFill>
              </a:rPr>
              <a:t>cooperativa EWS</a:t>
            </a:r>
            <a:r>
              <a:rPr lang="en" sz="1300">
                <a:solidFill>
                  <a:schemeClr val="dk1"/>
                </a:solidFill>
              </a:rPr>
              <a:t> en </a:t>
            </a:r>
            <a:r>
              <a:rPr b="1" lang="en" sz="1300">
                <a:solidFill>
                  <a:schemeClr val="dk1"/>
                </a:solidFill>
              </a:rPr>
              <a:t>Alemania</a:t>
            </a:r>
            <a:r>
              <a:rPr lang="en" sz="1300">
                <a:solidFill>
                  <a:schemeClr val="dk1"/>
                </a:solidFill>
              </a:rPr>
              <a:t>. En </a:t>
            </a:r>
            <a:r>
              <a:rPr b="1" lang="en" sz="1300">
                <a:solidFill>
                  <a:schemeClr val="dk1"/>
                </a:solidFill>
              </a:rPr>
              <a:t>1991</a:t>
            </a:r>
            <a:r>
              <a:rPr lang="en" sz="1300">
                <a:solidFill>
                  <a:schemeClr val="dk1"/>
                </a:solidFill>
              </a:rPr>
              <a:t>, los habitantes del pueblo de </a:t>
            </a:r>
            <a:r>
              <a:rPr b="1" lang="en" sz="1300">
                <a:solidFill>
                  <a:schemeClr val="dk1"/>
                </a:solidFill>
              </a:rPr>
              <a:t>Schönau en la Selva Negra</a:t>
            </a:r>
            <a:r>
              <a:rPr lang="en" sz="1300">
                <a:solidFill>
                  <a:schemeClr val="dk1"/>
                </a:solidFill>
              </a:rPr>
              <a:t> decidieron </a:t>
            </a:r>
            <a:r>
              <a:rPr b="1" lang="en" sz="1300">
                <a:solidFill>
                  <a:schemeClr val="dk1"/>
                </a:solidFill>
              </a:rPr>
              <a:t>comprar la red de distribución local para poder recibir electricidad sostenible</a:t>
            </a:r>
            <a:r>
              <a:rPr lang="en" sz="1300">
                <a:solidFill>
                  <a:schemeClr val="dk1"/>
                </a:solidFill>
              </a:rPr>
              <a:t>, ya que el proveedor energético local de entonces no quería suministrar.</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Después de años de batallas judiciales, hoy EWS Schönau suministrá energía limpia a más de </a:t>
            </a:r>
            <a:r>
              <a:rPr b="1" lang="en" sz="1300">
                <a:solidFill>
                  <a:schemeClr val="dk1"/>
                </a:solidFill>
              </a:rPr>
              <a:t>200.000 consumidores</a:t>
            </a:r>
            <a:r>
              <a:rPr lang="en" sz="1300">
                <a:solidFill>
                  <a:schemeClr val="dk1"/>
                </a:solidFill>
              </a:rPr>
              <a:t> en Alemania, y alimenta la red con energía producida por la propia ciudadanía. </a:t>
            </a:r>
            <a:r>
              <a:rPr b="1" lang="en" sz="1300">
                <a:solidFill>
                  <a:schemeClr val="dk1"/>
                </a:solidFill>
              </a:rPr>
              <a:t>EWS compra la electricidad directamente a productores de renovables o bien procedente de cogeneración.</a:t>
            </a:r>
            <a:endParaRPr sz="1300">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ef87f42264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g2ef87f42264_0_3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La gran mayoría de </a:t>
            </a:r>
            <a:r>
              <a:rPr b="1" lang="en" sz="1300">
                <a:solidFill>
                  <a:schemeClr val="dk1"/>
                </a:solidFill>
              </a:rPr>
              <a:t>las baterías en CE vienen asociadas a la producción fotovoltaica</a:t>
            </a:r>
            <a:r>
              <a:rPr lang="en" sz="1300">
                <a:solidFill>
                  <a:schemeClr val="dk1"/>
                </a:solidFill>
              </a:rPr>
              <a:t>, aunque su gestión </a:t>
            </a:r>
            <a:r>
              <a:rPr b="1" lang="en" sz="1300">
                <a:solidFill>
                  <a:schemeClr val="dk1"/>
                </a:solidFill>
              </a:rPr>
              <a:t>puede ser independiente</a:t>
            </a:r>
            <a:r>
              <a:rPr lang="en" sz="1300">
                <a:solidFill>
                  <a:schemeClr val="dk1"/>
                </a:solidFill>
              </a:rPr>
              <a:t> a la de la producción fotovoltaica.</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Puede actuar en </a:t>
            </a:r>
            <a:r>
              <a:rPr b="1" lang="en" sz="1300">
                <a:solidFill>
                  <a:schemeClr val="dk1"/>
                </a:solidFill>
              </a:rPr>
              <a:t>servicios de balance</a:t>
            </a:r>
            <a:r>
              <a:rPr lang="en" sz="1300">
                <a:solidFill>
                  <a:schemeClr val="dk1"/>
                </a:solidFill>
              </a:rPr>
              <a:t> para optimizar la gestión de la energía en la CE.</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Se instalará una </a:t>
            </a:r>
            <a:r>
              <a:rPr b="1" lang="en" sz="1300">
                <a:solidFill>
                  <a:schemeClr val="dk1"/>
                </a:solidFill>
              </a:rPr>
              <a:t>batería de 50 kWh</a:t>
            </a:r>
            <a:r>
              <a:rPr lang="en" sz="1300">
                <a:solidFill>
                  <a:schemeClr val="dk1"/>
                </a:solidFill>
              </a:rPr>
              <a:t> en Manzanares El Real.</a:t>
            </a:r>
            <a:endParaRPr sz="1300">
              <a:solidFill>
                <a:schemeClr val="dk1"/>
              </a:solidFill>
            </a:endParaRPr>
          </a:p>
          <a:p>
            <a:pPr indent="0" lvl="0" marL="0" rtl="0" algn="l">
              <a:lnSpc>
                <a:spcPct val="100000"/>
              </a:lnSpc>
              <a:spcBef>
                <a:spcPts val="0"/>
              </a:spcBef>
              <a:spcAft>
                <a:spcPts val="0"/>
              </a:spcAft>
              <a:buSzPts val="1100"/>
              <a:buNone/>
            </a:pPr>
            <a:r>
              <a:t/>
            </a:r>
            <a:endParaRPr sz="130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ef87f42264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7" name="Google Shape;567;g2ef87f42264_0_3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a:solidFill>
                  <a:schemeClr val="dk1"/>
                </a:solidFill>
              </a:rPr>
              <a:t>Variedad de tecnologías</a:t>
            </a:r>
            <a:r>
              <a:rPr lang="en" sz="1300">
                <a:solidFill>
                  <a:schemeClr val="dk1"/>
                </a:solidFill>
              </a:rPr>
              <a:t>: existen </a:t>
            </a:r>
            <a:r>
              <a:rPr b="1" lang="en" sz="1300">
                <a:solidFill>
                  <a:schemeClr val="dk1"/>
                </a:solidFill>
              </a:rPr>
              <a:t>más vectores</a:t>
            </a:r>
            <a:r>
              <a:rPr lang="en" sz="1300">
                <a:solidFill>
                  <a:schemeClr val="dk1"/>
                </a:solidFill>
              </a:rPr>
              <a:t> que las aquí expuestas.</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Las comunidades energéticas </a:t>
            </a:r>
            <a:r>
              <a:rPr b="1" lang="en" sz="1300">
                <a:solidFill>
                  <a:schemeClr val="dk1"/>
                </a:solidFill>
              </a:rPr>
              <a:t>se centran en energías renovables</a:t>
            </a:r>
            <a:r>
              <a:rPr lang="en" sz="1300">
                <a:solidFill>
                  <a:schemeClr val="dk1"/>
                </a:solidFill>
              </a:rPr>
              <a:t>.</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Tendencias que </a:t>
            </a:r>
            <a:r>
              <a:rPr b="1" lang="en" sz="1300">
                <a:solidFill>
                  <a:schemeClr val="dk1"/>
                </a:solidFill>
              </a:rPr>
              <a:t>aumentará la complejidad</a:t>
            </a:r>
            <a:r>
              <a:rPr lang="en" sz="1300">
                <a:solidFill>
                  <a:schemeClr val="dk1"/>
                </a:solidFill>
              </a:rPr>
              <a:t> de las configuraciones de recursos energéticos.</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rgbClr val="595959"/>
                </a:solidFill>
              </a:rPr>
              <a:t>Con las comunidades energéticas se abre un abanico de </a:t>
            </a:r>
            <a:r>
              <a:rPr b="1" lang="en" sz="1300">
                <a:solidFill>
                  <a:srgbClr val="595959"/>
                </a:solidFill>
              </a:rPr>
              <a:t>posibilidades de cooperación</a:t>
            </a:r>
            <a:r>
              <a:rPr lang="en" sz="1300">
                <a:solidFill>
                  <a:srgbClr val="595959"/>
                </a:solidFill>
              </a:rPr>
              <a:t>, modos de </a:t>
            </a:r>
            <a:r>
              <a:rPr b="1" lang="en" sz="1300">
                <a:solidFill>
                  <a:srgbClr val="595959"/>
                </a:solidFill>
              </a:rPr>
              <a:t>organización</a:t>
            </a:r>
            <a:r>
              <a:rPr lang="en" sz="1300">
                <a:solidFill>
                  <a:srgbClr val="595959"/>
                </a:solidFill>
              </a:rPr>
              <a:t> y </a:t>
            </a:r>
            <a:r>
              <a:rPr b="1" lang="en" sz="1300">
                <a:solidFill>
                  <a:srgbClr val="595959"/>
                </a:solidFill>
              </a:rPr>
              <a:t>participación</a:t>
            </a:r>
            <a:r>
              <a:rPr lang="en" sz="1300">
                <a:solidFill>
                  <a:srgbClr val="595959"/>
                </a:solidFill>
              </a:rPr>
              <a:t> para numerosos </a:t>
            </a:r>
            <a:r>
              <a:rPr b="1" lang="en" sz="1300">
                <a:solidFill>
                  <a:srgbClr val="595959"/>
                </a:solidFill>
              </a:rPr>
              <a:t>agentes</a:t>
            </a:r>
            <a:r>
              <a:rPr lang="en" sz="1300">
                <a:solidFill>
                  <a:srgbClr val="595959"/>
                </a:solidFill>
              </a:rPr>
              <a:t>.</a:t>
            </a:r>
            <a:endParaRPr sz="1300">
              <a:solidFill>
                <a:srgbClr val="595959"/>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ef87f42264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g2ef87f42264_0_3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u="sng">
                <a:solidFill>
                  <a:schemeClr val="dk1"/>
                </a:solidFill>
              </a:rPr>
              <a:t>Fotovoltaica:</a:t>
            </a:r>
            <a:r>
              <a:rPr lang="en" sz="1300">
                <a:solidFill>
                  <a:schemeClr val="dk1"/>
                </a:solidFill>
              </a:rPr>
              <a:t> La mayoría son de </a:t>
            </a:r>
            <a:r>
              <a:rPr b="1" lang="en" sz="1300">
                <a:solidFill>
                  <a:schemeClr val="dk1"/>
                </a:solidFill>
              </a:rPr>
              <a:t>energía solar</a:t>
            </a:r>
            <a:r>
              <a:rPr lang="en" sz="1300">
                <a:solidFill>
                  <a:schemeClr val="dk1"/>
                </a:solidFill>
              </a:rPr>
              <a:t>. Aunque </a:t>
            </a:r>
            <a:r>
              <a:rPr b="1" lang="en" sz="1300">
                <a:solidFill>
                  <a:schemeClr val="dk1"/>
                </a:solidFill>
              </a:rPr>
              <a:t>no produce tanta energía como la eólica</a:t>
            </a:r>
            <a:r>
              <a:rPr lang="en" sz="1300">
                <a:solidFill>
                  <a:schemeClr val="dk1"/>
                </a:solidFill>
              </a:rPr>
              <a:t>, es </a:t>
            </a:r>
            <a:r>
              <a:rPr b="1" lang="en" sz="1300">
                <a:solidFill>
                  <a:schemeClr val="dk1"/>
                </a:solidFill>
              </a:rPr>
              <a:t>más barata y más sencilla de proyectar</a:t>
            </a:r>
            <a:r>
              <a:rPr lang="en" sz="1300">
                <a:solidFill>
                  <a:schemeClr val="dk1"/>
                </a:solidFill>
              </a:rPr>
              <a:t>, así que es un excelente </a:t>
            </a:r>
            <a:r>
              <a:rPr b="1" lang="en" sz="1300">
                <a:solidFill>
                  <a:schemeClr val="dk1"/>
                </a:solidFill>
              </a:rPr>
              <a:t>punto de partida</a:t>
            </a:r>
            <a:r>
              <a:rPr lang="en" sz="1300">
                <a:solidFill>
                  <a:schemeClr val="dk1"/>
                </a:solidFill>
              </a:rPr>
              <a:t>. La energía solar es muy apropiada para</a:t>
            </a:r>
            <a:r>
              <a:rPr b="1" lang="en" sz="1300">
                <a:solidFill>
                  <a:schemeClr val="dk1"/>
                </a:solidFill>
              </a:rPr>
              <a:t> entornos urbanos</a:t>
            </a:r>
            <a:r>
              <a:rPr lang="en" sz="1300">
                <a:solidFill>
                  <a:schemeClr val="dk1"/>
                </a:solidFill>
              </a:rPr>
              <a:t>.</a:t>
            </a:r>
            <a:endParaRPr sz="1300">
              <a:solidFill>
                <a:schemeClr val="dk1"/>
              </a:solidFill>
            </a:endParaRPr>
          </a:p>
          <a:p>
            <a:pPr indent="0" lvl="0" marL="0" rtl="0" algn="l">
              <a:spcBef>
                <a:spcPts val="0"/>
              </a:spcBef>
              <a:spcAft>
                <a:spcPts val="0"/>
              </a:spcAft>
              <a:buClr>
                <a:schemeClr val="dk1"/>
              </a:buClr>
              <a:buSzPts val="1100"/>
              <a:buFont typeface="Arial"/>
              <a:buNone/>
            </a:pPr>
            <a:r>
              <a:rPr b="1" lang="en" sz="1300" u="sng">
                <a:solidFill>
                  <a:schemeClr val="dk1"/>
                </a:solidFill>
              </a:rPr>
              <a:t>Eólica:</a:t>
            </a:r>
            <a:r>
              <a:rPr lang="en" sz="1300">
                <a:solidFill>
                  <a:schemeClr val="dk1"/>
                </a:solidFill>
              </a:rPr>
              <a:t> Una turbina terrestre puede producir de media el </a:t>
            </a:r>
            <a:r>
              <a:rPr b="1" lang="en" sz="1300">
                <a:solidFill>
                  <a:schemeClr val="dk1"/>
                </a:solidFill>
              </a:rPr>
              <a:t>consumo eléctrico de 1.500 hogares</a:t>
            </a:r>
            <a:r>
              <a:rPr lang="en" sz="1300">
                <a:solidFill>
                  <a:schemeClr val="dk1"/>
                </a:solidFill>
              </a:rPr>
              <a:t>. Mayor</a:t>
            </a:r>
            <a:r>
              <a:rPr b="1" lang="en" sz="1300">
                <a:solidFill>
                  <a:schemeClr val="dk1"/>
                </a:solidFill>
              </a:rPr>
              <a:t> inversión </a:t>
            </a:r>
            <a:r>
              <a:rPr lang="en" sz="1300">
                <a:solidFill>
                  <a:schemeClr val="dk1"/>
                </a:solidFill>
              </a:rPr>
              <a:t>inicial, en entornos </a:t>
            </a:r>
            <a:r>
              <a:rPr b="1" lang="en" sz="1300">
                <a:solidFill>
                  <a:schemeClr val="dk1"/>
                </a:solidFill>
              </a:rPr>
              <a:t>rurales</a:t>
            </a:r>
            <a:r>
              <a:rPr lang="en" sz="1300">
                <a:solidFill>
                  <a:schemeClr val="dk1"/>
                </a:solidFill>
              </a:rPr>
              <a:t>.</a:t>
            </a:r>
            <a:endParaRPr sz="1300">
              <a:solidFill>
                <a:schemeClr val="dk1"/>
              </a:solidFill>
            </a:endParaRPr>
          </a:p>
          <a:p>
            <a:pPr indent="0" lvl="0" marL="0" rtl="0" algn="l">
              <a:spcBef>
                <a:spcPts val="0"/>
              </a:spcBef>
              <a:spcAft>
                <a:spcPts val="0"/>
              </a:spcAft>
              <a:buClr>
                <a:schemeClr val="dk1"/>
              </a:buClr>
              <a:buSzPts val="1100"/>
              <a:buFont typeface="Arial"/>
              <a:buNone/>
            </a:pPr>
            <a:r>
              <a:rPr b="1" lang="en" sz="1300" u="sng">
                <a:solidFill>
                  <a:schemeClr val="dk1"/>
                </a:solidFill>
              </a:rPr>
              <a:t>Hidroeléctrica:</a:t>
            </a:r>
            <a:r>
              <a:rPr lang="en" sz="1300">
                <a:solidFill>
                  <a:schemeClr val="dk1"/>
                </a:solidFill>
              </a:rPr>
              <a:t> El </a:t>
            </a:r>
            <a:r>
              <a:rPr b="1" lang="en" sz="1300">
                <a:solidFill>
                  <a:schemeClr val="dk1"/>
                </a:solidFill>
              </a:rPr>
              <a:t>agua se desvía hacia un canal o una tubería. Poca alteración para que sea un recurso renovable.</a:t>
            </a:r>
            <a:endParaRPr b="1" sz="1300">
              <a:solidFill>
                <a:schemeClr val="dk1"/>
              </a:solidFill>
            </a:endParaRPr>
          </a:p>
          <a:p>
            <a:pPr indent="0" lvl="0" marL="0" rtl="0" algn="l">
              <a:spcBef>
                <a:spcPts val="0"/>
              </a:spcBef>
              <a:spcAft>
                <a:spcPts val="0"/>
              </a:spcAft>
              <a:buClr>
                <a:schemeClr val="dk1"/>
              </a:buClr>
              <a:buSzPts val="1100"/>
              <a:buFont typeface="Arial"/>
              <a:buNone/>
            </a:pPr>
            <a:r>
              <a:rPr b="1" lang="en" sz="1300" u="sng">
                <a:solidFill>
                  <a:schemeClr val="dk1"/>
                </a:solidFill>
              </a:rPr>
              <a:t>Biomasa:</a:t>
            </a:r>
            <a:r>
              <a:rPr lang="en" sz="1300">
                <a:solidFill>
                  <a:schemeClr val="dk1"/>
                </a:solidFill>
              </a:rPr>
              <a:t> La biomasa puede considerarse una </a:t>
            </a:r>
            <a:r>
              <a:rPr b="1" lang="en" sz="1300">
                <a:solidFill>
                  <a:schemeClr val="dk1"/>
                </a:solidFill>
              </a:rPr>
              <a:t>fuente renovable si procede de residuos</a:t>
            </a:r>
            <a:r>
              <a:rPr lang="en" sz="1300">
                <a:solidFill>
                  <a:schemeClr val="dk1"/>
                </a:solidFill>
              </a:rPr>
              <a:t> forestales, restos de podas, residuos alimentarios o </a:t>
            </a:r>
            <a:r>
              <a:rPr b="1" lang="en" sz="1300">
                <a:solidFill>
                  <a:schemeClr val="dk1"/>
                </a:solidFill>
              </a:rPr>
              <a:t>agrícolas </a:t>
            </a:r>
            <a:r>
              <a:rPr lang="en" sz="1300">
                <a:solidFill>
                  <a:schemeClr val="dk1"/>
                </a:solidFill>
              </a:rPr>
              <a:t>o residuos </a:t>
            </a:r>
            <a:r>
              <a:rPr b="1" lang="en" sz="1300">
                <a:solidFill>
                  <a:schemeClr val="dk1"/>
                </a:solidFill>
              </a:rPr>
              <a:t>madereros</a:t>
            </a:r>
            <a:r>
              <a:rPr lang="en" sz="1300">
                <a:solidFill>
                  <a:schemeClr val="dk1"/>
                </a:solidFill>
              </a:rPr>
              <a:t> (como el serrín o las virutas).</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La biomasa es un material versátil que puede </a:t>
            </a:r>
            <a:r>
              <a:rPr b="1" lang="en" sz="1300">
                <a:solidFill>
                  <a:schemeClr val="dk1"/>
                </a:solidFill>
              </a:rPr>
              <a:t>utilizarse para producir: calefacción o agua caliente, electricidad</a:t>
            </a:r>
            <a:r>
              <a:rPr lang="en" sz="1300">
                <a:solidFill>
                  <a:schemeClr val="dk1"/>
                </a:solidFill>
              </a:rPr>
              <a:t>, una combinación de calor y electricidad en una central de ciclo combinado (CHP o </a:t>
            </a:r>
            <a:r>
              <a:rPr b="1" lang="en" sz="1300">
                <a:solidFill>
                  <a:schemeClr val="dk1"/>
                </a:solidFill>
              </a:rPr>
              <a:t>cogeneración</a:t>
            </a:r>
            <a:r>
              <a:rPr lang="en" sz="1300">
                <a:solidFill>
                  <a:schemeClr val="dk1"/>
                </a:solidFill>
              </a:rPr>
              <a:t>).</a:t>
            </a:r>
            <a:endParaRPr sz="1300">
              <a:solidFill>
                <a:schemeClr val="dk1"/>
              </a:solidFill>
            </a:endParaRPr>
          </a:p>
          <a:p>
            <a:pPr indent="0" lvl="0" marL="0" rtl="0" algn="l">
              <a:lnSpc>
                <a:spcPct val="100000"/>
              </a:lnSpc>
              <a:spcBef>
                <a:spcPts val="0"/>
              </a:spcBef>
              <a:spcAft>
                <a:spcPts val="0"/>
              </a:spcAft>
              <a:buSzPts val="1100"/>
              <a:buNone/>
            </a:pPr>
            <a:r>
              <a:t/>
            </a:r>
            <a:endParaRPr sz="130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ef87f42264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g2ef87f42264_0_3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En </a:t>
            </a:r>
            <a:r>
              <a:rPr b="1" lang="en" sz="1300">
                <a:solidFill>
                  <a:schemeClr val="dk1"/>
                </a:solidFill>
              </a:rPr>
              <a:t>Eeklo (Bélgica)</a:t>
            </a:r>
            <a:r>
              <a:rPr lang="en" sz="1300">
                <a:solidFill>
                  <a:schemeClr val="dk1"/>
                </a:solidFill>
              </a:rPr>
              <a:t> la </a:t>
            </a:r>
            <a:r>
              <a:rPr b="1" lang="en" sz="1300">
                <a:solidFill>
                  <a:schemeClr val="dk1"/>
                </a:solidFill>
              </a:rPr>
              <a:t>cooperativa Ecopower</a:t>
            </a:r>
            <a:r>
              <a:rPr lang="en" sz="1300">
                <a:solidFill>
                  <a:schemeClr val="dk1"/>
                </a:solidFill>
              </a:rPr>
              <a:t> </a:t>
            </a:r>
            <a:r>
              <a:rPr b="1" lang="en" sz="1300">
                <a:solidFill>
                  <a:schemeClr val="dk1"/>
                </a:solidFill>
              </a:rPr>
              <a:t>comparte</a:t>
            </a:r>
            <a:r>
              <a:rPr lang="en" sz="1300">
                <a:solidFill>
                  <a:schemeClr val="dk1"/>
                </a:solidFill>
              </a:rPr>
              <a:t> la propiedad de una</a:t>
            </a:r>
            <a:r>
              <a:rPr b="1" lang="en" sz="1300">
                <a:solidFill>
                  <a:schemeClr val="dk1"/>
                </a:solidFill>
              </a:rPr>
              <a:t> turbina eólica con el ayuntamiento</a:t>
            </a:r>
            <a:r>
              <a:rPr lang="en" sz="1300">
                <a:solidFill>
                  <a:schemeClr val="dk1"/>
                </a:solidFill>
              </a:rPr>
              <a:t>.</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Eeklo se está planteando actualmente suministrar a </a:t>
            </a:r>
            <a:r>
              <a:rPr b="1" lang="en" sz="1300">
                <a:solidFill>
                  <a:schemeClr val="dk1"/>
                </a:solidFill>
              </a:rPr>
              <a:t>750 personas</a:t>
            </a:r>
            <a:r>
              <a:rPr lang="en" sz="1300">
                <a:solidFill>
                  <a:schemeClr val="dk1"/>
                </a:solidFill>
              </a:rPr>
              <a:t> mediante una cotización prepagada de la cooperativa energética ciudadana, ya que posee el </a:t>
            </a:r>
            <a:r>
              <a:rPr b="1" lang="en" sz="1300">
                <a:solidFill>
                  <a:schemeClr val="dk1"/>
                </a:solidFill>
              </a:rPr>
              <a:t>25% de la turbina eólica</a:t>
            </a:r>
            <a:r>
              <a:rPr lang="en" sz="1300">
                <a:solidFill>
                  <a:schemeClr val="dk1"/>
                </a:solidFill>
              </a:rPr>
              <a:t>. De esta manera, esas personas gozarán de las mismas ventajas que las socias y socios de la cooperativa Ecopower, que es copropietaria de la turbina. Recibirán por ello electricidad a precio de coste para reducir su factura de la luz y así poder pagar su deuda energética. Y después irían juntando el</a:t>
            </a:r>
            <a:r>
              <a:rPr b="1" lang="en" sz="1300">
                <a:solidFill>
                  <a:schemeClr val="dk1"/>
                </a:solidFill>
              </a:rPr>
              <a:t> importe (250€) de su cuota</a:t>
            </a:r>
            <a:r>
              <a:rPr lang="en" sz="1300">
                <a:solidFill>
                  <a:schemeClr val="dk1"/>
                </a:solidFill>
              </a:rPr>
              <a:t> de participación en la cooperativa con lo que se fueran </a:t>
            </a:r>
            <a:r>
              <a:rPr b="1" lang="en" sz="1300">
                <a:solidFill>
                  <a:schemeClr val="dk1"/>
                </a:solidFill>
              </a:rPr>
              <a:t>ahorrando en la factura de la luz.</a:t>
            </a:r>
            <a:endParaRPr b="1" sz="1300">
              <a:solidFill>
                <a:schemeClr val="dk1"/>
              </a:solidFill>
            </a:endParaRPr>
          </a:p>
          <a:p>
            <a:pPr indent="0" lvl="0" marL="0" rtl="0" algn="l">
              <a:lnSpc>
                <a:spcPct val="100000"/>
              </a:lnSpc>
              <a:spcBef>
                <a:spcPts val="0"/>
              </a:spcBef>
              <a:spcAft>
                <a:spcPts val="0"/>
              </a:spcAft>
              <a:buSzPts val="1100"/>
              <a:buNone/>
            </a:pPr>
            <a:r>
              <a:t/>
            </a:r>
            <a:endParaRPr b="1" sz="1300" u="sng">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ef87f42264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g2ef87f42264_0_3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En Hernani, País Vasco, la central es de tipo </a:t>
            </a:r>
            <a:r>
              <a:rPr b="1" lang="en" sz="1300">
                <a:solidFill>
                  <a:schemeClr val="dk1"/>
                </a:solidFill>
              </a:rPr>
              <a:t>mini-hidroeléctrica</a:t>
            </a:r>
            <a:r>
              <a:rPr lang="en" sz="1300">
                <a:solidFill>
                  <a:schemeClr val="dk1"/>
                </a:solidFill>
              </a:rPr>
              <a:t>, adquirida por la </a:t>
            </a:r>
            <a:r>
              <a:rPr b="1" lang="en" sz="1300">
                <a:solidFill>
                  <a:schemeClr val="dk1"/>
                </a:solidFill>
              </a:rPr>
              <a:t>cooperativa Nafarkoop</a:t>
            </a:r>
            <a:r>
              <a:rPr lang="en" sz="1300">
                <a:solidFill>
                  <a:schemeClr val="dk1"/>
                </a:solidFill>
              </a:rPr>
              <a:t> y la </a:t>
            </a:r>
            <a:r>
              <a:rPr b="1" lang="en" sz="1300">
                <a:solidFill>
                  <a:schemeClr val="dk1"/>
                </a:solidFill>
              </a:rPr>
              <a:t>generación potencial</a:t>
            </a:r>
            <a:r>
              <a:rPr lang="en" sz="1300">
                <a:solidFill>
                  <a:schemeClr val="dk1"/>
                </a:solidFill>
              </a:rPr>
              <a:t> de la central es de </a:t>
            </a:r>
            <a:r>
              <a:rPr b="1" lang="en" sz="1300">
                <a:solidFill>
                  <a:schemeClr val="dk1"/>
                </a:solidFill>
              </a:rPr>
              <a:t>900 MWh/año</a:t>
            </a:r>
            <a:r>
              <a:rPr lang="en" sz="1300">
                <a:solidFill>
                  <a:schemeClr val="dk1"/>
                </a:solidFill>
              </a:rPr>
              <a:t>, si bien la </a:t>
            </a:r>
            <a:r>
              <a:rPr b="1" lang="en" sz="1300">
                <a:solidFill>
                  <a:schemeClr val="dk1"/>
                </a:solidFill>
              </a:rPr>
              <a:t>producción real</a:t>
            </a:r>
            <a:r>
              <a:rPr lang="en" sz="1300">
                <a:solidFill>
                  <a:schemeClr val="dk1"/>
                </a:solidFill>
              </a:rPr>
              <a:t> se encuentra a la mitad (</a:t>
            </a:r>
            <a:r>
              <a:rPr b="1" lang="en" sz="1300">
                <a:solidFill>
                  <a:schemeClr val="dk1"/>
                </a:solidFill>
              </a:rPr>
              <a:t>450 MWh</a:t>
            </a:r>
            <a:r>
              <a:rPr lang="en" sz="1300">
                <a:solidFill>
                  <a:schemeClr val="dk1"/>
                </a:solidFill>
              </a:rPr>
              <a:t>). Posibilidad de alimentar a 250 casas.</a:t>
            </a:r>
            <a:endParaRPr sz="1300">
              <a:solidFill>
                <a:schemeClr val="dk1"/>
              </a:solidFill>
            </a:endParaRPr>
          </a:p>
          <a:p>
            <a:pPr indent="0" lvl="0" marL="0" rtl="0" algn="l">
              <a:lnSpc>
                <a:spcPct val="100000"/>
              </a:lnSpc>
              <a:spcBef>
                <a:spcPts val="0"/>
              </a:spcBef>
              <a:spcAft>
                <a:spcPts val="0"/>
              </a:spcAft>
              <a:buSzPts val="1100"/>
              <a:buNone/>
            </a:pPr>
            <a:r>
              <a:t/>
            </a:r>
            <a:endParaRPr sz="1300">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ef87f42264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 name="Google Shape;603;g2ef87f42264_0_3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Existen muchas </a:t>
            </a:r>
            <a:r>
              <a:rPr b="1" lang="en" sz="1300">
                <a:solidFill>
                  <a:schemeClr val="dk1"/>
                </a:solidFill>
              </a:rPr>
              <a:t>soluciones</a:t>
            </a:r>
            <a:r>
              <a:rPr lang="en" sz="1300">
                <a:solidFill>
                  <a:schemeClr val="dk1"/>
                </a:solidFill>
              </a:rPr>
              <a:t> para </a:t>
            </a:r>
            <a:r>
              <a:rPr b="1" lang="en" sz="1300">
                <a:solidFill>
                  <a:schemeClr val="dk1"/>
                </a:solidFill>
              </a:rPr>
              <a:t>proporcionar calefacción con renovables</a:t>
            </a:r>
            <a:r>
              <a:rPr lang="en" sz="1300">
                <a:solidFill>
                  <a:schemeClr val="dk1"/>
                </a:solidFill>
              </a:rPr>
              <a:t> en función de los recursos de la zona. Una puede ser asociarse con las </a:t>
            </a:r>
            <a:r>
              <a:rPr b="1" lang="en" sz="1300">
                <a:solidFill>
                  <a:schemeClr val="dk1"/>
                </a:solidFill>
              </a:rPr>
              <a:t>zonas rurales para que provean bioenergía</a:t>
            </a:r>
            <a:r>
              <a:rPr lang="en" sz="1300">
                <a:solidFill>
                  <a:schemeClr val="dk1"/>
                </a:solidFill>
              </a:rPr>
              <a:t> (residuos madereros y de la silvicultura, estiércol del ganado, biomasa agrícola, etc.) o el </a:t>
            </a:r>
            <a:r>
              <a:rPr b="1" lang="en" sz="1300">
                <a:solidFill>
                  <a:schemeClr val="dk1"/>
                </a:solidFill>
              </a:rPr>
              <a:t>calor excedente de la industria local</a:t>
            </a:r>
            <a:r>
              <a:rPr lang="en" sz="1300">
                <a:solidFill>
                  <a:schemeClr val="dk1"/>
                </a:solidFill>
              </a:rPr>
              <a:t>, que se puede recanalizar a una </a:t>
            </a:r>
            <a:r>
              <a:rPr b="1" lang="en" sz="1300">
                <a:solidFill>
                  <a:schemeClr val="dk1"/>
                </a:solidFill>
              </a:rPr>
              <a:t>red de calefacción urbana</a:t>
            </a:r>
            <a:r>
              <a:rPr lang="en" sz="1300">
                <a:solidFill>
                  <a:schemeClr val="dk1"/>
                </a:solidFill>
              </a:rPr>
              <a:t>, o trabajar con la propia infraestructura municipal de residuos o de alcantarillado, un río cercano, etc.</a:t>
            </a:r>
            <a:endParaRPr sz="1300">
              <a:solidFill>
                <a:schemeClr val="dk1"/>
              </a:solidFill>
            </a:endParaRPr>
          </a:p>
          <a:p>
            <a:pPr indent="0" lvl="0" marL="0" rtl="0" algn="l">
              <a:lnSpc>
                <a:spcPct val="100000"/>
              </a:lnSpc>
              <a:spcBef>
                <a:spcPts val="0"/>
              </a:spcBef>
              <a:spcAft>
                <a:spcPts val="0"/>
              </a:spcAft>
              <a:buSzPts val="1100"/>
              <a:buNone/>
            </a:pPr>
            <a:r>
              <a:t/>
            </a:r>
            <a:endParaRPr sz="130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ef87f42264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1" name="Google Shape;611;g2ef87f42264_0_3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UR BEROA</a:t>
            </a:r>
            <a:r>
              <a:rPr lang="en">
                <a:solidFill>
                  <a:schemeClr val="dk1"/>
                </a:solidFill>
              </a:rPr>
              <a:t>, S.COOP. es una </a:t>
            </a:r>
            <a:r>
              <a:rPr b="1" lang="en">
                <a:solidFill>
                  <a:schemeClr val="dk1"/>
                </a:solidFill>
              </a:rPr>
              <a:t>sociedad cooperativa formada en 1985 </a:t>
            </a:r>
            <a:r>
              <a:rPr lang="en">
                <a:solidFill>
                  <a:schemeClr val="dk1"/>
                </a:solidFill>
              </a:rPr>
              <a:t>por la </a:t>
            </a:r>
            <a:r>
              <a:rPr b="1" lang="en">
                <a:solidFill>
                  <a:schemeClr val="dk1"/>
                </a:solidFill>
              </a:rPr>
              <a:t>comunidad de vecinos</a:t>
            </a:r>
            <a:r>
              <a:rPr lang="en">
                <a:solidFill>
                  <a:schemeClr val="dk1"/>
                </a:solidFill>
              </a:rPr>
              <a:t> de Bera-Bera de Donostia-</a:t>
            </a:r>
            <a:r>
              <a:rPr b="1" lang="en">
                <a:solidFill>
                  <a:schemeClr val="dk1"/>
                </a:solidFill>
              </a:rPr>
              <a:t>San Sebastián</a:t>
            </a:r>
            <a:r>
              <a:rPr lang="en">
                <a:solidFill>
                  <a:schemeClr val="dk1"/>
                </a:solidFill>
              </a:rPr>
              <a:t> (Gipuzkoa) para el </a:t>
            </a:r>
            <a:r>
              <a:rPr b="1" lang="en">
                <a:solidFill>
                  <a:schemeClr val="dk1"/>
                </a:solidFill>
              </a:rPr>
              <a:t>suministro</a:t>
            </a:r>
            <a:r>
              <a:rPr lang="en">
                <a:solidFill>
                  <a:schemeClr val="dk1"/>
                </a:solidFill>
              </a:rPr>
              <a:t> y gestión de los servicios de </a:t>
            </a:r>
            <a:r>
              <a:rPr b="1" lang="en">
                <a:solidFill>
                  <a:schemeClr val="dk1"/>
                </a:solidFill>
              </a:rPr>
              <a:t>agua caliente y de calefacción a las viviendas del barrio en régimen centralizado [lo que se conoce como DISTRICT HEATING]</a:t>
            </a:r>
            <a:r>
              <a:rPr lang="en">
                <a:solidFill>
                  <a:schemeClr val="dk1"/>
                </a:solidFill>
              </a:rPr>
              <a:t>. 550 familias.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Así, pues, la </a:t>
            </a:r>
            <a:r>
              <a:rPr b="1" lang="en">
                <a:solidFill>
                  <a:schemeClr val="dk1"/>
                </a:solidFill>
              </a:rPr>
              <a:t>Central de Urberoa</a:t>
            </a:r>
            <a:r>
              <a:rPr lang="en">
                <a:solidFill>
                  <a:schemeClr val="dk1"/>
                </a:solidFill>
              </a:rPr>
              <a:t> cuenta actualmente con las siguientes capacidades de producción: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t>
            </a:r>
            <a:r>
              <a:rPr b="1" lang="en">
                <a:solidFill>
                  <a:schemeClr val="dk1"/>
                </a:solidFill>
              </a:rPr>
              <a:t>Caldera gas natural</a:t>
            </a:r>
            <a:r>
              <a:rPr lang="en">
                <a:solidFill>
                  <a:schemeClr val="dk1"/>
                </a:solidFill>
              </a:rPr>
              <a:t> de tipo</a:t>
            </a:r>
            <a:r>
              <a:rPr b="1" lang="en">
                <a:solidFill>
                  <a:schemeClr val="dk1"/>
                </a:solidFill>
              </a:rPr>
              <a:t> condensación</a:t>
            </a:r>
            <a:r>
              <a:rPr lang="en">
                <a:solidFill>
                  <a:schemeClr val="dk1"/>
                </a:solidFill>
              </a:rPr>
              <a:t> de 1900 kW de potencia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Caldera de gas natural con quemador sobrepresionado de 4000 kW</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Caldera de gas natural con quemador sobrepresionado de 1800 kW</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t>
            </a:r>
            <a:r>
              <a:rPr b="1" lang="en">
                <a:solidFill>
                  <a:schemeClr val="dk1"/>
                </a:solidFill>
              </a:rPr>
              <a:t>Caldera de biomasa</a:t>
            </a:r>
            <a:r>
              <a:rPr lang="en">
                <a:solidFill>
                  <a:schemeClr val="dk1"/>
                </a:solidFill>
              </a:rPr>
              <a:t> de 600 kW</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t>
            </a:r>
            <a:r>
              <a:rPr b="1" lang="en">
                <a:solidFill>
                  <a:schemeClr val="dk1"/>
                </a:solidFill>
              </a:rPr>
              <a:t>Motor de cogeneración</a:t>
            </a:r>
            <a:r>
              <a:rPr lang="en">
                <a:solidFill>
                  <a:schemeClr val="dk1"/>
                </a:solidFill>
              </a:rPr>
              <a:t> con 1183 kW de potencia térmica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70 m² de </a:t>
            </a:r>
            <a:r>
              <a:rPr b="1" lang="en">
                <a:solidFill>
                  <a:schemeClr val="dk1"/>
                </a:solidFill>
              </a:rPr>
              <a:t>paneles solares térmicos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Se constituyen como CE</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Gracias al programa CE Implementa pudieron aumentar el alcance de la comunidad</a:t>
            </a:r>
            <a:endParaRPr b="1">
              <a:solidFill>
                <a:schemeClr val="dk1"/>
              </a:solidFill>
            </a:endParaRPr>
          </a:p>
          <a:p>
            <a:pPr indent="-298450" lvl="1" marL="914400" rtl="0" algn="l">
              <a:spcBef>
                <a:spcPts val="0"/>
              </a:spcBef>
              <a:spcAft>
                <a:spcPts val="0"/>
              </a:spcAft>
              <a:buClr>
                <a:schemeClr val="dk1"/>
              </a:buClr>
              <a:buSzPts val="1100"/>
              <a:buChar char="○"/>
            </a:pPr>
            <a:r>
              <a:rPr b="1" lang="en">
                <a:solidFill>
                  <a:schemeClr val="dk1"/>
                </a:solidFill>
              </a:rPr>
              <a:t>Paneles solares + vehículo eléctrico</a:t>
            </a:r>
            <a:endParaRPr b="1">
              <a:solidFill>
                <a:schemeClr val="dk1"/>
              </a:solidFill>
            </a:endParaRPr>
          </a:p>
          <a:p>
            <a:pPr indent="0" lvl="0" marL="0" rtl="0" algn="l">
              <a:lnSpc>
                <a:spcPct val="100000"/>
              </a:lnSpc>
              <a:spcBef>
                <a:spcPts val="0"/>
              </a:spcBef>
              <a:spcAft>
                <a:spcPts val="0"/>
              </a:spcAft>
              <a:buSzPts val="1100"/>
              <a:buNone/>
            </a:pPr>
            <a:r>
              <a:t/>
            </a:r>
            <a:endParaRPr sz="130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ef87f42264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3" name="Google Shape;623;g2ef87f42264_0_3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En Francia, el </a:t>
            </a:r>
            <a:r>
              <a:rPr b="1" lang="en" sz="1300">
                <a:solidFill>
                  <a:schemeClr val="dk1"/>
                </a:solidFill>
              </a:rPr>
              <a:t>proyecto “Forestener</a:t>
            </a:r>
            <a:r>
              <a:rPr lang="en" sz="1300">
                <a:solidFill>
                  <a:schemeClr val="dk1"/>
                </a:solidFill>
              </a:rPr>
              <a:t> – the Citizen Heat” apoya iniciativas de biomasa locales movilizando ahorros de las personas del lugar para diseñar, financiar y operar sistemas de calefacción de leña, en colaboración con los vecinos y vecinas.</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En Lucinges, un pueblecito de la Alta Saboya, se creó en </a:t>
            </a:r>
            <a:r>
              <a:rPr b="1" lang="en" sz="1300">
                <a:solidFill>
                  <a:schemeClr val="dk1"/>
                </a:solidFill>
              </a:rPr>
              <a:t>2018 una red de calefacción comunitaria</a:t>
            </a:r>
            <a:r>
              <a:rPr lang="en" sz="1300">
                <a:solidFill>
                  <a:schemeClr val="dk1"/>
                </a:solidFill>
              </a:rPr>
              <a:t> innovadora cofinanciada por las propias </a:t>
            </a:r>
            <a:r>
              <a:rPr b="1" lang="en" sz="1300">
                <a:solidFill>
                  <a:schemeClr val="dk1"/>
                </a:solidFill>
              </a:rPr>
              <a:t>vecinas y vecinos y gestionada por la Administración</a:t>
            </a:r>
            <a:r>
              <a:rPr lang="en" sz="1300">
                <a:solidFill>
                  <a:schemeClr val="dk1"/>
                </a:solidFill>
              </a:rPr>
              <a:t>. </a:t>
            </a:r>
            <a:r>
              <a:rPr b="1" lang="en" sz="1300">
                <a:solidFill>
                  <a:schemeClr val="dk1"/>
                </a:solidFill>
              </a:rPr>
              <a:t>Proporciona calor a los edificios municipales</a:t>
            </a:r>
            <a:r>
              <a:rPr lang="en" sz="1300">
                <a:solidFill>
                  <a:schemeClr val="dk1"/>
                </a:solidFill>
              </a:rPr>
              <a:t>, y su objetivo es calentar todos los edificios del centro urbano de Lucinges. La red tiene </a:t>
            </a:r>
            <a:r>
              <a:rPr b="1" lang="en" sz="1300">
                <a:solidFill>
                  <a:schemeClr val="dk1"/>
                </a:solidFill>
              </a:rPr>
              <a:t>1 km de longitud y su objetivo es calentar 60 viviendas colectivas</a:t>
            </a:r>
            <a:r>
              <a:rPr lang="en" sz="1300">
                <a:solidFill>
                  <a:schemeClr val="dk1"/>
                </a:solidFill>
              </a:rPr>
              <a:t>, 5 viviendas individuales, la escuela, el comedor escolar, el ayuntamiento, la biblioteca pública, el centro comunitario, los dos centros culturales, la destilería de cerveza ecológica y una empresa.</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La sala de calderas está equipada con </a:t>
            </a:r>
            <a:r>
              <a:rPr b="1" lang="en" sz="1300">
                <a:solidFill>
                  <a:schemeClr val="dk1"/>
                </a:solidFill>
              </a:rPr>
              <a:t>dos quemadores de madera que entregan 1.100 MWh </a:t>
            </a:r>
            <a:r>
              <a:rPr lang="en" sz="1300">
                <a:solidFill>
                  <a:schemeClr val="dk1"/>
                </a:solidFill>
              </a:rPr>
              <a:t>cada año a sus usuarios y usuarias.</a:t>
            </a:r>
            <a:endParaRPr sz="1300">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ef87f42264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2" name="Google Shape;632;g2ef87f42264_0_3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La central actual consta de dos partes: la central de biomasa, que produce </a:t>
            </a:r>
            <a:r>
              <a:rPr b="1" lang="en" sz="1300">
                <a:solidFill>
                  <a:schemeClr val="dk1"/>
                </a:solidFill>
              </a:rPr>
              <a:t>calor para el pueblo</a:t>
            </a:r>
            <a:r>
              <a:rPr lang="en" sz="1300">
                <a:solidFill>
                  <a:schemeClr val="dk1"/>
                </a:solidFill>
              </a:rPr>
              <a:t>, y la planta de biogás, que produce calor y </a:t>
            </a:r>
            <a:r>
              <a:rPr b="1" lang="en" sz="1300">
                <a:solidFill>
                  <a:schemeClr val="dk1"/>
                </a:solidFill>
              </a:rPr>
              <a:t>electricidad inyectada a la red</a:t>
            </a:r>
            <a:r>
              <a:rPr lang="en" sz="1300">
                <a:solidFill>
                  <a:schemeClr val="dk1"/>
                </a:solidFill>
              </a:rPr>
              <a:t>.</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La central de biomasa, al norte del pueblo, quema material orgánico de varias procedencias, sobre todo astillas de madera y paja de explotaciones agrícolas locales. El calor generado recorre</a:t>
            </a:r>
            <a:r>
              <a:rPr b="1" lang="en" sz="1300">
                <a:solidFill>
                  <a:schemeClr val="dk1"/>
                </a:solidFill>
              </a:rPr>
              <a:t> 6 km en tuberías perfectamente aisladas</a:t>
            </a:r>
            <a:r>
              <a:rPr lang="en" sz="1300">
                <a:solidFill>
                  <a:schemeClr val="dk1"/>
                </a:solidFill>
              </a:rPr>
              <a:t> y llega a </a:t>
            </a:r>
            <a:r>
              <a:rPr b="1" lang="en" sz="1300">
                <a:solidFill>
                  <a:schemeClr val="dk1"/>
                </a:solidFill>
              </a:rPr>
              <a:t>150 hogares del pueblo</a:t>
            </a:r>
            <a:r>
              <a:rPr lang="en" sz="1300">
                <a:solidFill>
                  <a:schemeClr val="dk1"/>
                </a:solidFill>
              </a:rPr>
              <a:t>, que se proveen así de </a:t>
            </a:r>
            <a:r>
              <a:rPr b="1" lang="en" sz="1300">
                <a:solidFill>
                  <a:schemeClr val="dk1"/>
                </a:solidFill>
              </a:rPr>
              <a:t>agua caliente y calefacción</a:t>
            </a:r>
            <a:r>
              <a:rPr lang="en" sz="1300">
                <a:solidFill>
                  <a:schemeClr val="dk1"/>
                </a:solidFill>
              </a:rPr>
              <a:t>.</a:t>
            </a:r>
            <a:endParaRPr sz="1300">
              <a:solidFill>
                <a:schemeClr val="dk1"/>
              </a:solidFill>
            </a:endParaRPr>
          </a:p>
          <a:p>
            <a:pPr indent="0" lvl="0" marL="0" rtl="0" algn="l">
              <a:lnSpc>
                <a:spcPct val="100000"/>
              </a:lnSpc>
              <a:spcBef>
                <a:spcPts val="0"/>
              </a:spcBef>
              <a:spcAft>
                <a:spcPts val="0"/>
              </a:spcAft>
              <a:buSzPts val="1100"/>
              <a:buNone/>
            </a:pPr>
            <a:r>
              <a:t/>
            </a:r>
            <a:endParaRPr sz="130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ef87f42264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1" name="Google Shape;641;g2ef87f42264_0_3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La creación de una comunidad energética implica </a:t>
            </a:r>
            <a:r>
              <a:rPr lang="en">
                <a:solidFill>
                  <a:schemeClr val="dk1"/>
                </a:solidFill>
              </a:rPr>
              <a:t>la existencia (vía constitución o dedicación) de </a:t>
            </a:r>
            <a:r>
              <a:rPr b="1" lang="en">
                <a:solidFill>
                  <a:schemeClr val="dk1"/>
                </a:solidFill>
              </a:rPr>
              <a:t>una entidad jurídica</a:t>
            </a:r>
            <a:r>
              <a:rPr lang="en">
                <a:solidFill>
                  <a:schemeClr val="dk1"/>
                </a:solidFill>
              </a:rPr>
              <a:t> que gestione la operación energética.</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300">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ef87f42264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4" name="Google Shape;654;g2ef87f42264_0_4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En resúmen, podemos ver ventajas y desventajas de las asociaciones a continuación: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favor, tienen carácter voluntario. Cualquier tipo de persona puede adherirse o retirarse de una asociación (requisitos fijados en sus estatutos). Las entidades públicas pueden asociarse tanto entre sí</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como con particulares como medida de fomento y apoyo, siempre que lo hagan en igualdad de condiciones para evitar una posición de dominio.</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En contra, la responsabilidad solidaria y la regla de un asociado un voto puede prevenir a potenciales promotores de comunidades energéticas a formar parte al tener poco control sobre la toma de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decisiones.</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ef87f42264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2" name="Google Shape;662;g2ef87f42264_0_4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ALUMBRA comunidad energética rural es una asociación sin fines de lucro y un proyecto de innovación social por el clima coordinado por la Asociación MUTI y el Excmo. Ayuntamiento de Arroyomolinos de León. Como elemento vertebrador del proceso opera un equipo multidisciplinar de profesionales coordinados a través de la Asociación MUTI que no sólo dinamiza la participación y construcción colectiva de conocimientos y propuestas, sino que también aporta una asistencia técnica experta en transición eco-social, tecnologías renovables apropiadas para la legislación energética mundial, financiamiento, emprendimiento social, perspectiva de género y nueva ruralidad.</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ec71f4b43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2ec71f4b43e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1300">
                <a:solidFill>
                  <a:srgbClr val="595959"/>
                </a:solidFill>
              </a:rPr>
              <a:t>Por otra parte, a modo de intro, </a:t>
            </a:r>
            <a:r>
              <a:rPr b="1" lang="en" sz="1300">
                <a:solidFill>
                  <a:srgbClr val="595959"/>
                </a:solidFill>
              </a:rPr>
              <a:t>para entender algunas de las tipologías/ejemplos, puede ser conveniente visualizar el ecosistema técnico donde aparecen las CE</a:t>
            </a:r>
            <a:r>
              <a:rPr lang="en" sz="1300">
                <a:solidFill>
                  <a:srgbClr val="595959"/>
                </a:solidFill>
              </a:rPr>
              <a:t> (las eléctricas), unos comentarios sobre como se espera que evolucione el sistema energético.</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ef87f42264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5" name="Google Shape;675;g2ef87f42264_0_4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Las Cooperativas son una sociedad constituida por personas que se asocian, en régimen de libre adhesión y baja voluntaria, para realizar actividades empresariales, encaminadas a satisfacer sus necesidades y aspiraciones económicas y sociales, con estructura y funcionamiento democrático. La Doctrina las denomina “cooperativas energéticas verdes” cuando sus actividades se vinculan a energías renovables y</a:t>
            </a:r>
            <a:endParaRPr>
              <a:solidFill>
                <a:schemeClr val="dk1"/>
              </a:solidFill>
            </a:endParaRPr>
          </a:p>
          <a:p>
            <a:pPr indent="0" lvl="0" marL="0" rtl="0" algn="l">
              <a:lnSpc>
                <a:spcPct val="100000"/>
              </a:lnSpc>
              <a:spcBef>
                <a:spcPts val="0"/>
              </a:spcBef>
              <a:spcAft>
                <a:spcPts val="0"/>
              </a:spcAft>
              <a:buSzPts val="1100"/>
              <a:buNone/>
            </a:pPr>
            <a:r>
              <a:t/>
            </a:r>
            <a:endParaRPr sz="1300">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ef87f42264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7" name="Google Shape;687;g2ef87f42264_0_4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En resúmen, podemos ver ventajas y desventajas de las cooperativas a continuación: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favor, las cooperativas tienen puntos intrínsecos de su forma como son el carácter voluntario de la asociación de personas, la satisfacción de necesidades económicas o sociales de sus miembros, y la constitución de una empresa de propiedad conjunta.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En contra, podemos decir que la ausencia de ánimo de lucro no viene dada por defecto en la cooperativas, se ha de establecer por estatutos. También tenemos que tener un proceso de constitución y una gestión que pueden llegar a ser complejas y no necesariamente aptas para un promotor de Ayuntamiento.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DADA SU IMPORTANCIA - VAMOS A SEGUIR VIENDO VARIOS EJEMPLOS, DAR CUENTA DE SU VARIABILIDAD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Vamos a ir intentando categorizar en función de lo que hemos venido viendo</a:t>
            </a:r>
            <a:endParaRPr b="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ef87f42264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5" name="Google Shape;695;g2ef87f42264_0_4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El pueblo de Alginet está situado a 25 km al sur de Valencia y tiene una población de 13.000 habitantes. </a:t>
            </a:r>
            <a:r>
              <a:rPr b="1" lang="en">
                <a:solidFill>
                  <a:schemeClr val="dk1"/>
                </a:solidFill>
              </a:rPr>
              <a:t>Su red de distribución eléctrica es propiedad de los usuarios finales a través de la Cooperativa Eléctrica de Alginet.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Cooperativa Eléctrica de Alginet fue creada en 1930 por un grupo de ciudadanos, debido a la necesidad de suministro eléctrico en la localidad y a la falta de interés de las compañías eléctricas por electrificar pequeños núcleos de población, como Alginet.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Además de la comercialización y distribución de energía eléctrica, la cooperativa también desempeña un importante papel social en la localidad, invirtiendo y redistribuyendo los beneficios entre los usuarios finales. Este papel incluye iniciativas para mitigar la pobreza energética, promover la cultura y el deporte y apoyar la transición energética y la adaptación al cambio climático.</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En Alginet hay int</a:t>
            </a:r>
            <a:r>
              <a:rPr b="1" lang="en">
                <a:solidFill>
                  <a:schemeClr val="dk1"/>
                </a:solidFill>
              </a:rPr>
              <a:t>erés en explorar las ventajas y posibilidades de implantar un sistema de Gestión de la Respuesta a la Demanda</a:t>
            </a:r>
            <a:r>
              <a:rPr lang="en">
                <a:solidFill>
                  <a:schemeClr val="dk1"/>
                </a:solidFill>
              </a:rPr>
              <a:t>, y también en desarrollar una estrategia para pasar de ser un minorista básico a una Empresa de Servicios Energéticos, así como en empoderar a sus usuarios finales.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SERVICIOS QUE SE VAN A TESTAR</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Equilibrio de la red, gestión de la congestión y la capacidad (Mercado local), gestión de desequilibrios, contratos inteligentes, </a:t>
            </a:r>
            <a:r>
              <a:rPr lang="en">
                <a:solidFill>
                  <a:schemeClr val="dk1"/>
                </a:solidFill>
              </a:rPr>
              <a:t>eficiencia energética y ahorro en los picos de demanda, maximización del autoconsumo, optimización de precios.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RETO: Como hacer de Alginet una comunidad energética?</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TAXONOMIA:</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Definición: CER (</a:t>
            </a:r>
            <a:r>
              <a:rPr lang="en">
                <a:solidFill>
                  <a:srgbClr val="FF0000"/>
                </a:solidFill>
              </a:rPr>
              <a:t>No es CE</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Actores: Empresa privada + usuarios + ayuntamiento</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Tipología: Municipal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Actividades: Generación, distribución, comercialización y gestión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Vector energético: Eléctrico</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Figura jurídica: Cooperativa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ef87f42264_0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8" name="Google Shape;708;g2ef87f42264_0_4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Som Energia es una cooperativa sin ánimo de lucro que produce y comercializa energía de origen renovable. y produce 18,5 GWh anuales (Som Energia, s.f.). Representa uno de los principales ejemplos de comunidad energética en España con recorrido demostrado, cuyos orígenes datan del año 2011. La cooperativa fue fundada por 150 personas en 2010, que se inspiraron en Ecopower en Bélgica y Enercoop en Francia.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Som Energia cubre un 5 % de sus necesidades energéticas con proyectos propios.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Está formada por unos 75.000 socios (100€ aportación inicial). Cualquier particular, empresa o administración pública que comparta los valores de Som Energia puede unirse a la cooperativa.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los miembros hay que añadir todos aquellos consumidores a los que la cooperativa suministra electricidad, ya que el número de clientes puede ser mayor que el de miembros. La razón para esto es que, aunque una persona no socia de la cooperativa no puede acceder directamente a un contrato de suministro con Som Energia, si lo puede hacer a través de la intermediación de un miembro, ya que las personas socias de la cooperativa puede tener asociados hasta cinco contratos de luz de otras titularidades (por ejemplo, familia o amigos). Esto se hace sin cargar a las personas socias con responsabilidades por impagos o fraudes de los contratos asociados, y sin limitar el número de contratos que una persona socia puede tener como titular.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Además, Som Energia posibilita compras colectivas de paneles solares para autoconsumo individual por vivienda. En el proceso, se requiere de la participación de ingenierías que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estudien la propuesta, hagan una oferta y finalmente desarrollen los proyectos de autoconsumo.</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Posee una asamblea general y un consejo rector. Posee 100 empleados para operaciones diarias.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TAXONOMIA:</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Definición: CCE (</a:t>
            </a:r>
            <a:r>
              <a:rPr lang="en">
                <a:solidFill>
                  <a:srgbClr val="FF0000"/>
                </a:solidFill>
              </a:rPr>
              <a:t>No es CE</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Actores: 75k socios + productores 18GWh</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Tipología: A escala nacional (no es municipal, ni residencial, ni aislada..)</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Actividades: Generación,  comercialización, compra colectiva</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Vector energético: Eléctrico</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Figura jurídica: Cooperativa</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ef87f42264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 name="Google Shape;718;g2ef87f42264_0_4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VAMOS A INTENTAR VER LA TAXONOMIA</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historia de esta minicentral hidroeléctrica se remonta a 1918 cuando se creó una sociedad llamada Electra Regadío formada a partes iguales por el Ayuntamiento y los regantes cuyo objeto era producir electricidad para el alumbrado público y también para los ciudadanos que lo solicitaran. </a:t>
            </a:r>
            <a:r>
              <a:rPr b="1" lang="en">
                <a:solidFill>
                  <a:schemeClr val="dk1"/>
                </a:solidFill>
              </a:rPr>
              <a:t>Esta central estuvo en funcionamiento hasta los 80, cuando se centralizó todo el sistema de energía y se abandonó como otras muchas</a:t>
            </a:r>
            <a:r>
              <a:rPr lang="en">
                <a:solidFill>
                  <a:schemeClr val="dk1"/>
                </a:solidFill>
              </a:rPr>
              <a:t>. Sin embargo se mantuvo el edificio, la maquinaria y el sistema auxiliar, la toma de agua, el canal y la cámara de carga e instalaciones usadas para regar sus propias huertas. Desde entonces </a:t>
            </a:r>
            <a:r>
              <a:rPr b="1" lang="en">
                <a:solidFill>
                  <a:schemeClr val="dk1"/>
                </a:solidFill>
              </a:rPr>
              <a:t>ha habido tres intentos de ponerla en marcha </a:t>
            </a:r>
            <a:r>
              <a:rPr lang="en">
                <a:solidFill>
                  <a:schemeClr val="dk1"/>
                </a:solidFill>
              </a:rPr>
              <a:t> siempre con el objetivo de vender la energía pero ninguno fructificó.</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 Comunidad Energética de Gares / Puente la Reina, "Gares BIDE" surge a raíz de la planificación energética municipal. En 2014 un grupo de jóvenes de la localidad realizan un estudio socioeconómico del pueblo, y concluyen que es posible aprovechar la amenaza del cambio climático para generar oportunidades de desarrollo en el ámbito local, con las energías renovables como elemento vertebrador. Con el apoyo del pleno municipal y el consenso en el pueblo, se aprueba la planificación energética municipal.</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las instalaciones fotovoltaicas en la escuela </a:t>
            </a:r>
            <a:r>
              <a:rPr lang="en">
                <a:solidFill>
                  <a:schemeClr val="dk1"/>
                </a:solidFill>
              </a:rPr>
              <a:t>infantil y el colegio público comarcal, </a:t>
            </a:r>
            <a:r>
              <a:rPr lang="en" u="sng">
                <a:solidFill>
                  <a:schemeClr val="dk1"/>
                </a:solidFill>
              </a:rPr>
              <a:t>una ordenanza de autoconsumo, la mejora de la envolvente térmica y la sustitución de sistemas de calefacción por biomasa en edificios municipales,</a:t>
            </a:r>
            <a:r>
              <a:rPr lang="en">
                <a:solidFill>
                  <a:schemeClr val="dk1"/>
                </a:solidFill>
              </a:rPr>
              <a:t> el cambio de contratos de suministro a una compañía 100 % renovables, o un punto de recarga para vehículos eléctricos. La Agencia de Desarrollo de la Zona Media (Consorcio de Desarrollo) hizo un estudio de potencialidad energética solar de las cubiertas de la localidad, dirigido a familias y pymes del municipio. Entonces se planteó  la posibilidad de recuperar la central de Electra Regadío destinando la energía al autoconsumo. Los objetivos  del proyecto son producir energía renovable, de carácter público y  tener soberanía sobre la misma.  La central cumplirá también con el ámbito educativo ya que en la segunda planta  se prevé poner un aula sobre la producción de energía.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TAXONOMIA:</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Definición: CER (Es CE)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Actores: Vecinos + ayuntamiento (facilitador)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Tipología: Municipal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Actividades: Generación, movilidad y (potencialmente) hidroeléctrica. Como antedentes, actuaciones en EE, sustitución de sistema de calefacción por biomasa.</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Vector energético: Eléctrico</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Figura jurídica: Cooperativa</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ef87f42264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1" name="Google Shape;731;g2ef87f42264_0_5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Las fundaciones son organizaciones constituidas sin ánimo de lucro, que por voluntad de sus creadores, están obligadas a utilizar de modo duradero su patrimonio para la realización de fines de interés general.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Se diferencia con la asociación en que son mínimo 1 persona (a diferencia de 3 para asociación), requiere 30 mil euros de patrimonio mínimo inicial (0 euros en asociación), en la fundación las decisión son tomadas por los fundadores., los cargos directivos no tienen retribución.</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Principales problemas a resolver para ser CE:</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No son entidades abiertas pues no tienen base asociativa sino patrimonial.</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Los patronos no tienen ninguna titularidad sobre la fundación.</a:t>
            </a:r>
            <a:endParaRPr b="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ef87f42264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g2ef87f42264_0_5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b="1" lang="en">
                <a:solidFill>
                  <a:schemeClr val="dk1"/>
                </a:solidFill>
              </a:rPr>
              <a:t>Primera comunidad energética en el sur de Italia.</a:t>
            </a:r>
            <a:r>
              <a:rPr lang="en">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Ya están instalados paneles solares justo en el techo de la Fundación que permitirán producir </a:t>
            </a:r>
            <a:r>
              <a:rPr b="1" lang="en">
                <a:solidFill>
                  <a:schemeClr val="dk1"/>
                </a:solidFill>
              </a:rPr>
              <a:t>53kw para veinte familias del barrio.</a:t>
            </a:r>
            <a:endParaRPr b="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2ef87f42264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0" name="Google Shape;750;g2ef87f42264_0_5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Los tipos principales de Sociedades Mercantiles son: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r>
              <a:rPr lang="en" u="sng">
                <a:solidFill>
                  <a:schemeClr val="dk1"/>
                </a:solidFill>
              </a:rPr>
              <a:t>Sociedad de responsabilidad limitada</a:t>
            </a:r>
            <a:r>
              <a:rPr lang="en">
                <a:solidFill>
                  <a:schemeClr val="dk1"/>
                </a:solidFill>
              </a:rPr>
              <a:t> </a:t>
            </a:r>
            <a:r>
              <a:rPr b="1" lang="en">
                <a:solidFill>
                  <a:schemeClr val="dk1"/>
                </a:solidFill>
              </a:rPr>
              <a:t>(SL)</a:t>
            </a:r>
            <a:r>
              <a:rPr lang="en">
                <a:solidFill>
                  <a:schemeClr val="dk1"/>
                </a:solidFill>
              </a:rPr>
              <a:t>: tienen como principal atractivo que requieren poca inversión (capital social mínimo €3000) y la responsabilidad de cada socio queda limitada a su</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participación social. Sin embargo, la entrada y salida de socios es complicada.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r>
              <a:rPr lang="en" u="sng">
                <a:solidFill>
                  <a:schemeClr val="dk1"/>
                </a:solidFill>
              </a:rPr>
              <a:t>Sociedad anónima</a:t>
            </a:r>
            <a:r>
              <a:rPr lang="en">
                <a:solidFill>
                  <a:schemeClr val="dk1"/>
                </a:solidFill>
              </a:rPr>
              <a:t> </a:t>
            </a:r>
            <a:r>
              <a:rPr b="1" lang="en">
                <a:solidFill>
                  <a:schemeClr val="dk1"/>
                </a:solidFill>
              </a:rPr>
              <a:t>(SA)</a:t>
            </a:r>
            <a:r>
              <a:rPr lang="en">
                <a:solidFill>
                  <a:schemeClr val="dk1"/>
                </a:solidFill>
              </a:rPr>
              <a:t>: permite una mayor libertad para la entrada y salida de socios, sin embargo la inversión inicial es alta (capital social mínimo de €60.000). Aunque no hay impedimento para que una pyme se constituya como SA, es cierto que este tipo de sociedades suele usarse habitualmente para grandes empresas.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Existe parte de la doctrina que descarta a las sociedades mercantiles por su carácter eminentemente comercial. Sin embargo, consideramos que es una figura válida ya que el beneficio financiero no está descartado de la actividad de las comunidades de energía, siempre y cuando no sea su principal finalidad, si no la consecución de beneficios medioambientales, económicos o sociales para sus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miembros y su localidad. Siempre y cuando en los estatutos sociales quede clara la finalidad de la CER o CCE.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 contrario de las cooperativas y las asociaciones que incluyen ciertos aspectos intrínsecos de las comunidades energéticas por defecto, en las Sociedades Mercantiles es importante plasmar de forma expresa en los Estatutos de la entidad jurídica la participación libre y democrática, así como excluir expresamente de su objeto social el ánimo de lucro. Esto es posible y ha sido así validado por Dirección General de Seguridad Jurídica y Fe Pública en resolución del 17 de diciembre de 2020 que concluye que el ánimo de lucro en las Sociedades Mercantiles no es un elemento esencial de las mismas sino meramente un hecho natural y usual.</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ef87f42264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8" name="Google Shape;758;g2ef87f42264_0_5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Por lo anterior, las Sociedades Mercantiles se presentan como un forma bastante operativa cuando el ayuntamiento está involucrado que además permite que hayan pesos en función de las participaciones.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favor, pueden participar personas públicas y privadas sin límite de socios, pero hay que redactar muy bien los estatutos sociales porque la participación no necesariamente es “voluntaria”.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En contra, se tendría que delimitar muy bien el objeto social, ya que la finalidad principal no puede ser el beneficio económico y esta figura usualmente su fin principal es la obtención de un lucro para el reparto entre sus socios.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ef87f42264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g2ef87f42264_0_5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Eurosolar Cataluña (sección local de Eurosolar - Asociación Europea por las Energías Renovables) lanzó una iniciativa pionera en nuestro país: Vivir del aire del cielo.Para llevarlo cabo se constituyó Eolpop SL, sociedad limitada, que es </a:t>
            </a:r>
            <a:r>
              <a:rPr b="1" lang="en">
                <a:solidFill>
                  <a:schemeClr val="dk1"/>
                </a:solidFill>
              </a:rPr>
              <a:t>la responsable de la promoción y la realización del proyecto y la encargada de emitir las cuentas participativas que hagan posible la propiedad compartida del aerogenerador.</a:t>
            </a:r>
            <a:endParaRPr b="1">
              <a:solidFill>
                <a:schemeClr val="dk1"/>
              </a:solidFill>
            </a:endParaRPr>
          </a:p>
          <a:p>
            <a:pPr indent="0" lvl="0" marL="0" rtl="0" algn="l">
              <a:spcBef>
                <a:spcPts val="0"/>
              </a:spcBef>
              <a:spcAft>
                <a:spcPts val="0"/>
              </a:spcAft>
              <a:buSzPts val="1100"/>
              <a:buNone/>
            </a:pPr>
            <a:r>
              <a:rPr lang="en">
                <a:solidFill>
                  <a:schemeClr val="dk1"/>
                </a:solidFill>
              </a:rPr>
              <a:t>Consiste en la instalación de un aerogenerador de propiedad compartida entre la ciudadanía que voluntariamente aportó el dinero necesario para poder hacer realidad el proyecto. El proyecto se financia a través de participaciones y los ingresos por la venta de electricidad generada a la empresa distribuidora de la zona, revierten proporcionalmente a la inversión realizada por cada participante, lo que se traduce en una rentabilidad en función del precio de venta del mercado. </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edd465f5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2edd465f5f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ef87f42264_0_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4" name="Google Shape;774;g2ef87f42264_0_5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AGRUPACIONES DE INTERÉS ECONÓMICO</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 agrupación de interés económico tiene personalidad jurídica y carácter mercantil, y su finalidad es facilitar el desarrollo o mejorar los resultados de la actividad de sus socios.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Las agrupaciones de interés económico no tienen ánimo de lucro para sí mismas. Este tipo de entidades </a:t>
            </a:r>
            <a:r>
              <a:rPr b="1" lang="en">
                <a:solidFill>
                  <a:schemeClr val="dk1"/>
                </a:solidFill>
              </a:rPr>
              <a:t>sólo podrán ser constituidas por personas físicas o jurídicas que desarrollen actividades empresariale</a:t>
            </a:r>
            <a:r>
              <a:rPr lang="en">
                <a:solidFill>
                  <a:schemeClr val="dk1"/>
                </a:solidFill>
              </a:rPr>
              <a:t>s, por entidades no lucrativas dedicadas a la investigación y por quienes ejerzan como profesiones liberales.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Esta fórmula p</a:t>
            </a:r>
            <a:r>
              <a:rPr b="1" lang="en">
                <a:solidFill>
                  <a:schemeClr val="dk1"/>
                </a:solidFill>
              </a:rPr>
              <a:t>odría ser adecuada, por ejemplo, por un grupo de empresas de un polígono industrial </a:t>
            </a:r>
            <a:r>
              <a:rPr lang="en">
                <a:solidFill>
                  <a:schemeClr val="dk1"/>
                </a:solidFill>
              </a:rPr>
              <a:t>con la voluntad de reducir sus costes energéticos y mejorar la eficiencia energética de sus procesos productivos, lo que encajaría con los requisitos de la definición de comunidad de energías renovables.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Una Agrupación de Interés Económico tiene personalidad jurídica, y su naturaleza pública o privada tendrá que ser establecida en función de la participación y/o el control efectivo que respecto de sus órganos de gobierno ejerzan sus socios partícipes.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SOCIEDADES DE BENEFICIO E INTERÉS COMÚN</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Compañías que voluntariamente persiguen obtener, en el ejercicio de su actividad empresarial, un beneficio social y/o ambiental, además de un beneficio económico.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a:t>
            </a:r>
            <a:r>
              <a:rPr b="1" lang="en">
                <a:solidFill>
                  <a:schemeClr val="dk1"/>
                </a:solidFill>
              </a:rPr>
              <a:t> reconoce la figura de las Sociedades de Beneficio e Interés Común,</a:t>
            </a:r>
            <a:r>
              <a:rPr lang="en">
                <a:solidFill>
                  <a:schemeClr val="dk1"/>
                </a:solidFill>
              </a:rPr>
              <a:t> como aquellas sociedades de capital que, voluntariamente, decidan recoger en sus estatutos: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— Su compromiso con la generación explícita de i</a:t>
            </a:r>
            <a:r>
              <a:rPr lang="en" u="sng">
                <a:solidFill>
                  <a:schemeClr val="dk1"/>
                </a:solidFill>
              </a:rPr>
              <a:t>mpacto positivo a nivel social y medioambienta</a:t>
            </a:r>
            <a:r>
              <a:rPr lang="en">
                <a:solidFill>
                  <a:schemeClr val="dk1"/>
                </a:solidFill>
              </a:rPr>
              <a:t>l a través de su actividad;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— Su sometimiento a mayores niveles de</a:t>
            </a:r>
            <a:r>
              <a:rPr lang="en" u="sng">
                <a:solidFill>
                  <a:schemeClr val="dk1"/>
                </a:solidFill>
              </a:rPr>
              <a:t> transparencia y rendición de cuentas,</a:t>
            </a:r>
            <a:r>
              <a:rPr lang="en">
                <a:solidFill>
                  <a:schemeClr val="dk1"/>
                </a:solidFill>
              </a:rPr>
              <a:t> quedando sujetas a verificación externa que garantice su desempeño en los mencionados objetivos sociales; y medioambientales, y la toma en consideración de los grupos de interés relevantes en sus decisiones.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— Mediante desarrollo reglamentario se contempla la metodología de validación de esta nueva figura empresarial, que se someterá a estándares de máxima exigencia.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Ya existe en Francia e Italia. El país galo cuenta desde 2019 con esta figura, conocida como enterprise à mission, que se distingue por contar con un organismo dentro de la empresa para la supervisión de la ejecución de los propósitos y un organismo externo que verifica la ejecución de los objetivos. Por su parte, Italia incluyó este tipo de sociedad en marzo  de 2016, denominada societá benefit.</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La ley en españa está aprobada por el congreso y falta la aprobación del senado y su publicación en el BOE.</a:t>
            </a:r>
            <a:endParaRPr u="sng">
              <a:solidFill>
                <a:schemeClr val="dk1"/>
              </a:solidFill>
            </a:endParaRPr>
          </a:p>
          <a:p>
            <a:pPr indent="0" lvl="0" marL="0" rtl="0" algn="l">
              <a:spcBef>
                <a:spcPts val="0"/>
              </a:spcBef>
              <a:spcAft>
                <a:spcPts val="0"/>
              </a:spcAft>
              <a:buClr>
                <a:schemeClr val="dk1"/>
              </a:buClr>
              <a:buSzPts val="1100"/>
              <a:buFont typeface="Arial"/>
              <a:buNone/>
            </a:pPr>
            <a:r>
              <a:t/>
            </a:r>
            <a:endParaRPr u="sng">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ef87f42264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1" name="Google Shape;781;g2ef87f42264_0_5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ef87f42264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6" name="Google Shape;786;g2ef87f42264_0_5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En las siguientes transparencias se hablará del </a:t>
            </a:r>
            <a:r>
              <a:rPr b="1" lang="en" sz="1300">
                <a:solidFill>
                  <a:schemeClr val="dk1"/>
                </a:solidFill>
              </a:rPr>
              <a:t>rol diferentes actores</a:t>
            </a:r>
            <a:r>
              <a:rPr lang="en" sz="1300">
                <a:solidFill>
                  <a:schemeClr val="dk1"/>
                </a:solidFill>
              </a:rPr>
              <a:t> desde un punto de vista no sólo práctico, sino también teórico. Es decir, existen </a:t>
            </a:r>
            <a:r>
              <a:rPr b="1" lang="en" sz="1300">
                <a:solidFill>
                  <a:schemeClr val="dk1"/>
                </a:solidFill>
              </a:rPr>
              <a:t>nuevas figuras del sector eléctrico</a:t>
            </a:r>
            <a:r>
              <a:rPr lang="en" sz="1300">
                <a:solidFill>
                  <a:schemeClr val="dk1"/>
                </a:solidFill>
              </a:rPr>
              <a:t>  (agregador de la demanda, titular de almacenamiento), que si bien están  recogidas en nuestro ordenamiento jurídico, </a:t>
            </a:r>
            <a:r>
              <a:rPr b="1" lang="en" sz="1300">
                <a:solidFill>
                  <a:schemeClr val="dk1"/>
                </a:solidFill>
              </a:rPr>
              <a:t>aún no están debidamente desarrolladas</a:t>
            </a:r>
            <a:r>
              <a:rPr lang="en" sz="1300">
                <a:solidFill>
                  <a:schemeClr val="dk1"/>
                </a:solidFill>
              </a:rPr>
              <a:t>.</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Explicaremos el rol de los diferentes actores de la CE indicando qué </a:t>
            </a:r>
            <a:r>
              <a:rPr b="1" lang="en" sz="1300">
                <a:solidFill>
                  <a:srgbClr val="0000FF"/>
                </a:solidFill>
              </a:rPr>
              <a:t>papel pueden jugar a día de hoy,</a:t>
            </a:r>
            <a:r>
              <a:rPr lang="en" sz="1300">
                <a:solidFill>
                  <a:schemeClr val="dk1"/>
                </a:solidFill>
              </a:rPr>
              <a:t> en el marco regulatorio vigente,</a:t>
            </a:r>
            <a:r>
              <a:rPr lang="en" sz="1300">
                <a:solidFill>
                  <a:srgbClr val="0000FF"/>
                </a:solidFill>
              </a:rPr>
              <a:t> </a:t>
            </a:r>
            <a:r>
              <a:rPr b="1" lang="en" sz="1300">
                <a:solidFill>
                  <a:srgbClr val="0000FF"/>
                </a:solidFill>
              </a:rPr>
              <a:t>pero también qué actividades deberían poder desarrollar</a:t>
            </a:r>
            <a:r>
              <a:rPr lang="en" sz="1300">
                <a:solidFill>
                  <a:schemeClr val="dk1"/>
                </a:solidFill>
              </a:rPr>
              <a:t> teniendo en cuenta las perspectivas de avance regulatorio.</a:t>
            </a:r>
            <a:endParaRPr sz="1300">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ef87f42264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8" name="Google Shape;798;g2ef87f42264_0_5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u="sng">
                <a:solidFill>
                  <a:schemeClr val="dk1"/>
                </a:solidFill>
              </a:rPr>
              <a:t>Personas Usuarias:</a:t>
            </a:r>
            <a:r>
              <a:rPr lang="en" sz="1300">
                <a:solidFill>
                  <a:schemeClr val="dk1"/>
                </a:solidFill>
              </a:rPr>
              <a:t> Agrupación de </a:t>
            </a:r>
            <a:r>
              <a:rPr b="1" lang="en" sz="1300">
                <a:solidFill>
                  <a:schemeClr val="dk1"/>
                </a:solidFill>
              </a:rPr>
              <a:t>personas</a:t>
            </a:r>
            <a:r>
              <a:rPr lang="en" sz="1300">
                <a:solidFill>
                  <a:schemeClr val="dk1"/>
                </a:solidFill>
              </a:rPr>
              <a:t> que forman parte activa de la </a:t>
            </a:r>
            <a:r>
              <a:rPr b="1" lang="en" sz="1300">
                <a:solidFill>
                  <a:schemeClr val="dk1"/>
                </a:solidFill>
              </a:rPr>
              <a:t>comunidad energética</a:t>
            </a:r>
            <a:r>
              <a:rPr lang="en" sz="1300">
                <a:solidFill>
                  <a:schemeClr val="dk1"/>
                </a:solidFill>
              </a:rPr>
              <a:t> y usan la energía producida dentro de la comunidad. Para ser usuario de la comunidad debes </a:t>
            </a:r>
            <a:r>
              <a:rPr b="1" lang="en" sz="1300">
                <a:solidFill>
                  <a:schemeClr val="dk1"/>
                </a:solidFill>
              </a:rPr>
              <a:t>darte de alta como socio</a:t>
            </a:r>
            <a:r>
              <a:rPr lang="en" sz="1300">
                <a:solidFill>
                  <a:schemeClr val="dk1"/>
                </a:solidFill>
              </a:rPr>
              <a:t> de la figura jurídica que constituya la comunidad energética. Se clasifican en:</a:t>
            </a:r>
            <a:endParaRPr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Usuarios Consumidores:</a:t>
            </a:r>
            <a:r>
              <a:rPr lang="en" sz="1300">
                <a:solidFill>
                  <a:schemeClr val="dk1"/>
                </a:solidFill>
              </a:rPr>
              <a:t> Consumen energía generada dentro de la comunidad energética.</a:t>
            </a:r>
            <a:endParaRPr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Usuarios Prosumidores:</a:t>
            </a:r>
            <a:r>
              <a:rPr lang="en" sz="1300">
                <a:solidFill>
                  <a:schemeClr val="dk1"/>
                </a:solidFill>
              </a:rPr>
              <a:t> También conocidos como usuarios </a:t>
            </a:r>
            <a:r>
              <a:rPr b="1" lang="en" sz="1300">
                <a:solidFill>
                  <a:schemeClr val="dk1"/>
                </a:solidFill>
              </a:rPr>
              <a:t>autoconsumidores</a:t>
            </a:r>
            <a:r>
              <a:rPr lang="en" sz="1300">
                <a:solidFill>
                  <a:schemeClr val="dk1"/>
                </a:solidFill>
              </a:rPr>
              <a:t>, son usuarios que tienen una instalación de generación y vuelcan los excedentes a la comunidad.</a:t>
            </a:r>
            <a:endParaRPr sz="1300">
              <a:solidFill>
                <a:schemeClr val="dk1"/>
              </a:solidFill>
            </a:endParaRPr>
          </a:p>
          <a:p>
            <a:pPr indent="0" lvl="0" marL="457200" rtl="0" algn="l">
              <a:spcBef>
                <a:spcPts val="0"/>
              </a:spcBef>
              <a:spcAft>
                <a:spcPts val="0"/>
              </a:spcAft>
              <a:buClr>
                <a:schemeClr val="dk1"/>
              </a:buClr>
              <a:buSzPts val="1100"/>
              <a:buFont typeface="Arial"/>
              <a:buNone/>
            </a:pPr>
            <a:r>
              <a:rPr lang="en" sz="1300">
                <a:solidFill>
                  <a:schemeClr val="dk1"/>
                </a:solidFill>
              </a:rPr>
              <a:t>Estos usuarios </a:t>
            </a:r>
            <a:r>
              <a:rPr b="1" lang="en" sz="1300">
                <a:solidFill>
                  <a:schemeClr val="dk1"/>
                </a:solidFill>
              </a:rPr>
              <a:t>consumen energía tanto de su propia instalación como de la generada dentro de la comunidad energética</a:t>
            </a:r>
            <a:r>
              <a:rPr lang="en" sz="1300">
                <a:solidFill>
                  <a:schemeClr val="dk1"/>
                </a:solidFill>
              </a:rPr>
              <a:t>. (Lo ideal sería que se pudiera decidir si cede un % constante o si cede excedentes, esto todavía no es posible (o es bastante complejo) en el marco del RD 244 de Autoconsumo Colectivo. Hace falta comercializadora única, plataformas de gestión especializada… No obstante esto debería de ser posible en el futuro próximo.)</a:t>
            </a:r>
            <a:endParaRPr sz="1300">
              <a:solidFill>
                <a:schemeClr val="dk1"/>
              </a:solidFill>
            </a:endParaRPr>
          </a:p>
          <a:p>
            <a:pPr indent="0" lvl="0" marL="0" rtl="0" algn="l">
              <a:lnSpc>
                <a:spcPct val="100000"/>
              </a:lnSpc>
              <a:spcBef>
                <a:spcPts val="0"/>
              </a:spcBef>
              <a:spcAft>
                <a:spcPts val="0"/>
              </a:spcAft>
              <a:buSzPts val="1100"/>
              <a:buNone/>
            </a:pPr>
            <a:r>
              <a:t/>
            </a:r>
            <a:endParaRPr sz="1300">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24594c03b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0" name="Google Shape;810;g224594c03b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u="sng">
                <a:solidFill>
                  <a:schemeClr val="dk1"/>
                </a:solidFill>
              </a:rPr>
              <a:t>Personas Usuarias:</a:t>
            </a:r>
            <a:r>
              <a:rPr lang="en" sz="1300">
                <a:solidFill>
                  <a:schemeClr val="dk1"/>
                </a:solidFill>
              </a:rPr>
              <a:t> Agrupación de </a:t>
            </a:r>
            <a:r>
              <a:rPr b="1" lang="en" sz="1300">
                <a:solidFill>
                  <a:schemeClr val="dk1"/>
                </a:solidFill>
              </a:rPr>
              <a:t>personas</a:t>
            </a:r>
            <a:r>
              <a:rPr lang="en" sz="1300">
                <a:solidFill>
                  <a:schemeClr val="dk1"/>
                </a:solidFill>
              </a:rPr>
              <a:t> que forman parte activa de la </a:t>
            </a:r>
            <a:r>
              <a:rPr b="1" lang="en" sz="1300">
                <a:solidFill>
                  <a:schemeClr val="dk1"/>
                </a:solidFill>
              </a:rPr>
              <a:t>comunidad energética</a:t>
            </a:r>
            <a:r>
              <a:rPr lang="en" sz="1300">
                <a:solidFill>
                  <a:schemeClr val="dk1"/>
                </a:solidFill>
              </a:rPr>
              <a:t> y usan la energía producida dentro de la comunidad. Para ser usuario de la comunidad debes </a:t>
            </a:r>
            <a:r>
              <a:rPr b="1" lang="en" sz="1300">
                <a:solidFill>
                  <a:schemeClr val="dk1"/>
                </a:solidFill>
              </a:rPr>
              <a:t>darte de alta como socio</a:t>
            </a:r>
            <a:r>
              <a:rPr lang="en" sz="1300">
                <a:solidFill>
                  <a:schemeClr val="dk1"/>
                </a:solidFill>
              </a:rPr>
              <a:t> de la figura jurídica que constituya la comunidad energética. Se clasifican en:</a:t>
            </a:r>
            <a:endParaRPr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Usuarios Consumidores:</a:t>
            </a:r>
            <a:r>
              <a:rPr lang="en" sz="1300">
                <a:solidFill>
                  <a:schemeClr val="dk1"/>
                </a:solidFill>
              </a:rPr>
              <a:t> Consumen energía generada dentro de la comunidad energética.</a:t>
            </a:r>
            <a:endParaRPr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Usuarios Prosumidores:</a:t>
            </a:r>
            <a:r>
              <a:rPr lang="en" sz="1300">
                <a:solidFill>
                  <a:schemeClr val="dk1"/>
                </a:solidFill>
              </a:rPr>
              <a:t> También conocidos como usuarios </a:t>
            </a:r>
            <a:r>
              <a:rPr b="1" lang="en" sz="1300">
                <a:solidFill>
                  <a:schemeClr val="dk1"/>
                </a:solidFill>
              </a:rPr>
              <a:t>autoconsumidores</a:t>
            </a:r>
            <a:r>
              <a:rPr lang="en" sz="1300">
                <a:solidFill>
                  <a:schemeClr val="dk1"/>
                </a:solidFill>
              </a:rPr>
              <a:t>, son usuarios que tienen una instalación de generación y vuelcan los excedentes a la comunidad.</a:t>
            </a:r>
            <a:endParaRPr sz="1300">
              <a:solidFill>
                <a:schemeClr val="dk1"/>
              </a:solidFill>
            </a:endParaRPr>
          </a:p>
          <a:p>
            <a:pPr indent="0" lvl="0" marL="457200" rtl="0" algn="l">
              <a:spcBef>
                <a:spcPts val="0"/>
              </a:spcBef>
              <a:spcAft>
                <a:spcPts val="0"/>
              </a:spcAft>
              <a:buClr>
                <a:schemeClr val="dk1"/>
              </a:buClr>
              <a:buSzPts val="1100"/>
              <a:buFont typeface="Arial"/>
              <a:buNone/>
            </a:pPr>
            <a:r>
              <a:rPr lang="en" sz="1300">
                <a:solidFill>
                  <a:schemeClr val="dk1"/>
                </a:solidFill>
              </a:rPr>
              <a:t>Estos usuarios </a:t>
            </a:r>
            <a:r>
              <a:rPr b="1" lang="en" sz="1300">
                <a:solidFill>
                  <a:schemeClr val="dk1"/>
                </a:solidFill>
              </a:rPr>
              <a:t>consumen energía tanto de su propia instalación como de la generada dentro de la comunidad energética</a:t>
            </a:r>
            <a:r>
              <a:rPr lang="en" sz="1300">
                <a:solidFill>
                  <a:schemeClr val="dk1"/>
                </a:solidFill>
              </a:rPr>
              <a:t>. (Lo ideal sería que se pudiera decidir si cede un % constante o si cede excedentes, esto todavía no es posible (o es bastante complejo) en el marco del RD 244 de Autoconsumo Colectivo. Hace falta comercializadora única, plataformas de gestión especializada… No obstante esto debería de ser posible en el futuro próximo.)</a:t>
            </a:r>
            <a:endParaRPr sz="1300">
              <a:solidFill>
                <a:schemeClr val="dk1"/>
              </a:solidFill>
            </a:endParaRPr>
          </a:p>
          <a:p>
            <a:pPr indent="0" lvl="0" marL="0" rtl="0" algn="l">
              <a:lnSpc>
                <a:spcPct val="100000"/>
              </a:lnSpc>
              <a:spcBef>
                <a:spcPts val="0"/>
              </a:spcBef>
              <a:spcAft>
                <a:spcPts val="0"/>
              </a:spcAft>
              <a:buSzPts val="1100"/>
              <a:buNone/>
            </a:pPr>
            <a:r>
              <a:t/>
            </a:r>
            <a:endParaRPr sz="1300">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24594c03b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2" name="Google Shape;822;g224594c03b6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SzPts val="1100"/>
              <a:buNone/>
            </a:pPr>
            <a:r>
              <a:t/>
            </a:r>
            <a:endParaRPr sz="1300">
              <a:solidFill>
                <a:schemeClr val="dk1"/>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24594c03b6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6" name="Google Shape;836;g224594c03b6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300">
              <a:solidFill>
                <a:schemeClr val="dk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ef87f42264_0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0" name="Google Shape;850;g2ef87f42264_0_5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u="sng">
                <a:solidFill>
                  <a:schemeClr val="dk1"/>
                </a:solidFill>
              </a:rPr>
              <a:t>Entidades Promotoras:</a:t>
            </a:r>
            <a:r>
              <a:rPr lang="en" sz="1300">
                <a:solidFill>
                  <a:schemeClr val="dk1"/>
                </a:solidFill>
              </a:rPr>
              <a:t> Entidades que </a:t>
            </a:r>
            <a:r>
              <a:rPr b="1" lang="en" sz="1300">
                <a:solidFill>
                  <a:schemeClr val="dk1"/>
                </a:solidFill>
              </a:rPr>
              <a:t>promueven el desarrollo y crecimiento de la comunidad</a:t>
            </a:r>
            <a:r>
              <a:rPr lang="en" sz="1300">
                <a:solidFill>
                  <a:schemeClr val="dk1"/>
                </a:solidFill>
              </a:rPr>
              <a:t> aportando diferentes activos, pero no necesariamente son usuarios o consumen energía:</a:t>
            </a:r>
            <a:endParaRPr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Gestor de la CE:</a:t>
            </a:r>
            <a:r>
              <a:rPr lang="en" sz="1300">
                <a:solidFill>
                  <a:schemeClr val="dk1"/>
                </a:solidFill>
              </a:rPr>
              <a:t> Entidad responsable de la </a:t>
            </a:r>
            <a:r>
              <a:rPr b="1" lang="en" sz="1300">
                <a:solidFill>
                  <a:schemeClr val="dk1"/>
                </a:solidFill>
              </a:rPr>
              <a:t>gestión integral de la CE</a:t>
            </a:r>
            <a:r>
              <a:rPr lang="en" sz="1300">
                <a:solidFill>
                  <a:schemeClr val="dk1"/>
                </a:solidFill>
              </a:rPr>
              <a:t> (coordinación, participación local, seguimiento gobernanza e incluso en actividades de facturación y liquidación financiera) </a:t>
            </a:r>
            <a:endParaRPr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Productores:</a:t>
            </a:r>
            <a:r>
              <a:rPr lang="en" sz="1300">
                <a:solidFill>
                  <a:schemeClr val="dk1"/>
                </a:solidFill>
              </a:rPr>
              <a:t> Ponen a disposición de la comunidad </a:t>
            </a:r>
            <a:r>
              <a:rPr b="1" lang="en" sz="1300">
                <a:solidFill>
                  <a:schemeClr val="dk1"/>
                </a:solidFill>
              </a:rPr>
              <a:t>generación renovable</a:t>
            </a:r>
            <a:r>
              <a:rPr lang="en" sz="1300">
                <a:solidFill>
                  <a:schemeClr val="dk1"/>
                </a:solidFill>
              </a:rPr>
              <a:t> y son retribuidos por la energía producida a través de sus instalaciones. Se diferencian de los prosumidores en que estos no son usuarios de la comunidad y por lo tanto no consumen energía de la misma.</a:t>
            </a:r>
            <a:endParaRPr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Facilitadores:</a:t>
            </a:r>
            <a:r>
              <a:rPr lang="en" sz="1300">
                <a:solidFill>
                  <a:schemeClr val="dk1"/>
                </a:solidFill>
              </a:rPr>
              <a:t> Ponen a disposición</a:t>
            </a:r>
            <a:r>
              <a:rPr b="1" lang="en" sz="1300">
                <a:solidFill>
                  <a:schemeClr val="dk1"/>
                </a:solidFill>
              </a:rPr>
              <a:t> cubiertas, suelos u otras infraestructuras</a:t>
            </a:r>
            <a:r>
              <a:rPr lang="en" sz="1300">
                <a:solidFill>
                  <a:schemeClr val="dk1"/>
                </a:solidFill>
              </a:rPr>
              <a:t> para la instalación de nueva generación renovable. Obtienen retribución en concepto de “alquiler”.</a:t>
            </a:r>
            <a:endParaRPr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Inversores:</a:t>
            </a:r>
            <a:r>
              <a:rPr lang="en" sz="1300">
                <a:solidFill>
                  <a:schemeClr val="dk1"/>
                </a:solidFill>
              </a:rPr>
              <a:t> </a:t>
            </a:r>
            <a:r>
              <a:rPr b="1" lang="en" sz="1300">
                <a:solidFill>
                  <a:schemeClr val="dk1"/>
                </a:solidFill>
              </a:rPr>
              <a:t>Financian</a:t>
            </a:r>
            <a:r>
              <a:rPr lang="en" sz="1300">
                <a:solidFill>
                  <a:schemeClr val="dk1"/>
                </a:solidFill>
              </a:rPr>
              <a:t> o invierten en instalaciones de generación renovable, almacenamiento u otros activos con el objetivo de rentabilizar una inversión económica. Estas operaciones se enmarcan en la inversión socialmente responsable y de impacto.</a:t>
            </a:r>
            <a:endParaRPr sz="1300">
              <a:solidFill>
                <a:schemeClr val="dk1"/>
              </a:solidFill>
            </a:endParaRPr>
          </a:p>
          <a:p>
            <a:pPr indent="0" lvl="0" marL="0" rtl="0" algn="l">
              <a:spcBef>
                <a:spcPts val="0"/>
              </a:spcBef>
              <a:spcAft>
                <a:spcPts val="0"/>
              </a:spcAft>
              <a:buNone/>
            </a:pPr>
            <a:r>
              <a:t/>
            </a:r>
            <a:endParaRPr b="1" sz="1300">
              <a:solidFill>
                <a:schemeClr val="dk1"/>
              </a:solidFill>
            </a:endParaRPr>
          </a:p>
          <a:p>
            <a:pPr indent="0" lvl="0" marL="0" rtl="0" algn="l">
              <a:spcBef>
                <a:spcPts val="0"/>
              </a:spcBef>
              <a:spcAft>
                <a:spcPts val="0"/>
              </a:spcAft>
              <a:buNone/>
            </a:pPr>
            <a:r>
              <a:t/>
            </a:r>
            <a:endParaRPr b="1" sz="1300" u="sng">
              <a:solidFill>
                <a:schemeClr val="dk1"/>
              </a:solidFill>
            </a:endParaRPr>
          </a:p>
          <a:p>
            <a:pPr indent="0" lvl="0" marL="0" rtl="0" algn="l">
              <a:lnSpc>
                <a:spcPct val="100000"/>
              </a:lnSpc>
              <a:spcBef>
                <a:spcPts val="0"/>
              </a:spcBef>
              <a:spcAft>
                <a:spcPts val="0"/>
              </a:spcAft>
              <a:buSzPts val="1100"/>
              <a:buNone/>
            </a:pPr>
            <a:r>
              <a:t/>
            </a:r>
            <a:endParaRPr b="1" sz="1300" u="sng">
              <a:solidFill>
                <a:schemeClr val="dk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ef87f42264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6" name="Google Shape;866;g2ef87f42264_0_6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Char char="●"/>
            </a:pPr>
            <a:r>
              <a:rPr b="1" lang="en" sz="1300" u="sng">
                <a:solidFill>
                  <a:schemeClr val="dk1"/>
                </a:solidFill>
              </a:rPr>
              <a:t>Gestor de la CE:</a:t>
            </a:r>
            <a:endParaRPr b="1" sz="1300" u="sng">
              <a:solidFill>
                <a:schemeClr val="dk1"/>
              </a:solidFill>
            </a:endParaRPr>
          </a:p>
          <a:p>
            <a:pPr indent="-311150" lvl="1" marL="914400" rtl="0" algn="l">
              <a:spcBef>
                <a:spcPts val="0"/>
              </a:spcBef>
              <a:spcAft>
                <a:spcPts val="0"/>
              </a:spcAft>
              <a:buClr>
                <a:schemeClr val="dk1"/>
              </a:buClr>
              <a:buSzPts val="1300"/>
              <a:buChar char="○"/>
            </a:pPr>
            <a:r>
              <a:rPr b="1" lang="en" sz="1300">
                <a:solidFill>
                  <a:schemeClr val="dk1"/>
                </a:solidFill>
              </a:rPr>
              <a:t>Ingresos:</a:t>
            </a:r>
            <a:r>
              <a:rPr lang="en" sz="1300">
                <a:solidFill>
                  <a:schemeClr val="dk1"/>
                </a:solidFill>
              </a:rPr>
              <a:t> Ingresos por el servicio aportado a la comunidad</a:t>
            </a:r>
            <a:endParaRPr sz="1300">
              <a:solidFill>
                <a:schemeClr val="dk1"/>
              </a:solidFill>
            </a:endParaRPr>
          </a:p>
          <a:p>
            <a:pPr indent="-311150" lvl="1" marL="914400" rtl="0" algn="l">
              <a:spcBef>
                <a:spcPts val="0"/>
              </a:spcBef>
              <a:spcAft>
                <a:spcPts val="0"/>
              </a:spcAft>
              <a:buClr>
                <a:schemeClr val="dk1"/>
              </a:buClr>
              <a:buSzPts val="1300"/>
              <a:buChar char="○"/>
            </a:pPr>
            <a:r>
              <a:rPr b="1" lang="en" sz="1300">
                <a:solidFill>
                  <a:schemeClr val="dk1"/>
                </a:solidFill>
              </a:rPr>
              <a:t>Gastos:</a:t>
            </a:r>
            <a:r>
              <a:rPr lang="en" sz="1300">
                <a:solidFill>
                  <a:schemeClr val="dk1"/>
                </a:solidFill>
              </a:rPr>
              <a:t> No</a:t>
            </a:r>
            <a:endParaRPr b="1" sz="1300">
              <a:solidFill>
                <a:schemeClr val="dk1"/>
              </a:solidFill>
            </a:endParaRPr>
          </a:p>
          <a:p>
            <a:pPr indent="-311150" lvl="0" marL="457200" rtl="0" algn="l">
              <a:spcBef>
                <a:spcPts val="0"/>
              </a:spcBef>
              <a:spcAft>
                <a:spcPts val="0"/>
              </a:spcAft>
              <a:buClr>
                <a:schemeClr val="dk1"/>
              </a:buClr>
              <a:buSzPts val="1300"/>
              <a:buChar char="●"/>
            </a:pPr>
            <a:r>
              <a:rPr b="1" lang="en" sz="1300" u="sng">
                <a:solidFill>
                  <a:schemeClr val="dk1"/>
                </a:solidFill>
              </a:rPr>
              <a:t>Productores:</a:t>
            </a:r>
            <a:endParaRPr b="1" sz="1300" u="sng">
              <a:solidFill>
                <a:schemeClr val="dk1"/>
              </a:solidFill>
            </a:endParaRPr>
          </a:p>
          <a:p>
            <a:pPr indent="-311150" lvl="1" marL="914400" rtl="0" algn="l">
              <a:spcBef>
                <a:spcPts val="0"/>
              </a:spcBef>
              <a:spcAft>
                <a:spcPts val="0"/>
              </a:spcAft>
              <a:buClr>
                <a:schemeClr val="dk1"/>
              </a:buClr>
              <a:buSzPts val="1300"/>
              <a:buChar char="○"/>
            </a:pPr>
            <a:r>
              <a:rPr b="1" lang="en" sz="1300">
                <a:solidFill>
                  <a:schemeClr val="dk1"/>
                </a:solidFill>
              </a:rPr>
              <a:t>Ingresos:</a:t>
            </a:r>
            <a:r>
              <a:rPr lang="en" sz="1300">
                <a:solidFill>
                  <a:schemeClr val="dk1"/>
                </a:solidFill>
              </a:rPr>
              <a:t> Venta de electricidad</a:t>
            </a:r>
            <a:endParaRPr sz="1300">
              <a:solidFill>
                <a:schemeClr val="dk1"/>
              </a:solidFill>
            </a:endParaRPr>
          </a:p>
          <a:p>
            <a:pPr indent="-311150" lvl="1" marL="914400" rtl="0" algn="l">
              <a:spcBef>
                <a:spcPts val="0"/>
              </a:spcBef>
              <a:spcAft>
                <a:spcPts val="0"/>
              </a:spcAft>
              <a:buClr>
                <a:schemeClr val="dk1"/>
              </a:buClr>
              <a:buSzPts val="1300"/>
              <a:buChar char="○"/>
            </a:pPr>
            <a:r>
              <a:rPr b="1" lang="en" sz="1300">
                <a:solidFill>
                  <a:schemeClr val="dk1"/>
                </a:solidFill>
              </a:rPr>
              <a:t>Gastos:</a:t>
            </a:r>
            <a:r>
              <a:rPr lang="en" sz="1300">
                <a:solidFill>
                  <a:schemeClr val="dk1"/>
                </a:solidFill>
              </a:rPr>
              <a:t> Inversión y gastos de O&amp;M de su planta</a:t>
            </a:r>
            <a:endParaRPr sz="1300">
              <a:solidFill>
                <a:schemeClr val="dk1"/>
              </a:solidFill>
            </a:endParaRPr>
          </a:p>
          <a:p>
            <a:pPr indent="-311150" lvl="0" marL="457200" rtl="0" algn="l">
              <a:spcBef>
                <a:spcPts val="0"/>
              </a:spcBef>
              <a:spcAft>
                <a:spcPts val="0"/>
              </a:spcAft>
              <a:buClr>
                <a:schemeClr val="dk1"/>
              </a:buClr>
              <a:buSzPts val="1300"/>
              <a:buChar char="●"/>
            </a:pPr>
            <a:r>
              <a:rPr b="1" lang="en" sz="1300" u="sng">
                <a:solidFill>
                  <a:schemeClr val="dk1"/>
                </a:solidFill>
              </a:rPr>
              <a:t>Facilitadores:</a:t>
            </a:r>
            <a:endParaRPr b="1" sz="1300" u="sng">
              <a:solidFill>
                <a:schemeClr val="dk1"/>
              </a:solidFill>
            </a:endParaRPr>
          </a:p>
          <a:p>
            <a:pPr indent="-311150" lvl="1" marL="914400" rtl="0" algn="l">
              <a:spcBef>
                <a:spcPts val="0"/>
              </a:spcBef>
              <a:spcAft>
                <a:spcPts val="0"/>
              </a:spcAft>
              <a:buClr>
                <a:schemeClr val="dk1"/>
              </a:buClr>
              <a:buSzPts val="1300"/>
              <a:buChar char="○"/>
            </a:pPr>
            <a:r>
              <a:rPr b="1" lang="en" sz="1300">
                <a:solidFill>
                  <a:schemeClr val="dk1"/>
                </a:solidFill>
              </a:rPr>
              <a:t>Ingresos:</a:t>
            </a:r>
            <a:r>
              <a:rPr lang="en" sz="1300">
                <a:solidFill>
                  <a:schemeClr val="dk1"/>
                </a:solidFill>
              </a:rPr>
              <a:t> Retribución en concepto de alquiler</a:t>
            </a:r>
            <a:endParaRPr sz="1300">
              <a:solidFill>
                <a:schemeClr val="dk1"/>
              </a:solidFill>
            </a:endParaRPr>
          </a:p>
          <a:p>
            <a:pPr indent="-311150" lvl="1" marL="914400" rtl="0" algn="l">
              <a:spcBef>
                <a:spcPts val="0"/>
              </a:spcBef>
              <a:spcAft>
                <a:spcPts val="0"/>
              </a:spcAft>
              <a:buClr>
                <a:schemeClr val="dk1"/>
              </a:buClr>
              <a:buSzPts val="1300"/>
              <a:buChar char="○"/>
            </a:pPr>
            <a:r>
              <a:rPr b="1" lang="en" sz="1300">
                <a:solidFill>
                  <a:schemeClr val="dk1"/>
                </a:solidFill>
              </a:rPr>
              <a:t>Gastos:</a:t>
            </a:r>
            <a:r>
              <a:rPr lang="en" sz="1300">
                <a:solidFill>
                  <a:schemeClr val="dk1"/>
                </a:solidFill>
              </a:rPr>
              <a:t> No</a:t>
            </a:r>
            <a:endParaRPr b="1" sz="1300">
              <a:solidFill>
                <a:schemeClr val="dk1"/>
              </a:solidFill>
            </a:endParaRPr>
          </a:p>
          <a:p>
            <a:pPr indent="-311150" lvl="0" marL="457200" rtl="0" algn="l">
              <a:spcBef>
                <a:spcPts val="0"/>
              </a:spcBef>
              <a:spcAft>
                <a:spcPts val="0"/>
              </a:spcAft>
              <a:buClr>
                <a:schemeClr val="dk1"/>
              </a:buClr>
              <a:buSzPts val="1300"/>
              <a:buChar char="●"/>
            </a:pPr>
            <a:r>
              <a:rPr b="1" lang="en" sz="1300" u="sng">
                <a:solidFill>
                  <a:schemeClr val="dk1"/>
                </a:solidFill>
              </a:rPr>
              <a:t>Inversores:</a:t>
            </a:r>
            <a:endParaRPr b="1" sz="1300" u="sng">
              <a:solidFill>
                <a:schemeClr val="dk1"/>
              </a:solidFill>
            </a:endParaRPr>
          </a:p>
          <a:p>
            <a:pPr indent="-311150" lvl="1" marL="914400" rtl="0" algn="l">
              <a:spcBef>
                <a:spcPts val="0"/>
              </a:spcBef>
              <a:spcAft>
                <a:spcPts val="0"/>
              </a:spcAft>
              <a:buClr>
                <a:schemeClr val="dk1"/>
              </a:buClr>
              <a:buSzPts val="1300"/>
              <a:buChar char="○"/>
            </a:pPr>
            <a:r>
              <a:rPr b="1" lang="en" sz="1300">
                <a:solidFill>
                  <a:schemeClr val="dk1"/>
                </a:solidFill>
              </a:rPr>
              <a:t>Ingresos:</a:t>
            </a:r>
            <a:r>
              <a:rPr lang="en" sz="1300">
                <a:solidFill>
                  <a:schemeClr val="dk1"/>
                </a:solidFill>
              </a:rPr>
              <a:t> Rentabilidad de la inversión</a:t>
            </a:r>
            <a:endParaRPr sz="1300">
              <a:solidFill>
                <a:schemeClr val="dk1"/>
              </a:solidFill>
            </a:endParaRPr>
          </a:p>
          <a:p>
            <a:pPr indent="-311150" lvl="1" marL="914400" rtl="0" algn="l">
              <a:spcBef>
                <a:spcPts val="0"/>
              </a:spcBef>
              <a:spcAft>
                <a:spcPts val="0"/>
              </a:spcAft>
              <a:buClr>
                <a:schemeClr val="dk1"/>
              </a:buClr>
              <a:buSzPts val="1300"/>
              <a:buChar char="○"/>
            </a:pPr>
            <a:r>
              <a:rPr b="1" lang="en" sz="1300">
                <a:solidFill>
                  <a:schemeClr val="dk1"/>
                </a:solidFill>
              </a:rPr>
              <a:t>Gastos:</a:t>
            </a:r>
            <a:r>
              <a:rPr lang="en" sz="1300">
                <a:solidFill>
                  <a:schemeClr val="dk1"/>
                </a:solidFill>
              </a:rPr>
              <a:t> Inversión Inicial</a:t>
            </a:r>
            <a:endParaRPr b="1" sz="1300">
              <a:solidFill>
                <a:schemeClr val="dk1"/>
              </a:solidFill>
            </a:endParaRPr>
          </a:p>
          <a:p>
            <a:pPr indent="0" lvl="0" marL="457200" rtl="0" algn="l">
              <a:spcBef>
                <a:spcPts val="0"/>
              </a:spcBef>
              <a:spcAft>
                <a:spcPts val="0"/>
              </a:spcAft>
              <a:buNone/>
            </a:pPr>
            <a:r>
              <a:t/>
            </a:r>
            <a:endParaRPr b="1" sz="1300" u="sng">
              <a:solidFill>
                <a:schemeClr val="dk1"/>
              </a:solidFill>
            </a:endParaRPr>
          </a:p>
          <a:p>
            <a:pPr indent="0" lvl="0" marL="0" rtl="0" algn="l">
              <a:spcBef>
                <a:spcPts val="0"/>
              </a:spcBef>
              <a:spcAft>
                <a:spcPts val="0"/>
              </a:spcAft>
              <a:buNone/>
            </a:pPr>
            <a:r>
              <a:t/>
            </a:r>
            <a:endParaRPr b="1" sz="1300">
              <a:solidFill>
                <a:schemeClr val="dk1"/>
              </a:solidFill>
            </a:endParaRPr>
          </a:p>
          <a:p>
            <a:pPr indent="0" lvl="0" marL="0" rtl="0" algn="l">
              <a:spcBef>
                <a:spcPts val="0"/>
              </a:spcBef>
              <a:spcAft>
                <a:spcPts val="0"/>
              </a:spcAft>
              <a:buNone/>
            </a:pPr>
            <a:r>
              <a:t/>
            </a:r>
            <a:endParaRPr b="1" sz="1300" u="sng">
              <a:solidFill>
                <a:schemeClr val="dk1"/>
              </a:solidFill>
            </a:endParaRPr>
          </a:p>
          <a:p>
            <a:pPr indent="0" lvl="0" marL="0" rtl="0" algn="l">
              <a:lnSpc>
                <a:spcPct val="100000"/>
              </a:lnSpc>
              <a:spcBef>
                <a:spcPts val="0"/>
              </a:spcBef>
              <a:spcAft>
                <a:spcPts val="0"/>
              </a:spcAft>
              <a:buSzPts val="1100"/>
              <a:buNone/>
            </a:pPr>
            <a:r>
              <a:t/>
            </a:r>
            <a:endParaRPr b="1" sz="1300" u="sng">
              <a:solidFill>
                <a:schemeClr val="dk1"/>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2ef87f42264_0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2" name="Google Shape;882;g2ef87f42264_0_6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300">
              <a:solidFill>
                <a:schemeClr val="dk1"/>
              </a:solidFill>
            </a:endParaRPr>
          </a:p>
          <a:p>
            <a:pPr indent="0" lvl="0" marL="0" rtl="0" algn="l">
              <a:spcBef>
                <a:spcPts val="0"/>
              </a:spcBef>
              <a:spcAft>
                <a:spcPts val="0"/>
              </a:spcAft>
              <a:buNone/>
            </a:pPr>
            <a:r>
              <a:t/>
            </a:r>
            <a:endParaRPr b="1" sz="1300" u="sng">
              <a:solidFill>
                <a:schemeClr val="dk1"/>
              </a:solidFill>
            </a:endParaRPr>
          </a:p>
          <a:p>
            <a:pPr indent="0" lvl="0" marL="0" rtl="0" algn="l">
              <a:lnSpc>
                <a:spcPct val="100000"/>
              </a:lnSpc>
              <a:spcBef>
                <a:spcPts val="0"/>
              </a:spcBef>
              <a:spcAft>
                <a:spcPts val="0"/>
              </a:spcAft>
              <a:buSzPts val="1100"/>
              <a:buNone/>
            </a:pPr>
            <a:r>
              <a:t/>
            </a:r>
            <a:endParaRPr b="1" sz="1300" u="sng">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ec71f4b43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2ec71f4b43e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rgbClr val="595959"/>
                </a:solidFill>
              </a:rPr>
              <a:t>Las </a:t>
            </a:r>
            <a:r>
              <a:rPr b="1" lang="en" sz="1300">
                <a:solidFill>
                  <a:srgbClr val="595959"/>
                </a:solidFill>
              </a:rPr>
              <a:t>comunidades energéticas</a:t>
            </a:r>
            <a:r>
              <a:rPr lang="en" sz="1300">
                <a:solidFill>
                  <a:srgbClr val="595959"/>
                </a:solidFill>
              </a:rPr>
              <a:t> tienen un amplio espectro de opciones </a:t>
            </a:r>
            <a:r>
              <a:rPr b="1" lang="en" sz="1300">
                <a:solidFill>
                  <a:srgbClr val="595959"/>
                </a:solidFill>
              </a:rPr>
              <a:t>en función de</a:t>
            </a:r>
            <a:r>
              <a:rPr lang="en" sz="1300">
                <a:solidFill>
                  <a:srgbClr val="595959"/>
                </a:solidFill>
              </a:rPr>
              <a:t> la articulación de </a:t>
            </a:r>
            <a:r>
              <a:rPr b="1" lang="en" sz="1300">
                <a:solidFill>
                  <a:srgbClr val="595959"/>
                </a:solidFill>
              </a:rPr>
              <a:t>actores</a:t>
            </a:r>
            <a:r>
              <a:rPr lang="en" sz="1300">
                <a:solidFill>
                  <a:srgbClr val="595959"/>
                </a:solidFill>
              </a:rPr>
              <a:t>, el </a:t>
            </a:r>
            <a:r>
              <a:rPr b="1" lang="en" sz="1300">
                <a:solidFill>
                  <a:srgbClr val="595959"/>
                </a:solidFill>
              </a:rPr>
              <a:t>ámbito</a:t>
            </a:r>
            <a:r>
              <a:rPr lang="en" sz="1300">
                <a:solidFill>
                  <a:srgbClr val="595959"/>
                </a:solidFill>
              </a:rPr>
              <a:t> en el que se desarrollan, los </a:t>
            </a:r>
            <a:r>
              <a:rPr b="1" lang="en" sz="1300">
                <a:solidFill>
                  <a:srgbClr val="595959"/>
                </a:solidFill>
              </a:rPr>
              <a:t>límites administrativos</a:t>
            </a:r>
            <a:r>
              <a:rPr lang="en" sz="1300">
                <a:solidFill>
                  <a:srgbClr val="595959"/>
                </a:solidFill>
              </a:rPr>
              <a:t> y de gestión, el </a:t>
            </a:r>
            <a:r>
              <a:rPr b="1" lang="en" sz="1300">
                <a:solidFill>
                  <a:srgbClr val="595959"/>
                </a:solidFill>
              </a:rPr>
              <a:t>vector energético</a:t>
            </a:r>
            <a:r>
              <a:rPr lang="en" sz="1300">
                <a:solidFill>
                  <a:srgbClr val="595959"/>
                </a:solidFill>
              </a:rPr>
              <a:t>, la </a:t>
            </a:r>
            <a:r>
              <a:rPr b="1" lang="en" sz="1300">
                <a:solidFill>
                  <a:srgbClr val="595959"/>
                </a:solidFill>
              </a:rPr>
              <a:t>fuente de generación</a:t>
            </a:r>
            <a:r>
              <a:rPr lang="en" sz="1300">
                <a:solidFill>
                  <a:srgbClr val="595959"/>
                </a:solidFill>
              </a:rPr>
              <a:t> y los</a:t>
            </a:r>
            <a:r>
              <a:rPr b="1" lang="en" sz="1300">
                <a:solidFill>
                  <a:srgbClr val="595959"/>
                </a:solidFill>
              </a:rPr>
              <a:t> usos</a:t>
            </a:r>
            <a:r>
              <a:rPr lang="en" sz="1300">
                <a:solidFill>
                  <a:srgbClr val="595959"/>
                </a:solidFill>
              </a:rPr>
              <a:t> de la energía.</a:t>
            </a:r>
            <a:endParaRPr sz="600">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ef87f42264_0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5" name="Google Shape;905;g2ef87f42264_0_6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2ef87f42264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0" name="Google Shape;910;g2ef87f42264_0_6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200"/>
              </a:spcAft>
              <a:buClr>
                <a:schemeClr val="dk1"/>
              </a:buClr>
              <a:buSzPts val="1100"/>
              <a:buFont typeface="Arial"/>
              <a:buNone/>
            </a:pPr>
            <a:r>
              <a:rPr b="1" lang="en" sz="1200">
                <a:solidFill>
                  <a:schemeClr val="dk1"/>
                </a:solidFill>
                <a:latin typeface="Roboto"/>
                <a:ea typeface="Roboto"/>
                <a:cs typeface="Roboto"/>
                <a:sym typeface="Roboto"/>
              </a:rPr>
              <a:t>4. El desarrollo normativo podrá establecer una clasificación estándar como ha sucedido con el autoconsumo</a:t>
            </a:r>
            <a:endParaRPr b="1" sz="1300" u="sng">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2ef87f42264_0_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7" name="Google Shape;917;g2ef87f42264_0_6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ef87f42264_0_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2" name="Google Shape;922;g2ef87f42264_0_6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100"/>
              <a:buNone/>
            </a:pPr>
            <a:r>
              <a:rPr lang="en" sz="1000">
                <a:solidFill>
                  <a:schemeClr val="dk1"/>
                </a:solidFill>
                <a:latin typeface="Roboto"/>
                <a:ea typeface="Roboto"/>
                <a:cs typeface="Roboto"/>
                <a:sym typeface="Roboto"/>
              </a:rPr>
              <a:t>Es decir, comunidades que sean capaces de integrar múltiples actores, gobernanza, vecotores energéticos.</a:t>
            </a:r>
            <a:endParaRPr sz="1000">
              <a:solidFill>
                <a:schemeClr val="dk1"/>
              </a:solidFill>
              <a:latin typeface="Roboto"/>
              <a:ea typeface="Roboto"/>
              <a:cs typeface="Roboto"/>
              <a:sym typeface="Roboto"/>
            </a:endParaRPr>
          </a:p>
          <a:p>
            <a:pPr indent="-292100" lvl="0" marL="457200" rtl="0" algn="just">
              <a:lnSpc>
                <a:spcPct val="115000"/>
              </a:lnSpc>
              <a:spcBef>
                <a:spcPts val="1200"/>
              </a:spcBef>
              <a:spcAft>
                <a:spcPts val="0"/>
              </a:spcAft>
              <a:buClr>
                <a:schemeClr val="dk1"/>
              </a:buClr>
              <a:buSzPts val="1000"/>
              <a:buFont typeface="Roboto"/>
              <a:buChar char="-"/>
            </a:pPr>
            <a:r>
              <a:rPr lang="en" sz="1000">
                <a:solidFill>
                  <a:schemeClr val="dk1"/>
                </a:solidFill>
                <a:latin typeface="Roboto"/>
                <a:ea typeface="Roboto"/>
                <a:cs typeface="Roboto"/>
                <a:sym typeface="Roboto"/>
              </a:rPr>
              <a:t>Ejemplo de Tamsee Vs el ejemplo de GARES</a:t>
            </a:r>
            <a:endParaRPr sz="1000">
              <a:solidFill>
                <a:schemeClr val="dk1"/>
              </a:solidFill>
              <a:latin typeface="Roboto"/>
              <a:ea typeface="Roboto"/>
              <a:cs typeface="Roboto"/>
              <a:sym typeface="Roboto"/>
            </a:endParaRPr>
          </a:p>
          <a:p>
            <a:pPr indent="0" lvl="0" marL="0" rtl="0" algn="l">
              <a:lnSpc>
                <a:spcPct val="150000"/>
              </a:lnSpc>
              <a:spcBef>
                <a:spcPts val="1200"/>
              </a:spcBef>
              <a:spcAft>
                <a:spcPts val="1200"/>
              </a:spcAft>
              <a:buSzPts val="1100"/>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9" name="Google Shape;92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Gasteizko EKBaren profilera ongi etorria ematen dizuegu!</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Eraldaketa Komunitariorako Bulegoa gara, komunitate energetikoak sortu, sustatu eta garatzen dituena Gasteizen.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Bidezko trantsizioa sustatzeko helburuarekin, gure zerbitzuetan interesa duten guztiei laguntza integrala eskaintzen diegu.</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Gure sare sozial guztietan jarraitzera gonbidatzen zaituztegu, eguneratze guztien berri izan nahi baduzue.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edd465f5f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g2edd465f5f5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En la normativa europea encontramos </a:t>
            </a:r>
            <a:r>
              <a:rPr b="1" lang="en" sz="1300">
                <a:solidFill>
                  <a:schemeClr val="dk1"/>
                </a:solidFill>
              </a:rPr>
              <a:t>dos denominaciones distintas</a:t>
            </a:r>
            <a:r>
              <a:rPr lang="en" sz="1300">
                <a:solidFill>
                  <a:schemeClr val="dk1"/>
                </a:solidFill>
              </a:rPr>
              <a:t>: comunidad ciudadana de energía, y comunidad de energía renovable.</a:t>
            </a:r>
            <a:endParaRPr sz="13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edd465f5f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2edd465f5f5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La CCE hace hincapié en el </a:t>
            </a:r>
            <a:r>
              <a:rPr b="1" lang="en" sz="1300">
                <a:solidFill>
                  <a:schemeClr val="dk1"/>
                </a:solidFill>
              </a:rPr>
              <a:t>carácter abierto y voluntario</a:t>
            </a:r>
            <a:r>
              <a:rPr lang="en" sz="1300">
                <a:solidFill>
                  <a:schemeClr val="dk1"/>
                </a:solidFill>
              </a:rPr>
              <a:t>, y el </a:t>
            </a:r>
            <a:r>
              <a:rPr b="1" lang="en" sz="1300">
                <a:solidFill>
                  <a:schemeClr val="dk1"/>
                </a:solidFill>
              </a:rPr>
              <a:t>control efectivo de sus miembros</a:t>
            </a:r>
            <a:r>
              <a:rPr lang="en" sz="1300">
                <a:solidFill>
                  <a:schemeClr val="dk1"/>
                </a:solidFill>
              </a:rPr>
              <a:t> sobre la actividad de la comunidad: personas físicas, autoridades locales, incluidos los municipios, o pequeñas empresas.</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Operan en el sector de la electricidad, dicha </a:t>
            </a:r>
            <a:r>
              <a:rPr b="1" lang="en" sz="1300">
                <a:solidFill>
                  <a:schemeClr val="dk1"/>
                </a:solidFill>
              </a:rPr>
              <a:t>electricidad</a:t>
            </a:r>
            <a:r>
              <a:rPr lang="en" sz="1300">
                <a:solidFill>
                  <a:schemeClr val="dk1"/>
                </a:solidFill>
              </a:rPr>
              <a:t> puede provenir </a:t>
            </a:r>
            <a:r>
              <a:rPr b="1" lang="en" sz="1300">
                <a:solidFill>
                  <a:schemeClr val="dk1"/>
                </a:solidFill>
              </a:rPr>
              <a:t>de renovables y de combustibles fósiles</a:t>
            </a:r>
            <a:r>
              <a:rPr lang="en" sz="1300">
                <a:solidFill>
                  <a:schemeClr val="dk1"/>
                </a:solidFill>
              </a:rPr>
              <a:t>.</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Los miembros o accionistas son personas físicas, autoridades locales, incluyendo municipios o pequeñas empresas. </a:t>
            </a:r>
            <a:r>
              <a:rPr b="1" lang="en" sz="1300">
                <a:solidFill>
                  <a:schemeClr val="dk1"/>
                </a:solidFill>
              </a:rPr>
              <a:t>Cualquier actor puede participar</a:t>
            </a:r>
            <a:r>
              <a:rPr lang="en" sz="1300">
                <a:solidFill>
                  <a:schemeClr val="dk1"/>
                </a:solidFill>
              </a:rPr>
              <a:t>, son menos restrictivos.</a:t>
            </a:r>
            <a:endParaRPr sz="13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4.png"/><Relationship Id="rId13" Type="http://schemas.openxmlformats.org/officeDocument/2006/relationships/image" Target="../media/image5.png"/><Relationship Id="rId12"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hyperlink" Target="https://twitter.com/legofit_HE" TargetMode="External"/><Relationship Id="rId3" Type="http://schemas.openxmlformats.org/officeDocument/2006/relationships/hyperlink" Target="https://www.linkedin.com/company/legofit/" TargetMode="External"/><Relationship Id="rId4" Type="http://schemas.openxmlformats.org/officeDocument/2006/relationships/image" Target="../media/image16.png"/><Relationship Id="rId9" Type="http://schemas.openxmlformats.org/officeDocument/2006/relationships/image" Target="../media/image19.png"/><Relationship Id="rId15" Type="http://schemas.openxmlformats.org/officeDocument/2006/relationships/image" Target="../media/image11.png"/><Relationship Id="rId14" Type="http://schemas.openxmlformats.org/officeDocument/2006/relationships/image" Target="../media/image1.png"/><Relationship Id="rId5" Type="http://schemas.openxmlformats.org/officeDocument/2006/relationships/hyperlink" Target="http://www.legofit.eu" TargetMode="External"/><Relationship Id="rId6" Type="http://schemas.openxmlformats.org/officeDocument/2006/relationships/image" Target="../media/image22.png"/><Relationship Id="rId7" Type="http://schemas.openxmlformats.org/officeDocument/2006/relationships/hyperlink" Target="https://www.instagram.com/legofit_he/" TargetMode="External"/><Relationship Id="rId8"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pag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0" name="Google Shape;10;p19"/>
          <p:cNvSpPr/>
          <p:nvPr/>
        </p:nvSpPr>
        <p:spPr>
          <a:xfrm>
            <a:off x="624300" y="242550"/>
            <a:ext cx="7895400" cy="3673800"/>
          </a:xfrm>
          <a:prstGeom prst="rect">
            <a:avLst/>
          </a:prstGeom>
          <a:solidFill>
            <a:srgbClr val="E9E9E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grpSp>
        <p:nvGrpSpPr>
          <p:cNvPr id="11" name="Google Shape;11;p19"/>
          <p:cNvGrpSpPr/>
          <p:nvPr/>
        </p:nvGrpSpPr>
        <p:grpSpPr>
          <a:xfrm>
            <a:off x="0" y="4317000"/>
            <a:ext cx="9144000" cy="826500"/>
            <a:chOff x="0" y="4317000"/>
            <a:chExt cx="9144000" cy="826500"/>
          </a:xfrm>
        </p:grpSpPr>
        <p:sp>
          <p:nvSpPr>
            <p:cNvPr id="12" name="Google Shape;12;p19"/>
            <p:cNvSpPr/>
            <p:nvPr/>
          </p:nvSpPr>
          <p:spPr>
            <a:xfrm>
              <a:off x="0" y="4317000"/>
              <a:ext cx="9144000" cy="826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pic>
          <p:nvPicPr>
            <p:cNvPr id="13" name="Google Shape;13;p19"/>
            <p:cNvPicPr preferRelativeResize="0"/>
            <p:nvPr/>
          </p:nvPicPr>
          <p:blipFill rotWithShape="1">
            <a:blip r:embed="rId3">
              <a:alphaModFix/>
            </a:blip>
            <a:srcRect b="0" l="0" r="0" t="0"/>
            <a:stretch/>
          </p:blipFill>
          <p:spPr>
            <a:xfrm>
              <a:off x="0" y="4528000"/>
              <a:ext cx="1595043" cy="464800"/>
            </a:xfrm>
            <a:prstGeom prst="rect">
              <a:avLst/>
            </a:prstGeom>
            <a:noFill/>
            <a:ln>
              <a:noFill/>
            </a:ln>
          </p:spPr>
        </p:pic>
        <p:pic>
          <p:nvPicPr>
            <p:cNvPr id="14" name="Google Shape;14;p19"/>
            <p:cNvPicPr preferRelativeResize="0"/>
            <p:nvPr/>
          </p:nvPicPr>
          <p:blipFill rotWithShape="1">
            <a:blip r:embed="rId4">
              <a:alphaModFix/>
            </a:blip>
            <a:srcRect b="0" l="0" r="0" t="0"/>
            <a:stretch/>
          </p:blipFill>
          <p:spPr>
            <a:xfrm>
              <a:off x="4797361" y="4439849"/>
              <a:ext cx="1545563" cy="641100"/>
            </a:xfrm>
            <a:prstGeom prst="rect">
              <a:avLst/>
            </a:prstGeom>
            <a:noFill/>
            <a:ln>
              <a:noFill/>
            </a:ln>
          </p:spPr>
        </p:pic>
        <p:pic>
          <p:nvPicPr>
            <p:cNvPr id="15" name="Google Shape;15;p19"/>
            <p:cNvPicPr preferRelativeResize="0"/>
            <p:nvPr/>
          </p:nvPicPr>
          <p:blipFill rotWithShape="1">
            <a:blip r:embed="rId5">
              <a:alphaModFix/>
            </a:blip>
            <a:srcRect b="0" l="0" r="0" t="0"/>
            <a:stretch/>
          </p:blipFill>
          <p:spPr>
            <a:xfrm>
              <a:off x="6536474" y="4507200"/>
              <a:ext cx="1489413" cy="506400"/>
            </a:xfrm>
            <a:prstGeom prst="rect">
              <a:avLst/>
            </a:prstGeom>
            <a:noFill/>
            <a:ln>
              <a:noFill/>
            </a:ln>
          </p:spPr>
        </p:pic>
        <p:pic>
          <p:nvPicPr>
            <p:cNvPr id="16" name="Google Shape;16;p19"/>
            <p:cNvPicPr preferRelativeResize="0"/>
            <p:nvPr/>
          </p:nvPicPr>
          <p:blipFill rotWithShape="1">
            <a:blip r:embed="rId6">
              <a:alphaModFix/>
            </a:blip>
            <a:srcRect b="0" l="0" r="0" t="0"/>
            <a:stretch/>
          </p:blipFill>
          <p:spPr>
            <a:xfrm>
              <a:off x="8219350" y="4381159"/>
              <a:ext cx="892250" cy="724492"/>
            </a:xfrm>
            <a:prstGeom prst="rect">
              <a:avLst/>
            </a:prstGeom>
            <a:noFill/>
            <a:ln>
              <a:noFill/>
            </a:ln>
          </p:spPr>
        </p:pic>
        <p:pic>
          <p:nvPicPr>
            <p:cNvPr id="17" name="Google Shape;17;p19"/>
            <p:cNvPicPr preferRelativeResize="0"/>
            <p:nvPr/>
          </p:nvPicPr>
          <p:blipFill rotWithShape="1">
            <a:blip r:embed="rId7">
              <a:alphaModFix/>
            </a:blip>
            <a:srcRect b="0" l="0" r="0" t="0"/>
            <a:stretch/>
          </p:blipFill>
          <p:spPr>
            <a:xfrm>
              <a:off x="2669900" y="4527988"/>
              <a:ext cx="2010000" cy="464815"/>
            </a:xfrm>
            <a:prstGeom prst="rect">
              <a:avLst/>
            </a:prstGeom>
            <a:noFill/>
            <a:ln>
              <a:noFill/>
            </a:ln>
          </p:spPr>
        </p:pic>
      </p:grpSp>
      <p:sp>
        <p:nvSpPr>
          <p:cNvPr id="18" name="Google Shape;18;p19"/>
          <p:cNvSpPr txBox="1"/>
          <p:nvPr>
            <p:ph type="ctrTitle"/>
          </p:nvPr>
        </p:nvSpPr>
        <p:spPr>
          <a:xfrm>
            <a:off x="48525" y="2278200"/>
            <a:ext cx="8424000" cy="983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rgbClr val="336C57"/>
              </a:buClr>
              <a:buSzPts val="4700"/>
              <a:buNone/>
              <a:defRPr sz="4700">
                <a:solidFill>
                  <a:srgbClr val="336C57"/>
                </a:solidFill>
              </a:defRPr>
            </a:lvl1pPr>
            <a:lvl2pPr lvl="1" algn="ctr">
              <a:lnSpc>
                <a:spcPct val="100000"/>
              </a:lnSpc>
              <a:spcBef>
                <a:spcPts val="0"/>
              </a:spcBef>
              <a:spcAft>
                <a:spcPts val="0"/>
              </a:spcAft>
              <a:buClr>
                <a:srgbClr val="336C57"/>
              </a:buClr>
              <a:buSzPts val="5200"/>
              <a:buNone/>
              <a:defRPr sz="5200">
                <a:solidFill>
                  <a:srgbClr val="336C57"/>
                </a:solidFill>
                <a:highlight>
                  <a:srgbClr val="D8DEE5"/>
                </a:highlight>
              </a:defRPr>
            </a:lvl2pPr>
            <a:lvl3pPr lvl="2" algn="ctr">
              <a:lnSpc>
                <a:spcPct val="100000"/>
              </a:lnSpc>
              <a:spcBef>
                <a:spcPts val="0"/>
              </a:spcBef>
              <a:spcAft>
                <a:spcPts val="0"/>
              </a:spcAft>
              <a:buClr>
                <a:srgbClr val="336C57"/>
              </a:buClr>
              <a:buSzPts val="5200"/>
              <a:buNone/>
              <a:defRPr sz="5200">
                <a:solidFill>
                  <a:srgbClr val="336C57"/>
                </a:solidFill>
                <a:highlight>
                  <a:srgbClr val="D8DEE5"/>
                </a:highlight>
              </a:defRPr>
            </a:lvl3pPr>
            <a:lvl4pPr lvl="3" algn="ctr">
              <a:lnSpc>
                <a:spcPct val="100000"/>
              </a:lnSpc>
              <a:spcBef>
                <a:spcPts val="0"/>
              </a:spcBef>
              <a:spcAft>
                <a:spcPts val="0"/>
              </a:spcAft>
              <a:buClr>
                <a:srgbClr val="336C57"/>
              </a:buClr>
              <a:buSzPts val="5200"/>
              <a:buNone/>
              <a:defRPr sz="5200">
                <a:solidFill>
                  <a:srgbClr val="336C57"/>
                </a:solidFill>
                <a:highlight>
                  <a:srgbClr val="D8DEE5"/>
                </a:highlight>
              </a:defRPr>
            </a:lvl4pPr>
            <a:lvl5pPr lvl="4" algn="ctr">
              <a:lnSpc>
                <a:spcPct val="100000"/>
              </a:lnSpc>
              <a:spcBef>
                <a:spcPts val="0"/>
              </a:spcBef>
              <a:spcAft>
                <a:spcPts val="0"/>
              </a:spcAft>
              <a:buClr>
                <a:srgbClr val="336C57"/>
              </a:buClr>
              <a:buSzPts val="5200"/>
              <a:buNone/>
              <a:defRPr sz="5200">
                <a:solidFill>
                  <a:srgbClr val="336C57"/>
                </a:solidFill>
                <a:highlight>
                  <a:srgbClr val="D8DEE5"/>
                </a:highlight>
              </a:defRPr>
            </a:lvl5pPr>
            <a:lvl6pPr lvl="5" algn="ctr">
              <a:lnSpc>
                <a:spcPct val="100000"/>
              </a:lnSpc>
              <a:spcBef>
                <a:spcPts val="0"/>
              </a:spcBef>
              <a:spcAft>
                <a:spcPts val="0"/>
              </a:spcAft>
              <a:buClr>
                <a:srgbClr val="336C57"/>
              </a:buClr>
              <a:buSzPts val="5200"/>
              <a:buNone/>
              <a:defRPr sz="5200">
                <a:solidFill>
                  <a:srgbClr val="336C57"/>
                </a:solidFill>
                <a:highlight>
                  <a:srgbClr val="D8DEE5"/>
                </a:highlight>
              </a:defRPr>
            </a:lvl6pPr>
            <a:lvl7pPr lvl="6" algn="ctr">
              <a:lnSpc>
                <a:spcPct val="100000"/>
              </a:lnSpc>
              <a:spcBef>
                <a:spcPts val="0"/>
              </a:spcBef>
              <a:spcAft>
                <a:spcPts val="0"/>
              </a:spcAft>
              <a:buClr>
                <a:srgbClr val="336C57"/>
              </a:buClr>
              <a:buSzPts val="5200"/>
              <a:buNone/>
              <a:defRPr sz="5200">
                <a:solidFill>
                  <a:srgbClr val="336C57"/>
                </a:solidFill>
                <a:highlight>
                  <a:srgbClr val="D8DEE5"/>
                </a:highlight>
              </a:defRPr>
            </a:lvl7pPr>
            <a:lvl8pPr lvl="7" algn="ctr">
              <a:lnSpc>
                <a:spcPct val="100000"/>
              </a:lnSpc>
              <a:spcBef>
                <a:spcPts val="0"/>
              </a:spcBef>
              <a:spcAft>
                <a:spcPts val="0"/>
              </a:spcAft>
              <a:buClr>
                <a:srgbClr val="336C57"/>
              </a:buClr>
              <a:buSzPts val="5200"/>
              <a:buNone/>
              <a:defRPr sz="5200">
                <a:solidFill>
                  <a:srgbClr val="336C57"/>
                </a:solidFill>
                <a:highlight>
                  <a:srgbClr val="D8DEE5"/>
                </a:highlight>
              </a:defRPr>
            </a:lvl8pPr>
            <a:lvl9pPr lvl="8" algn="ctr">
              <a:lnSpc>
                <a:spcPct val="100000"/>
              </a:lnSpc>
              <a:spcBef>
                <a:spcPts val="0"/>
              </a:spcBef>
              <a:spcAft>
                <a:spcPts val="0"/>
              </a:spcAft>
              <a:buClr>
                <a:srgbClr val="336C57"/>
              </a:buClr>
              <a:buSzPts val="5200"/>
              <a:buNone/>
              <a:defRPr sz="5200">
                <a:solidFill>
                  <a:srgbClr val="336C57"/>
                </a:solidFill>
                <a:highlight>
                  <a:srgbClr val="D8DEE5"/>
                </a:highlight>
              </a:defRPr>
            </a:lvl9pPr>
          </a:lstStyle>
          <a:p/>
        </p:txBody>
      </p:sp>
      <p:pic>
        <p:nvPicPr>
          <p:cNvPr id="19" name="Google Shape;19;p19"/>
          <p:cNvPicPr preferRelativeResize="0"/>
          <p:nvPr/>
        </p:nvPicPr>
        <p:blipFill rotWithShape="1">
          <a:blip r:embed="rId8">
            <a:alphaModFix/>
          </a:blip>
          <a:srcRect b="0" l="0" r="0" t="0"/>
          <a:stretch/>
        </p:blipFill>
        <p:spPr>
          <a:xfrm>
            <a:off x="2481650" y="337898"/>
            <a:ext cx="4180698" cy="1797700"/>
          </a:xfrm>
          <a:prstGeom prst="rect">
            <a:avLst/>
          </a:prstGeom>
          <a:noFill/>
          <a:ln>
            <a:noFill/>
          </a:ln>
        </p:spPr>
      </p:pic>
      <p:sp>
        <p:nvSpPr>
          <p:cNvPr id="20" name="Google Shape;20;p19"/>
          <p:cNvSpPr txBox="1"/>
          <p:nvPr>
            <p:ph idx="2" type="ctrTitle"/>
          </p:nvPr>
        </p:nvSpPr>
        <p:spPr>
          <a:xfrm>
            <a:off x="311688" y="3157163"/>
            <a:ext cx="8520600" cy="553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2100"/>
              <a:buFont typeface="Roboto"/>
              <a:buNone/>
              <a:defRPr b="1" sz="2100">
                <a:solidFill>
                  <a:schemeClr val="lt1"/>
                </a:solidFill>
                <a:latin typeface="Roboto"/>
                <a:ea typeface="Roboto"/>
                <a:cs typeface="Roboto"/>
                <a:sym typeface="Roboto"/>
              </a:defRPr>
            </a:lvl1pPr>
            <a:lvl2pPr lvl="1" algn="ctr">
              <a:lnSpc>
                <a:spcPct val="100000"/>
              </a:lnSpc>
              <a:spcBef>
                <a:spcPts val="0"/>
              </a:spcBef>
              <a:spcAft>
                <a:spcPts val="0"/>
              </a:spcAft>
              <a:buSzPts val="5200"/>
              <a:buNone/>
              <a:defRPr sz="5200">
                <a:highlight>
                  <a:srgbClr val="D8DEE5"/>
                </a:highlight>
              </a:defRPr>
            </a:lvl2pPr>
            <a:lvl3pPr lvl="2" algn="ctr">
              <a:lnSpc>
                <a:spcPct val="100000"/>
              </a:lnSpc>
              <a:spcBef>
                <a:spcPts val="0"/>
              </a:spcBef>
              <a:spcAft>
                <a:spcPts val="0"/>
              </a:spcAft>
              <a:buSzPts val="5200"/>
              <a:buNone/>
              <a:defRPr sz="5200">
                <a:highlight>
                  <a:srgbClr val="D8DEE5"/>
                </a:highlight>
              </a:defRPr>
            </a:lvl3pPr>
            <a:lvl4pPr lvl="3" algn="ctr">
              <a:lnSpc>
                <a:spcPct val="100000"/>
              </a:lnSpc>
              <a:spcBef>
                <a:spcPts val="0"/>
              </a:spcBef>
              <a:spcAft>
                <a:spcPts val="0"/>
              </a:spcAft>
              <a:buSzPts val="5200"/>
              <a:buNone/>
              <a:defRPr sz="5200">
                <a:highlight>
                  <a:srgbClr val="D8DEE5"/>
                </a:highlight>
              </a:defRPr>
            </a:lvl4pPr>
            <a:lvl5pPr lvl="4" algn="ctr">
              <a:lnSpc>
                <a:spcPct val="100000"/>
              </a:lnSpc>
              <a:spcBef>
                <a:spcPts val="0"/>
              </a:spcBef>
              <a:spcAft>
                <a:spcPts val="0"/>
              </a:spcAft>
              <a:buSzPts val="5200"/>
              <a:buNone/>
              <a:defRPr sz="5200">
                <a:highlight>
                  <a:srgbClr val="D8DEE5"/>
                </a:highlight>
              </a:defRPr>
            </a:lvl5pPr>
            <a:lvl6pPr lvl="5" algn="ctr">
              <a:lnSpc>
                <a:spcPct val="100000"/>
              </a:lnSpc>
              <a:spcBef>
                <a:spcPts val="0"/>
              </a:spcBef>
              <a:spcAft>
                <a:spcPts val="0"/>
              </a:spcAft>
              <a:buSzPts val="5200"/>
              <a:buNone/>
              <a:defRPr sz="5200">
                <a:highlight>
                  <a:srgbClr val="D8DEE5"/>
                </a:highlight>
              </a:defRPr>
            </a:lvl6pPr>
            <a:lvl7pPr lvl="6" algn="ctr">
              <a:lnSpc>
                <a:spcPct val="100000"/>
              </a:lnSpc>
              <a:spcBef>
                <a:spcPts val="0"/>
              </a:spcBef>
              <a:spcAft>
                <a:spcPts val="0"/>
              </a:spcAft>
              <a:buSzPts val="5200"/>
              <a:buNone/>
              <a:defRPr sz="5200">
                <a:highlight>
                  <a:srgbClr val="D8DEE5"/>
                </a:highlight>
              </a:defRPr>
            </a:lvl7pPr>
            <a:lvl8pPr lvl="7" algn="ctr">
              <a:lnSpc>
                <a:spcPct val="100000"/>
              </a:lnSpc>
              <a:spcBef>
                <a:spcPts val="0"/>
              </a:spcBef>
              <a:spcAft>
                <a:spcPts val="0"/>
              </a:spcAft>
              <a:buSzPts val="5200"/>
              <a:buNone/>
              <a:defRPr sz="5200">
                <a:highlight>
                  <a:srgbClr val="D8DEE5"/>
                </a:highlight>
              </a:defRPr>
            </a:lvl8pPr>
            <a:lvl9pPr lvl="8" algn="ctr">
              <a:lnSpc>
                <a:spcPct val="100000"/>
              </a:lnSpc>
              <a:spcBef>
                <a:spcPts val="0"/>
              </a:spcBef>
              <a:spcAft>
                <a:spcPts val="0"/>
              </a:spcAft>
              <a:buSzPts val="5200"/>
              <a:buNone/>
              <a:defRPr sz="5200">
                <a:highlight>
                  <a:srgbClr val="D8DEE5"/>
                </a:highligh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le">
  <p:cSld name="MAIN_POINT">
    <p:spTree>
      <p:nvGrpSpPr>
        <p:cNvPr id="68" name="Shape 68"/>
        <p:cNvGrpSpPr/>
        <p:nvPr/>
      </p:nvGrpSpPr>
      <p:grpSpPr>
        <a:xfrm>
          <a:off x="0" y="0"/>
          <a:ext cx="0" cy="0"/>
          <a:chOff x="0" y="0"/>
          <a:chExt cx="0" cy="0"/>
        </a:xfrm>
      </p:grpSpPr>
      <p:sp>
        <p:nvSpPr>
          <p:cNvPr id="69" name="Google Shape;69;p28"/>
          <p:cNvSpPr txBox="1"/>
          <p:nvPr>
            <p:ph type="title"/>
          </p:nvPr>
        </p:nvSpPr>
        <p:spPr>
          <a:xfrm>
            <a:off x="1154375" y="5670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0" name="Google Shape;70;p28"/>
          <p:cNvSpPr/>
          <p:nvPr/>
        </p:nvSpPr>
        <p:spPr>
          <a:xfrm>
            <a:off x="0" y="0"/>
            <a:ext cx="2778000" cy="1887000"/>
          </a:xfrm>
          <a:prstGeom prst="diagStrip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pic>
        <p:nvPicPr>
          <p:cNvPr id="71" name="Google Shape;71;p28"/>
          <p:cNvPicPr preferRelativeResize="0"/>
          <p:nvPr/>
        </p:nvPicPr>
        <p:blipFill rotWithShape="1">
          <a:blip r:embed="rId2">
            <a:alphaModFix/>
          </a:blip>
          <a:srcRect b="0" l="0" r="0" t="0"/>
          <a:stretch/>
        </p:blipFill>
        <p:spPr>
          <a:xfrm>
            <a:off x="8669200" y="4703625"/>
            <a:ext cx="315100" cy="3151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and titles left">
  <p:cSld name="SECTION_TITLE_AND_DESCRIPTION">
    <p:spTree>
      <p:nvGrpSpPr>
        <p:cNvPr id="72" name="Shape 72"/>
        <p:cNvGrpSpPr/>
        <p:nvPr/>
      </p:nvGrpSpPr>
      <p:grpSpPr>
        <a:xfrm>
          <a:off x="0" y="0"/>
          <a:ext cx="0" cy="0"/>
          <a:chOff x="0" y="0"/>
          <a:chExt cx="0" cy="0"/>
        </a:xfrm>
      </p:grpSpPr>
      <p:sp>
        <p:nvSpPr>
          <p:cNvPr id="73" name="Google Shape;73;p29"/>
          <p:cNvSpPr/>
          <p:nvPr/>
        </p:nvSpPr>
        <p:spPr>
          <a:xfrm>
            <a:off x="339675" y="603075"/>
            <a:ext cx="3992814" cy="3812562"/>
          </a:xfrm>
          <a:prstGeom prst="flowChartDocument">
            <a:avLst/>
          </a:prstGeom>
          <a:noFill/>
          <a:ln cap="flat" cmpd="sng" w="28575">
            <a:solidFill>
              <a:srgbClr val="73F4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74" name="Google Shape;74;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487D9"/>
              </a:solidFill>
              <a:latin typeface="Arial"/>
              <a:ea typeface="Arial"/>
              <a:cs typeface="Arial"/>
              <a:sym typeface="Arial"/>
            </a:endParaRPr>
          </a:p>
        </p:txBody>
      </p:sp>
      <p:sp>
        <p:nvSpPr>
          <p:cNvPr id="75" name="Google Shape;75;p29"/>
          <p:cNvSpPr txBox="1"/>
          <p:nvPr>
            <p:ph type="title"/>
          </p:nvPr>
        </p:nvSpPr>
        <p:spPr>
          <a:xfrm>
            <a:off x="388750" y="834825"/>
            <a:ext cx="3887700" cy="1482300"/>
          </a:xfrm>
          <a:prstGeom prst="rect">
            <a:avLst/>
          </a:prstGeom>
          <a:solidFill>
            <a:srgbClr val="63D2A9">
              <a:alpha val="82745"/>
            </a:srgbClr>
          </a:solid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76" name="Google Shape;76;p29"/>
          <p:cNvSpPr txBox="1"/>
          <p:nvPr>
            <p:ph idx="1" type="subTitle"/>
          </p:nvPr>
        </p:nvSpPr>
        <p:spPr>
          <a:xfrm>
            <a:off x="392250" y="2560100"/>
            <a:ext cx="3887700" cy="963000"/>
          </a:xfrm>
          <a:prstGeom prst="rect">
            <a:avLst/>
          </a:prstGeom>
          <a:solidFill>
            <a:srgbClr val="63D2A9">
              <a:alpha val="61960"/>
            </a:srgbClr>
          </a:solid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rgbClr val="FFFFFF"/>
              </a:buClr>
              <a:buSzPts val="2100"/>
              <a:buNone/>
              <a:defRPr sz="2100">
                <a:solidFill>
                  <a:srgbClr val="FFFFFF"/>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7" name="Google Shape;77;p29"/>
          <p:cNvSpPr/>
          <p:nvPr/>
        </p:nvSpPr>
        <p:spPr>
          <a:xfrm>
            <a:off x="4794725" y="315875"/>
            <a:ext cx="4236000" cy="4146900"/>
          </a:xfrm>
          <a:prstGeom prst="rect">
            <a:avLst/>
          </a:prstGeom>
          <a:solidFill>
            <a:srgbClr val="275E8D">
              <a:alpha val="6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78" name="Google Shape;78;p29"/>
          <p:cNvSpPr txBox="1"/>
          <p:nvPr>
            <p:ph idx="2" type="body"/>
          </p:nvPr>
        </p:nvSpPr>
        <p:spPr>
          <a:xfrm>
            <a:off x="5101475" y="661800"/>
            <a:ext cx="3837000" cy="3695100"/>
          </a:xfrm>
          <a:prstGeom prst="rect">
            <a:avLst/>
          </a:prstGeom>
          <a:solidFill>
            <a:schemeClr val="lt1"/>
          </a:solid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2"/>
              </a:buClr>
              <a:buSzPts val="1800"/>
              <a:buChar char="●"/>
              <a:defRPr>
                <a:solidFill>
                  <a:schemeClr val="lt2"/>
                </a:solidFill>
              </a:defRPr>
            </a:lvl1pPr>
            <a:lvl2pPr indent="-317500" lvl="1" marL="914400" algn="l">
              <a:lnSpc>
                <a:spcPct val="115000"/>
              </a:lnSpc>
              <a:spcBef>
                <a:spcPts val="0"/>
              </a:spcBef>
              <a:spcAft>
                <a:spcPts val="0"/>
              </a:spcAft>
              <a:buClr>
                <a:schemeClr val="lt2"/>
              </a:buClr>
              <a:buSzPts val="1400"/>
              <a:buChar char="○"/>
              <a:defRPr>
                <a:solidFill>
                  <a:schemeClr val="lt2"/>
                </a:solidFill>
              </a:defRPr>
            </a:lvl2pPr>
            <a:lvl3pPr indent="-317500" lvl="2" marL="1371600" algn="l">
              <a:lnSpc>
                <a:spcPct val="115000"/>
              </a:lnSpc>
              <a:spcBef>
                <a:spcPts val="0"/>
              </a:spcBef>
              <a:spcAft>
                <a:spcPts val="0"/>
              </a:spcAft>
              <a:buClr>
                <a:schemeClr val="lt2"/>
              </a:buClr>
              <a:buSzPts val="1400"/>
              <a:buChar char="■"/>
              <a:defRPr>
                <a:solidFill>
                  <a:schemeClr val="lt2"/>
                </a:solidFill>
              </a:defRPr>
            </a:lvl3pPr>
            <a:lvl4pPr indent="-317500" lvl="3" marL="1828800" algn="l">
              <a:lnSpc>
                <a:spcPct val="115000"/>
              </a:lnSpc>
              <a:spcBef>
                <a:spcPts val="0"/>
              </a:spcBef>
              <a:spcAft>
                <a:spcPts val="0"/>
              </a:spcAft>
              <a:buClr>
                <a:schemeClr val="lt2"/>
              </a:buClr>
              <a:buSzPts val="1400"/>
              <a:buChar char="●"/>
              <a:defRPr>
                <a:solidFill>
                  <a:schemeClr val="lt2"/>
                </a:solidFill>
              </a:defRPr>
            </a:lvl4pPr>
            <a:lvl5pPr indent="-317500" lvl="4" marL="2286000" algn="l">
              <a:lnSpc>
                <a:spcPct val="115000"/>
              </a:lnSpc>
              <a:spcBef>
                <a:spcPts val="0"/>
              </a:spcBef>
              <a:spcAft>
                <a:spcPts val="0"/>
              </a:spcAft>
              <a:buClr>
                <a:schemeClr val="lt2"/>
              </a:buClr>
              <a:buSzPts val="1400"/>
              <a:buChar char="○"/>
              <a:defRPr>
                <a:solidFill>
                  <a:schemeClr val="lt2"/>
                </a:solidFill>
              </a:defRPr>
            </a:lvl5pPr>
            <a:lvl6pPr indent="-317500" lvl="5" marL="2743200" algn="l">
              <a:lnSpc>
                <a:spcPct val="115000"/>
              </a:lnSpc>
              <a:spcBef>
                <a:spcPts val="0"/>
              </a:spcBef>
              <a:spcAft>
                <a:spcPts val="0"/>
              </a:spcAft>
              <a:buClr>
                <a:schemeClr val="lt2"/>
              </a:buClr>
              <a:buSzPts val="1400"/>
              <a:buChar char="■"/>
              <a:defRPr>
                <a:solidFill>
                  <a:schemeClr val="lt2"/>
                </a:solidFill>
              </a:defRPr>
            </a:lvl6pPr>
            <a:lvl7pPr indent="-317500" lvl="6" marL="3200400" algn="l">
              <a:lnSpc>
                <a:spcPct val="115000"/>
              </a:lnSpc>
              <a:spcBef>
                <a:spcPts val="0"/>
              </a:spcBef>
              <a:spcAft>
                <a:spcPts val="0"/>
              </a:spcAft>
              <a:buClr>
                <a:schemeClr val="lt2"/>
              </a:buClr>
              <a:buSzPts val="1400"/>
              <a:buChar char="●"/>
              <a:defRPr>
                <a:solidFill>
                  <a:schemeClr val="lt2"/>
                </a:solidFill>
              </a:defRPr>
            </a:lvl7pPr>
            <a:lvl8pPr indent="-317500" lvl="7" marL="3657600" algn="l">
              <a:lnSpc>
                <a:spcPct val="115000"/>
              </a:lnSpc>
              <a:spcBef>
                <a:spcPts val="0"/>
              </a:spcBef>
              <a:spcAft>
                <a:spcPts val="0"/>
              </a:spcAft>
              <a:buClr>
                <a:schemeClr val="lt2"/>
              </a:buClr>
              <a:buSzPts val="1400"/>
              <a:buChar char="○"/>
              <a:defRPr>
                <a:solidFill>
                  <a:schemeClr val="lt2"/>
                </a:solidFill>
              </a:defRPr>
            </a:lvl8pPr>
            <a:lvl9pPr indent="-317500" lvl="8" marL="4114800" algn="l">
              <a:lnSpc>
                <a:spcPct val="115000"/>
              </a:lnSpc>
              <a:spcBef>
                <a:spcPts val="0"/>
              </a:spcBef>
              <a:spcAft>
                <a:spcPts val="0"/>
              </a:spcAft>
              <a:buClr>
                <a:schemeClr val="lt2"/>
              </a:buClr>
              <a:buSzPts val="1400"/>
              <a:buChar char="■"/>
              <a:defRPr>
                <a:solidFill>
                  <a:schemeClr val="lt2"/>
                </a:solidFill>
              </a:defRPr>
            </a:lvl9pPr>
          </a:lstStyle>
          <a:p/>
        </p:txBody>
      </p:sp>
      <p:pic>
        <p:nvPicPr>
          <p:cNvPr id="79" name="Google Shape;79;p29"/>
          <p:cNvPicPr preferRelativeResize="0"/>
          <p:nvPr/>
        </p:nvPicPr>
        <p:blipFill rotWithShape="1">
          <a:blip r:embed="rId2">
            <a:alphaModFix/>
          </a:blip>
          <a:srcRect b="0" l="0" r="0" t="0"/>
          <a:stretch/>
        </p:blipFill>
        <p:spPr>
          <a:xfrm>
            <a:off x="8668512" y="4700016"/>
            <a:ext cx="310896" cy="31089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 with graphics">
  <p:cSld name="CAPTION_ONLY">
    <p:spTree>
      <p:nvGrpSpPr>
        <p:cNvPr id="80" name="Shape 80"/>
        <p:cNvGrpSpPr/>
        <p:nvPr/>
      </p:nvGrpSpPr>
      <p:grpSpPr>
        <a:xfrm>
          <a:off x="0" y="0"/>
          <a:ext cx="0" cy="0"/>
          <a:chOff x="0" y="0"/>
          <a:chExt cx="0" cy="0"/>
        </a:xfrm>
      </p:grpSpPr>
      <p:sp>
        <p:nvSpPr>
          <p:cNvPr id="81" name="Google Shape;81;p30"/>
          <p:cNvSpPr txBox="1"/>
          <p:nvPr>
            <p:ph type="title"/>
          </p:nvPr>
        </p:nvSpPr>
        <p:spPr>
          <a:xfrm>
            <a:off x="377425" y="632350"/>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2" name="Google Shape;82;p30"/>
          <p:cNvSpPr txBox="1"/>
          <p:nvPr>
            <p:ph idx="1" type="subTitle"/>
          </p:nvPr>
        </p:nvSpPr>
        <p:spPr>
          <a:xfrm>
            <a:off x="377427" y="2560100"/>
            <a:ext cx="4708800" cy="1400400"/>
          </a:xfrm>
          <a:prstGeom prst="rect">
            <a:avLst/>
          </a:prstGeom>
          <a:solidFill>
            <a:srgbClr val="FFFFFF">
              <a:alpha val="74509"/>
            </a:srgbClr>
          </a:solid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336C57"/>
              </a:buClr>
              <a:buSzPts val="2100"/>
              <a:buNone/>
              <a:defRPr sz="2100">
                <a:solidFill>
                  <a:srgbClr val="336C57"/>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3" name="Google Shape;83;p30"/>
          <p:cNvSpPr/>
          <p:nvPr/>
        </p:nvSpPr>
        <p:spPr>
          <a:xfrm>
            <a:off x="3709425" y="307800"/>
            <a:ext cx="1053000" cy="1093500"/>
          </a:xfrm>
          <a:prstGeom prst="arc">
            <a:avLst>
              <a:gd fmla="val 16200000" name="adj1"/>
              <a:gd fmla="val 0"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pic>
        <p:nvPicPr>
          <p:cNvPr id="84" name="Google Shape;84;p30"/>
          <p:cNvPicPr preferRelativeResize="0"/>
          <p:nvPr/>
        </p:nvPicPr>
        <p:blipFill rotWithShape="1">
          <a:blip r:embed="rId2">
            <a:alphaModFix/>
          </a:blip>
          <a:srcRect b="0" l="0" r="0" t="0"/>
          <a:stretch/>
        </p:blipFill>
        <p:spPr>
          <a:xfrm>
            <a:off x="8669200" y="4703625"/>
            <a:ext cx="315100" cy="3151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and image">
  <p:cSld name="CUSTOM">
    <p:spTree>
      <p:nvGrpSpPr>
        <p:cNvPr id="85" name="Shape 85"/>
        <p:cNvGrpSpPr/>
        <p:nvPr/>
      </p:nvGrpSpPr>
      <p:grpSpPr>
        <a:xfrm>
          <a:off x="0" y="0"/>
          <a:ext cx="0" cy="0"/>
          <a:chOff x="0" y="0"/>
          <a:chExt cx="0" cy="0"/>
        </a:xfrm>
      </p:grpSpPr>
      <p:sp>
        <p:nvSpPr>
          <p:cNvPr id="86" name="Google Shape;86;p31"/>
          <p:cNvSpPr/>
          <p:nvPr/>
        </p:nvSpPr>
        <p:spPr>
          <a:xfrm>
            <a:off x="4880075" y="178175"/>
            <a:ext cx="3611400" cy="4520100"/>
          </a:xfrm>
          <a:prstGeom prst="wedgeRectCallout">
            <a:avLst>
              <a:gd fmla="val -20741" name="adj1"/>
              <a:gd fmla="val 58584" name="adj2"/>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87" name="Google Shape;87;p31"/>
          <p:cNvSpPr/>
          <p:nvPr>
            <p:ph idx="2" type="pic"/>
          </p:nvPr>
        </p:nvSpPr>
        <p:spPr>
          <a:xfrm>
            <a:off x="4832825" y="140250"/>
            <a:ext cx="3701400" cy="4558200"/>
          </a:xfrm>
          <a:prstGeom prst="roundRect">
            <a:avLst>
              <a:gd fmla="val 0" name="adj"/>
            </a:avLst>
          </a:prstGeom>
          <a:noFill/>
          <a:ln cap="flat" cmpd="sng" w="28575">
            <a:solidFill>
              <a:schemeClr val="dk2"/>
            </a:solidFill>
            <a:prstDash val="solid"/>
            <a:round/>
            <a:headEnd len="sm" w="sm" type="none"/>
            <a:tailEnd len="sm" w="sm" type="none"/>
          </a:ln>
        </p:spPr>
      </p:sp>
      <p:sp>
        <p:nvSpPr>
          <p:cNvPr id="88" name="Google Shape;88;p31"/>
          <p:cNvSpPr txBox="1"/>
          <p:nvPr>
            <p:ph type="title"/>
          </p:nvPr>
        </p:nvSpPr>
        <p:spPr>
          <a:xfrm>
            <a:off x="416050" y="388250"/>
            <a:ext cx="4263900" cy="730500"/>
          </a:xfrm>
          <a:prstGeom prst="rect">
            <a:avLst/>
          </a:prstGeom>
          <a:solidFill>
            <a:schemeClr val="lt1"/>
          </a:solidFill>
          <a:ln>
            <a:noFill/>
          </a:ln>
        </p:spPr>
        <p:txBody>
          <a:bodyPr anchorCtr="0" anchor="t" bIns="91425" lIns="91425" spcFirstLastPara="1" rIns="91425" wrap="square" tIns="91425">
            <a:normAutofit/>
          </a:bodyPr>
          <a:lstStyle>
            <a:lvl1pPr lvl="0" marR="0" algn="ctr">
              <a:lnSpc>
                <a:spcPct val="100000"/>
              </a:lnSpc>
              <a:spcBef>
                <a:spcPts val="0"/>
              </a:spcBef>
              <a:spcAft>
                <a:spcPts val="0"/>
              </a:spcAft>
              <a:buClr>
                <a:schemeClr val="dk1"/>
              </a:buClr>
              <a:buSzPts val="4200"/>
              <a:buFont typeface="Playfair Display SemiBold"/>
              <a:buNone/>
              <a:defRPr sz="4200"/>
            </a:lvl1pPr>
            <a:lvl2pPr lvl="1" algn="ctr">
              <a:lnSpc>
                <a:spcPct val="100000"/>
              </a:lnSpc>
              <a:spcBef>
                <a:spcPts val="0"/>
              </a:spcBef>
              <a:spcAft>
                <a:spcPts val="0"/>
              </a:spcAft>
              <a:buClr>
                <a:srgbClr val="7E60BF"/>
              </a:buClr>
              <a:buSzPts val="2800"/>
              <a:buNone/>
              <a:defRPr>
                <a:solidFill>
                  <a:srgbClr val="7E60BF"/>
                </a:solidFill>
              </a:defRPr>
            </a:lvl2pPr>
            <a:lvl3pPr lvl="2" algn="ctr">
              <a:lnSpc>
                <a:spcPct val="100000"/>
              </a:lnSpc>
              <a:spcBef>
                <a:spcPts val="0"/>
              </a:spcBef>
              <a:spcAft>
                <a:spcPts val="0"/>
              </a:spcAft>
              <a:buClr>
                <a:srgbClr val="7E60BF"/>
              </a:buClr>
              <a:buSzPts val="2800"/>
              <a:buNone/>
              <a:defRPr>
                <a:solidFill>
                  <a:srgbClr val="7E60BF"/>
                </a:solidFill>
              </a:defRPr>
            </a:lvl3pPr>
            <a:lvl4pPr lvl="3" algn="ctr">
              <a:lnSpc>
                <a:spcPct val="100000"/>
              </a:lnSpc>
              <a:spcBef>
                <a:spcPts val="0"/>
              </a:spcBef>
              <a:spcAft>
                <a:spcPts val="0"/>
              </a:spcAft>
              <a:buClr>
                <a:srgbClr val="7E60BF"/>
              </a:buClr>
              <a:buSzPts val="2800"/>
              <a:buNone/>
              <a:defRPr>
                <a:solidFill>
                  <a:srgbClr val="7E60BF"/>
                </a:solidFill>
              </a:defRPr>
            </a:lvl4pPr>
            <a:lvl5pPr lvl="4" algn="ctr">
              <a:lnSpc>
                <a:spcPct val="100000"/>
              </a:lnSpc>
              <a:spcBef>
                <a:spcPts val="0"/>
              </a:spcBef>
              <a:spcAft>
                <a:spcPts val="0"/>
              </a:spcAft>
              <a:buClr>
                <a:srgbClr val="7E60BF"/>
              </a:buClr>
              <a:buSzPts val="2800"/>
              <a:buNone/>
              <a:defRPr>
                <a:solidFill>
                  <a:srgbClr val="7E60BF"/>
                </a:solidFill>
              </a:defRPr>
            </a:lvl5pPr>
            <a:lvl6pPr lvl="5" algn="ctr">
              <a:lnSpc>
                <a:spcPct val="100000"/>
              </a:lnSpc>
              <a:spcBef>
                <a:spcPts val="0"/>
              </a:spcBef>
              <a:spcAft>
                <a:spcPts val="0"/>
              </a:spcAft>
              <a:buClr>
                <a:srgbClr val="7E60BF"/>
              </a:buClr>
              <a:buSzPts val="2800"/>
              <a:buNone/>
              <a:defRPr>
                <a:solidFill>
                  <a:srgbClr val="7E60BF"/>
                </a:solidFill>
              </a:defRPr>
            </a:lvl6pPr>
            <a:lvl7pPr lvl="6" algn="ctr">
              <a:lnSpc>
                <a:spcPct val="100000"/>
              </a:lnSpc>
              <a:spcBef>
                <a:spcPts val="0"/>
              </a:spcBef>
              <a:spcAft>
                <a:spcPts val="0"/>
              </a:spcAft>
              <a:buClr>
                <a:srgbClr val="7E60BF"/>
              </a:buClr>
              <a:buSzPts val="2800"/>
              <a:buNone/>
              <a:defRPr>
                <a:solidFill>
                  <a:srgbClr val="7E60BF"/>
                </a:solidFill>
              </a:defRPr>
            </a:lvl7pPr>
            <a:lvl8pPr lvl="7" algn="ctr">
              <a:lnSpc>
                <a:spcPct val="100000"/>
              </a:lnSpc>
              <a:spcBef>
                <a:spcPts val="0"/>
              </a:spcBef>
              <a:spcAft>
                <a:spcPts val="0"/>
              </a:spcAft>
              <a:buClr>
                <a:srgbClr val="7E60BF"/>
              </a:buClr>
              <a:buSzPts val="2800"/>
              <a:buNone/>
              <a:defRPr>
                <a:solidFill>
                  <a:srgbClr val="7E60BF"/>
                </a:solidFill>
              </a:defRPr>
            </a:lvl8pPr>
            <a:lvl9pPr lvl="8" algn="ctr">
              <a:lnSpc>
                <a:spcPct val="100000"/>
              </a:lnSpc>
              <a:spcBef>
                <a:spcPts val="0"/>
              </a:spcBef>
              <a:spcAft>
                <a:spcPts val="0"/>
              </a:spcAft>
              <a:buClr>
                <a:srgbClr val="7E60BF"/>
              </a:buClr>
              <a:buSzPts val="2800"/>
              <a:buNone/>
              <a:defRPr>
                <a:solidFill>
                  <a:srgbClr val="7E60BF"/>
                </a:solidFill>
              </a:defRPr>
            </a:lvl9pPr>
          </a:lstStyle>
          <a:p/>
        </p:txBody>
      </p:sp>
      <p:sp>
        <p:nvSpPr>
          <p:cNvPr id="89" name="Google Shape;89;p31"/>
          <p:cNvSpPr txBox="1"/>
          <p:nvPr>
            <p:ph idx="1" type="body"/>
          </p:nvPr>
        </p:nvSpPr>
        <p:spPr>
          <a:xfrm>
            <a:off x="514900" y="1690075"/>
            <a:ext cx="4066200" cy="2874900"/>
          </a:xfrm>
          <a:prstGeom prst="rect">
            <a:avLst/>
          </a:prstGeom>
          <a:solidFill>
            <a:srgbClr val="387FBD"/>
          </a:solid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2"/>
              </a:buClr>
              <a:buSzPts val="1800"/>
              <a:buChar char="●"/>
              <a:defRPr>
                <a:solidFill>
                  <a:schemeClr val="lt2"/>
                </a:solidFill>
              </a:defRPr>
            </a:lvl1pPr>
            <a:lvl2pPr indent="-317500" lvl="1" marL="914400" algn="l">
              <a:lnSpc>
                <a:spcPct val="115000"/>
              </a:lnSpc>
              <a:spcBef>
                <a:spcPts val="0"/>
              </a:spcBef>
              <a:spcAft>
                <a:spcPts val="0"/>
              </a:spcAft>
              <a:buClr>
                <a:schemeClr val="lt2"/>
              </a:buClr>
              <a:buSzPts val="1400"/>
              <a:buChar char="○"/>
              <a:defRPr>
                <a:solidFill>
                  <a:schemeClr val="lt2"/>
                </a:solidFill>
              </a:defRPr>
            </a:lvl2pPr>
            <a:lvl3pPr indent="-317500" lvl="2" marL="1371600" algn="l">
              <a:lnSpc>
                <a:spcPct val="115000"/>
              </a:lnSpc>
              <a:spcBef>
                <a:spcPts val="0"/>
              </a:spcBef>
              <a:spcAft>
                <a:spcPts val="0"/>
              </a:spcAft>
              <a:buClr>
                <a:schemeClr val="lt2"/>
              </a:buClr>
              <a:buSzPts val="1400"/>
              <a:buChar char="■"/>
              <a:defRPr>
                <a:solidFill>
                  <a:schemeClr val="lt2"/>
                </a:solidFill>
              </a:defRPr>
            </a:lvl3pPr>
            <a:lvl4pPr indent="-317500" lvl="3" marL="1828800" algn="l">
              <a:lnSpc>
                <a:spcPct val="115000"/>
              </a:lnSpc>
              <a:spcBef>
                <a:spcPts val="0"/>
              </a:spcBef>
              <a:spcAft>
                <a:spcPts val="0"/>
              </a:spcAft>
              <a:buClr>
                <a:schemeClr val="lt2"/>
              </a:buClr>
              <a:buSzPts val="1400"/>
              <a:buChar char="●"/>
              <a:defRPr>
                <a:solidFill>
                  <a:schemeClr val="lt2"/>
                </a:solidFill>
              </a:defRPr>
            </a:lvl4pPr>
            <a:lvl5pPr indent="-317500" lvl="4" marL="2286000" algn="l">
              <a:lnSpc>
                <a:spcPct val="115000"/>
              </a:lnSpc>
              <a:spcBef>
                <a:spcPts val="0"/>
              </a:spcBef>
              <a:spcAft>
                <a:spcPts val="0"/>
              </a:spcAft>
              <a:buClr>
                <a:schemeClr val="lt2"/>
              </a:buClr>
              <a:buSzPts val="1400"/>
              <a:buChar char="○"/>
              <a:defRPr>
                <a:solidFill>
                  <a:schemeClr val="lt2"/>
                </a:solidFill>
              </a:defRPr>
            </a:lvl5pPr>
            <a:lvl6pPr indent="-317500" lvl="5" marL="2743200" algn="l">
              <a:lnSpc>
                <a:spcPct val="115000"/>
              </a:lnSpc>
              <a:spcBef>
                <a:spcPts val="0"/>
              </a:spcBef>
              <a:spcAft>
                <a:spcPts val="0"/>
              </a:spcAft>
              <a:buClr>
                <a:schemeClr val="lt2"/>
              </a:buClr>
              <a:buSzPts val="1400"/>
              <a:buChar char="■"/>
              <a:defRPr>
                <a:solidFill>
                  <a:schemeClr val="lt2"/>
                </a:solidFill>
              </a:defRPr>
            </a:lvl6pPr>
            <a:lvl7pPr indent="-317500" lvl="6" marL="3200400" algn="l">
              <a:lnSpc>
                <a:spcPct val="115000"/>
              </a:lnSpc>
              <a:spcBef>
                <a:spcPts val="0"/>
              </a:spcBef>
              <a:spcAft>
                <a:spcPts val="0"/>
              </a:spcAft>
              <a:buClr>
                <a:schemeClr val="lt2"/>
              </a:buClr>
              <a:buSzPts val="1400"/>
              <a:buChar char="●"/>
              <a:defRPr>
                <a:solidFill>
                  <a:schemeClr val="lt2"/>
                </a:solidFill>
              </a:defRPr>
            </a:lvl7pPr>
            <a:lvl8pPr indent="-317500" lvl="7" marL="3657600" algn="l">
              <a:lnSpc>
                <a:spcPct val="115000"/>
              </a:lnSpc>
              <a:spcBef>
                <a:spcPts val="0"/>
              </a:spcBef>
              <a:spcAft>
                <a:spcPts val="0"/>
              </a:spcAft>
              <a:buClr>
                <a:schemeClr val="lt2"/>
              </a:buClr>
              <a:buSzPts val="1400"/>
              <a:buChar char="○"/>
              <a:defRPr>
                <a:solidFill>
                  <a:schemeClr val="lt2"/>
                </a:solidFill>
              </a:defRPr>
            </a:lvl8pPr>
            <a:lvl9pPr indent="-317500" lvl="8" marL="4114800" algn="l">
              <a:lnSpc>
                <a:spcPct val="115000"/>
              </a:lnSpc>
              <a:spcBef>
                <a:spcPts val="0"/>
              </a:spcBef>
              <a:spcAft>
                <a:spcPts val="0"/>
              </a:spcAft>
              <a:buClr>
                <a:schemeClr val="lt2"/>
              </a:buClr>
              <a:buSzPts val="1400"/>
              <a:buChar char="■"/>
              <a:defRPr>
                <a:solidFill>
                  <a:schemeClr val="lt2"/>
                </a:solidFill>
              </a:defRPr>
            </a:lvl9pPr>
          </a:lstStyle>
          <a:p/>
        </p:txBody>
      </p:sp>
      <p:pic>
        <p:nvPicPr>
          <p:cNvPr id="90" name="Google Shape;90;p31"/>
          <p:cNvPicPr preferRelativeResize="0"/>
          <p:nvPr/>
        </p:nvPicPr>
        <p:blipFill rotWithShape="1">
          <a:blip r:embed="rId2">
            <a:alphaModFix/>
          </a:blip>
          <a:srcRect b="0" l="0" r="0" t="0"/>
          <a:stretch/>
        </p:blipFill>
        <p:spPr>
          <a:xfrm>
            <a:off x="8669200" y="4703625"/>
            <a:ext cx="315100" cy="3151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and titles right">
  <p:cSld name="SECTION_TITLE_AND_DESCRIPTION_1">
    <p:spTree>
      <p:nvGrpSpPr>
        <p:cNvPr id="91" name="Shape 91"/>
        <p:cNvGrpSpPr/>
        <p:nvPr/>
      </p:nvGrpSpPr>
      <p:grpSpPr>
        <a:xfrm>
          <a:off x="0" y="0"/>
          <a:ext cx="0" cy="0"/>
          <a:chOff x="0" y="0"/>
          <a:chExt cx="0" cy="0"/>
        </a:xfrm>
      </p:grpSpPr>
      <p:sp>
        <p:nvSpPr>
          <p:cNvPr id="92" name="Google Shape;92;p32"/>
          <p:cNvSpPr/>
          <p:nvPr/>
        </p:nvSpPr>
        <p:spPr>
          <a:xfrm>
            <a:off x="194375" y="348275"/>
            <a:ext cx="4379700" cy="4795200"/>
          </a:xfrm>
          <a:prstGeom prst="rect">
            <a:avLst/>
          </a:prstGeom>
          <a:solidFill>
            <a:srgbClr val="479679">
              <a:alpha val="64313"/>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93" name="Google Shape;93;p32"/>
          <p:cNvSpPr/>
          <p:nvPr/>
        </p:nvSpPr>
        <p:spPr>
          <a:xfrm>
            <a:off x="372575" y="834225"/>
            <a:ext cx="4098300" cy="4184400"/>
          </a:xfrm>
          <a:prstGeom prst="rect">
            <a:avLst/>
          </a:prstGeom>
          <a:solidFill>
            <a:srgbClr val="B3B2A6">
              <a:alpha val="71372"/>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94" name="Google Shape;94;p32"/>
          <p:cNvSpPr/>
          <p:nvPr/>
        </p:nvSpPr>
        <p:spPr>
          <a:xfrm>
            <a:off x="291575" y="566950"/>
            <a:ext cx="4219800" cy="4519500"/>
          </a:xfrm>
          <a:prstGeom prst="rect">
            <a:avLst/>
          </a:prstGeom>
          <a:solidFill>
            <a:srgbClr val="B3B2A6">
              <a:alpha val="38431"/>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95" name="Google Shape;95;p32"/>
          <p:cNvSpPr/>
          <p:nvPr/>
        </p:nvSpPr>
        <p:spPr>
          <a:xfrm>
            <a:off x="2100" y="0"/>
            <a:ext cx="4572000" cy="5143500"/>
          </a:xfrm>
          <a:prstGeom prst="rect">
            <a:avLst/>
          </a:prstGeom>
          <a:solidFill>
            <a:srgbClr val="63D2A9">
              <a:alpha val="619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32"/>
          <p:cNvSpPr txBox="1"/>
          <p:nvPr>
            <p:ph type="title"/>
          </p:nvPr>
        </p:nvSpPr>
        <p:spPr>
          <a:xfrm>
            <a:off x="4819775" y="121932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7" name="Google Shape;97;p32"/>
          <p:cNvSpPr txBox="1"/>
          <p:nvPr>
            <p:ph idx="1" type="subTitle"/>
          </p:nvPr>
        </p:nvSpPr>
        <p:spPr>
          <a:xfrm>
            <a:off x="4819775" y="2830800"/>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
        <p:nvSpPr>
          <p:cNvPr id="98" name="Google Shape;98;p32"/>
          <p:cNvSpPr/>
          <p:nvPr/>
        </p:nvSpPr>
        <p:spPr>
          <a:xfrm>
            <a:off x="452650" y="1065050"/>
            <a:ext cx="3949200" cy="3399000"/>
          </a:xfrm>
          <a:prstGeom prst="wedgeRectCallout">
            <a:avLst>
              <a:gd fmla="val -20833" name="adj1"/>
              <a:gd fmla="val 62500" name="adj2"/>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99" name="Google Shape;99;p32"/>
          <p:cNvSpPr txBox="1"/>
          <p:nvPr>
            <p:ph idx="2" type="body"/>
          </p:nvPr>
        </p:nvSpPr>
        <p:spPr>
          <a:xfrm>
            <a:off x="3696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pic>
        <p:nvPicPr>
          <p:cNvPr id="100" name="Google Shape;100;p32"/>
          <p:cNvPicPr preferRelativeResize="0"/>
          <p:nvPr/>
        </p:nvPicPr>
        <p:blipFill rotWithShape="1">
          <a:blip r:embed="rId2">
            <a:alphaModFix/>
          </a:blip>
          <a:srcRect b="0" l="0" r="0" t="0"/>
          <a:stretch/>
        </p:blipFill>
        <p:spPr>
          <a:xfrm>
            <a:off x="8669200" y="4703625"/>
            <a:ext cx="315100" cy="3151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descriptions">
  <p:cSld name="SECTION_TITLE_AND_DESCRIPTION_2">
    <p:bg>
      <p:bgPr>
        <a:solidFill>
          <a:srgbClr val="63D2A9">
            <a:alpha val="82745"/>
          </a:srgbClr>
        </a:solidFill>
      </p:bgPr>
    </p:bg>
    <p:spTree>
      <p:nvGrpSpPr>
        <p:cNvPr id="101" name="Shape 101"/>
        <p:cNvGrpSpPr/>
        <p:nvPr/>
      </p:nvGrpSpPr>
      <p:grpSpPr>
        <a:xfrm>
          <a:off x="0" y="0"/>
          <a:ext cx="0" cy="0"/>
          <a:chOff x="0" y="0"/>
          <a:chExt cx="0" cy="0"/>
        </a:xfrm>
      </p:grpSpPr>
      <p:sp>
        <p:nvSpPr>
          <p:cNvPr id="102" name="Google Shape;102;p33"/>
          <p:cNvSpPr/>
          <p:nvPr/>
        </p:nvSpPr>
        <p:spPr>
          <a:xfrm>
            <a:off x="4704150" y="153875"/>
            <a:ext cx="4296900" cy="4163100"/>
          </a:xfrm>
          <a:prstGeom prst="rect">
            <a:avLst/>
          </a:prstGeom>
          <a:solidFill>
            <a:srgbClr val="479679">
              <a:alpha val="64313"/>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103" name="Google Shape;103;p33"/>
          <p:cNvSpPr/>
          <p:nvPr/>
        </p:nvSpPr>
        <p:spPr>
          <a:xfrm>
            <a:off x="121500" y="56700"/>
            <a:ext cx="4098300" cy="4980900"/>
          </a:xfrm>
          <a:prstGeom prst="rect">
            <a:avLst/>
          </a:prstGeom>
          <a:solidFill>
            <a:srgbClr val="479679">
              <a:alpha val="64313"/>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104" name="Google Shape;104;p33"/>
          <p:cNvSpPr/>
          <p:nvPr/>
        </p:nvSpPr>
        <p:spPr>
          <a:xfrm>
            <a:off x="227825" y="153875"/>
            <a:ext cx="3875100" cy="4434900"/>
          </a:xfrm>
          <a:prstGeom prst="wedgeRectCallout">
            <a:avLst>
              <a:gd fmla="val -20557" name="adj1"/>
              <a:gd fmla="val 58844"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dk2"/>
              </a:highlight>
              <a:latin typeface="Trebuchet MS"/>
              <a:ea typeface="Trebuchet MS"/>
              <a:cs typeface="Trebuchet MS"/>
              <a:sym typeface="Trebuchet MS"/>
            </a:endParaRPr>
          </a:p>
        </p:txBody>
      </p:sp>
      <p:sp>
        <p:nvSpPr>
          <p:cNvPr id="105" name="Google Shape;105;p33"/>
          <p:cNvSpPr/>
          <p:nvPr/>
        </p:nvSpPr>
        <p:spPr>
          <a:xfrm>
            <a:off x="185525" y="99400"/>
            <a:ext cx="3959700" cy="4489500"/>
          </a:xfrm>
          <a:prstGeom prst="roundRect">
            <a:avLst>
              <a:gd fmla="val 0"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33"/>
          <p:cNvSpPr/>
          <p:nvPr/>
        </p:nvSpPr>
        <p:spPr>
          <a:xfrm>
            <a:off x="4866400" y="3208413"/>
            <a:ext cx="4005600" cy="914100"/>
          </a:xfrm>
          <a:prstGeom prst="roundRect">
            <a:avLst>
              <a:gd fmla="val 16667" name="adj"/>
            </a:avLst>
          </a:prstGeom>
          <a:solidFill>
            <a:schemeClr val="lt2"/>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33"/>
          <p:cNvSpPr/>
          <p:nvPr/>
        </p:nvSpPr>
        <p:spPr>
          <a:xfrm>
            <a:off x="4866400" y="2114700"/>
            <a:ext cx="4005600" cy="914100"/>
          </a:xfrm>
          <a:prstGeom prst="roundRect">
            <a:avLst>
              <a:gd fmla="val 16667" name="adj"/>
            </a:avLst>
          </a:prstGeom>
          <a:solidFill>
            <a:schemeClr val="lt2"/>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33"/>
          <p:cNvSpPr txBox="1"/>
          <p:nvPr>
            <p:ph type="title"/>
          </p:nvPr>
        </p:nvSpPr>
        <p:spPr>
          <a:xfrm>
            <a:off x="4737250" y="236450"/>
            <a:ext cx="4263900" cy="730500"/>
          </a:xfrm>
          <a:prstGeom prst="rect">
            <a:avLst/>
          </a:prstGeom>
          <a:noFill/>
          <a:ln>
            <a:noFill/>
          </a:ln>
        </p:spPr>
        <p:txBody>
          <a:bodyPr anchorCtr="0" anchor="t" bIns="91425" lIns="91425" spcFirstLastPara="1" rIns="91425" wrap="square" tIns="91425">
            <a:normAutofit/>
          </a:bodyPr>
          <a:lstStyle>
            <a:lvl1pPr lvl="0" marR="0" algn="ctr">
              <a:lnSpc>
                <a:spcPct val="100000"/>
              </a:lnSpc>
              <a:spcBef>
                <a:spcPts val="0"/>
              </a:spcBef>
              <a:spcAft>
                <a:spcPts val="0"/>
              </a:spcAft>
              <a:buClr>
                <a:schemeClr val="dk1"/>
              </a:buClr>
              <a:buSzPts val="4200"/>
              <a:buFont typeface="Playfair Display SemiBold"/>
              <a:buNone/>
              <a:defRPr sz="42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09" name="Google Shape;109;p33"/>
          <p:cNvSpPr txBox="1"/>
          <p:nvPr>
            <p:ph idx="1" type="body"/>
          </p:nvPr>
        </p:nvSpPr>
        <p:spPr>
          <a:xfrm>
            <a:off x="457925" y="778950"/>
            <a:ext cx="3414900" cy="35856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0" name="Google Shape;110;p33"/>
          <p:cNvSpPr txBox="1"/>
          <p:nvPr>
            <p:ph idx="2" type="body"/>
          </p:nvPr>
        </p:nvSpPr>
        <p:spPr>
          <a:xfrm>
            <a:off x="5013250" y="2159550"/>
            <a:ext cx="3371700" cy="672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0487D9"/>
              </a:buClr>
              <a:buSzPts val="1800"/>
              <a:buChar char="●"/>
              <a:defRPr>
                <a:solidFill>
                  <a:srgbClr val="0487D9"/>
                </a:solidFill>
              </a:defRPr>
            </a:lvl1pPr>
            <a:lvl2pPr indent="-317500" lvl="1" marL="914400" algn="l">
              <a:lnSpc>
                <a:spcPct val="115000"/>
              </a:lnSpc>
              <a:spcBef>
                <a:spcPts val="0"/>
              </a:spcBef>
              <a:spcAft>
                <a:spcPts val="0"/>
              </a:spcAft>
              <a:buClr>
                <a:srgbClr val="0487D9"/>
              </a:buClr>
              <a:buSzPts val="1400"/>
              <a:buChar char="○"/>
              <a:defRPr>
                <a:solidFill>
                  <a:srgbClr val="0487D9"/>
                </a:solidFill>
              </a:defRPr>
            </a:lvl2pPr>
            <a:lvl3pPr indent="-317500" lvl="2" marL="1371600" algn="l">
              <a:lnSpc>
                <a:spcPct val="115000"/>
              </a:lnSpc>
              <a:spcBef>
                <a:spcPts val="0"/>
              </a:spcBef>
              <a:spcAft>
                <a:spcPts val="0"/>
              </a:spcAft>
              <a:buClr>
                <a:srgbClr val="0487D9"/>
              </a:buClr>
              <a:buSzPts val="1400"/>
              <a:buChar char="■"/>
              <a:defRPr>
                <a:solidFill>
                  <a:srgbClr val="0487D9"/>
                </a:solidFill>
              </a:defRPr>
            </a:lvl3pPr>
            <a:lvl4pPr indent="-317500" lvl="3" marL="1828800" algn="l">
              <a:lnSpc>
                <a:spcPct val="115000"/>
              </a:lnSpc>
              <a:spcBef>
                <a:spcPts val="0"/>
              </a:spcBef>
              <a:spcAft>
                <a:spcPts val="0"/>
              </a:spcAft>
              <a:buClr>
                <a:srgbClr val="0487D9"/>
              </a:buClr>
              <a:buSzPts val="1400"/>
              <a:buChar char="●"/>
              <a:defRPr>
                <a:solidFill>
                  <a:srgbClr val="0487D9"/>
                </a:solidFill>
              </a:defRPr>
            </a:lvl4pPr>
            <a:lvl5pPr indent="-317500" lvl="4" marL="2286000" algn="l">
              <a:lnSpc>
                <a:spcPct val="115000"/>
              </a:lnSpc>
              <a:spcBef>
                <a:spcPts val="0"/>
              </a:spcBef>
              <a:spcAft>
                <a:spcPts val="0"/>
              </a:spcAft>
              <a:buClr>
                <a:srgbClr val="0487D9"/>
              </a:buClr>
              <a:buSzPts val="1400"/>
              <a:buChar char="○"/>
              <a:defRPr>
                <a:solidFill>
                  <a:srgbClr val="0487D9"/>
                </a:solidFill>
              </a:defRPr>
            </a:lvl5pPr>
            <a:lvl6pPr indent="-317500" lvl="5" marL="2743200" algn="l">
              <a:lnSpc>
                <a:spcPct val="115000"/>
              </a:lnSpc>
              <a:spcBef>
                <a:spcPts val="0"/>
              </a:spcBef>
              <a:spcAft>
                <a:spcPts val="0"/>
              </a:spcAft>
              <a:buClr>
                <a:srgbClr val="0487D9"/>
              </a:buClr>
              <a:buSzPts val="1400"/>
              <a:buChar char="■"/>
              <a:defRPr>
                <a:solidFill>
                  <a:srgbClr val="0487D9"/>
                </a:solidFill>
              </a:defRPr>
            </a:lvl6pPr>
            <a:lvl7pPr indent="-317500" lvl="6" marL="3200400" algn="l">
              <a:lnSpc>
                <a:spcPct val="115000"/>
              </a:lnSpc>
              <a:spcBef>
                <a:spcPts val="0"/>
              </a:spcBef>
              <a:spcAft>
                <a:spcPts val="0"/>
              </a:spcAft>
              <a:buClr>
                <a:srgbClr val="0487D9"/>
              </a:buClr>
              <a:buSzPts val="1400"/>
              <a:buChar char="●"/>
              <a:defRPr>
                <a:solidFill>
                  <a:srgbClr val="0487D9"/>
                </a:solidFill>
              </a:defRPr>
            </a:lvl7pPr>
            <a:lvl8pPr indent="-317500" lvl="7" marL="3657600" algn="l">
              <a:lnSpc>
                <a:spcPct val="115000"/>
              </a:lnSpc>
              <a:spcBef>
                <a:spcPts val="0"/>
              </a:spcBef>
              <a:spcAft>
                <a:spcPts val="0"/>
              </a:spcAft>
              <a:buClr>
                <a:srgbClr val="0487D9"/>
              </a:buClr>
              <a:buSzPts val="1400"/>
              <a:buChar char="○"/>
              <a:defRPr>
                <a:solidFill>
                  <a:srgbClr val="0487D9"/>
                </a:solidFill>
              </a:defRPr>
            </a:lvl8pPr>
            <a:lvl9pPr indent="-317500" lvl="8" marL="4114800" algn="l">
              <a:lnSpc>
                <a:spcPct val="115000"/>
              </a:lnSpc>
              <a:spcBef>
                <a:spcPts val="0"/>
              </a:spcBef>
              <a:spcAft>
                <a:spcPts val="0"/>
              </a:spcAft>
              <a:buClr>
                <a:srgbClr val="0487D9"/>
              </a:buClr>
              <a:buSzPts val="1400"/>
              <a:buChar char="■"/>
              <a:defRPr>
                <a:solidFill>
                  <a:srgbClr val="0487D9"/>
                </a:solidFill>
              </a:defRPr>
            </a:lvl9pPr>
          </a:lstStyle>
          <a:p/>
        </p:txBody>
      </p:sp>
      <p:sp>
        <p:nvSpPr>
          <p:cNvPr id="111" name="Google Shape;111;p33"/>
          <p:cNvSpPr txBox="1"/>
          <p:nvPr>
            <p:ph idx="3" type="body"/>
          </p:nvPr>
        </p:nvSpPr>
        <p:spPr>
          <a:xfrm>
            <a:off x="5013250" y="3253275"/>
            <a:ext cx="3371700" cy="672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0487D9"/>
              </a:buClr>
              <a:buSzPts val="1800"/>
              <a:buChar char="●"/>
              <a:defRPr>
                <a:solidFill>
                  <a:srgbClr val="0487D9"/>
                </a:solidFill>
              </a:defRPr>
            </a:lvl1pPr>
            <a:lvl2pPr indent="-317500" lvl="1" marL="914400" algn="l">
              <a:lnSpc>
                <a:spcPct val="115000"/>
              </a:lnSpc>
              <a:spcBef>
                <a:spcPts val="0"/>
              </a:spcBef>
              <a:spcAft>
                <a:spcPts val="0"/>
              </a:spcAft>
              <a:buClr>
                <a:srgbClr val="0487D9"/>
              </a:buClr>
              <a:buSzPts val="1400"/>
              <a:buChar char="○"/>
              <a:defRPr>
                <a:solidFill>
                  <a:srgbClr val="0487D9"/>
                </a:solidFill>
              </a:defRPr>
            </a:lvl2pPr>
            <a:lvl3pPr indent="-317500" lvl="2" marL="1371600" algn="l">
              <a:lnSpc>
                <a:spcPct val="115000"/>
              </a:lnSpc>
              <a:spcBef>
                <a:spcPts val="0"/>
              </a:spcBef>
              <a:spcAft>
                <a:spcPts val="0"/>
              </a:spcAft>
              <a:buClr>
                <a:srgbClr val="0487D9"/>
              </a:buClr>
              <a:buSzPts val="1400"/>
              <a:buChar char="■"/>
              <a:defRPr>
                <a:solidFill>
                  <a:srgbClr val="0487D9"/>
                </a:solidFill>
              </a:defRPr>
            </a:lvl3pPr>
            <a:lvl4pPr indent="-317500" lvl="3" marL="1828800" algn="l">
              <a:lnSpc>
                <a:spcPct val="115000"/>
              </a:lnSpc>
              <a:spcBef>
                <a:spcPts val="0"/>
              </a:spcBef>
              <a:spcAft>
                <a:spcPts val="0"/>
              </a:spcAft>
              <a:buClr>
                <a:srgbClr val="0487D9"/>
              </a:buClr>
              <a:buSzPts val="1400"/>
              <a:buChar char="●"/>
              <a:defRPr>
                <a:solidFill>
                  <a:srgbClr val="0487D9"/>
                </a:solidFill>
              </a:defRPr>
            </a:lvl4pPr>
            <a:lvl5pPr indent="-317500" lvl="4" marL="2286000" algn="l">
              <a:lnSpc>
                <a:spcPct val="115000"/>
              </a:lnSpc>
              <a:spcBef>
                <a:spcPts val="0"/>
              </a:spcBef>
              <a:spcAft>
                <a:spcPts val="0"/>
              </a:spcAft>
              <a:buClr>
                <a:srgbClr val="0487D9"/>
              </a:buClr>
              <a:buSzPts val="1400"/>
              <a:buChar char="○"/>
              <a:defRPr>
                <a:solidFill>
                  <a:srgbClr val="0487D9"/>
                </a:solidFill>
              </a:defRPr>
            </a:lvl5pPr>
            <a:lvl6pPr indent="-317500" lvl="5" marL="2743200" algn="l">
              <a:lnSpc>
                <a:spcPct val="115000"/>
              </a:lnSpc>
              <a:spcBef>
                <a:spcPts val="0"/>
              </a:spcBef>
              <a:spcAft>
                <a:spcPts val="0"/>
              </a:spcAft>
              <a:buClr>
                <a:srgbClr val="0487D9"/>
              </a:buClr>
              <a:buSzPts val="1400"/>
              <a:buChar char="■"/>
              <a:defRPr>
                <a:solidFill>
                  <a:srgbClr val="0487D9"/>
                </a:solidFill>
              </a:defRPr>
            </a:lvl6pPr>
            <a:lvl7pPr indent="-317500" lvl="6" marL="3200400" algn="l">
              <a:lnSpc>
                <a:spcPct val="115000"/>
              </a:lnSpc>
              <a:spcBef>
                <a:spcPts val="0"/>
              </a:spcBef>
              <a:spcAft>
                <a:spcPts val="0"/>
              </a:spcAft>
              <a:buClr>
                <a:srgbClr val="0487D9"/>
              </a:buClr>
              <a:buSzPts val="1400"/>
              <a:buChar char="●"/>
              <a:defRPr>
                <a:solidFill>
                  <a:srgbClr val="0487D9"/>
                </a:solidFill>
              </a:defRPr>
            </a:lvl7pPr>
            <a:lvl8pPr indent="-317500" lvl="7" marL="3657600" algn="l">
              <a:lnSpc>
                <a:spcPct val="115000"/>
              </a:lnSpc>
              <a:spcBef>
                <a:spcPts val="0"/>
              </a:spcBef>
              <a:spcAft>
                <a:spcPts val="0"/>
              </a:spcAft>
              <a:buClr>
                <a:srgbClr val="0487D9"/>
              </a:buClr>
              <a:buSzPts val="1400"/>
              <a:buChar char="○"/>
              <a:defRPr>
                <a:solidFill>
                  <a:srgbClr val="0487D9"/>
                </a:solidFill>
              </a:defRPr>
            </a:lvl8pPr>
            <a:lvl9pPr indent="-317500" lvl="8" marL="4114800" algn="l">
              <a:lnSpc>
                <a:spcPct val="115000"/>
              </a:lnSpc>
              <a:spcBef>
                <a:spcPts val="0"/>
              </a:spcBef>
              <a:spcAft>
                <a:spcPts val="0"/>
              </a:spcAft>
              <a:buClr>
                <a:srgbClr val="0487D9"/>
              </a:buClr>
              <a:buSzPts val="1400"/>
              <a:buChar char="■"/>
              <a:defRPr>
                <a:solidFill>
                  <a:srgbClr val="0487D9"/>
                </a:solidFill>
              </a:defRPr>
            </a:lvl9pPr>
          </a:lstStyle>
          <a:p/>
        </p:txBody>
      </p:sp>
      <p:pic>
        <p:nvPicPr>
          <p:cNvPr id="112" name="Google Shape;112;p33"/>
          <p:cNvPicPr preferRelativeResize="0"/>
          <p:nvPr/>
        </p:nvPicPr>
        <p:blipFill rotWithShape="1">
          <a:blip r:embed="rId2">
            <a:alphaModFix/>
          </a:blip>
          <a:srcRect b="0" l="0" r="0" t="0"/>
          <a:stretch/>
        </p:blipFill>
        <p:spPr>
          <a:xfrm>
            <a:off x="8669200" y="4703625"/>
            <a:ext cx="315100" cy="3151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CUSTOM_1">
    <p:spTree>
      <p:nvGrpSpPr>
        <p:cNvPr id="113" name="Shape 113"/>
        <p:cNvGrpSpPr/>
        <p:nvPr/>
      </p:nvGrpSpPr>
      <p:grpSpPr>
        <a:xfrm>
          <a:off x="0" y="0"/>
          <a:ext cx="0" cy="0"/>
          <a:chOff x="0" y="0"/>
          <a:chExt cx="0" cy="0"/>
        </a:xfrm>
      </p:grpSpPr>
      <p:sp>
        <p:nvSpPr>
          <p:cNvPr id="114" name="Google Shape;114;p34"/>
          <p:cNvSpPr/>
          <p:nvPr/>
        </p:nvSpPr>
        <p:spPr>
          <a:xfrm>
            <a:off x="4970200" y="744975"/>
            <a:ext cx="2925300" cy="3864900"/>
          </a:xfrm>
          <a:prstGeom prst="wedgeRectCallout">
            <a:avLst>
              <a:gd fmla="val -20283" name="adj1"/>
              <a:gd fmla="val 60022" name="adj2"/>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115" name="Google Shape;115;p34"/>
          <p:cNvSpPr/>
          <p:nvPr/>
        </p:nvSpPr>
        <p:spPr>
          <a:xfrm>
            <a:off x="1003475" y="745125"/>
            <a:ext cx="2961600" cy="3864900"/>
          </a:xfrm>
          <a:prstGeom prst="wedgeRectCallout">
            <a:avLst>
              <a:gd fmla="val -20984" name="adj1"/>
              <a:gd fmla="val 59389" name="adj2"/>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dk2"/>
              </a:highlight>
              <a:latin typeface="Trebuchet MS"/>
              <a:ea typeface="Trebuchet MS"/>
              <a:cs typeface="Trebuchet MS"/>
              <a:sym typeface="Trebuchet MS"/>
            </a:endParaRPr>
          </a:p>
        </p:txBody>
      </p:sp>
      <p:sp>
        <p:nvSpPr>
          <p:cNvPr id="116" name="Google Shape;116;p34"/>
          <p:cNvSpPr txBox="1"/>
          <p:nvPr>
            <p:ph type="title"/>
          </p:nvPr>
        </p:nvSpPr>
        <p:spPr>
          <a:xfrm>
            <a:off x="0" y="-85875"/>
            <a:ext cx="9144000" cy="730500"/>
          </a:xfrm>
          <a:prstGeom prst="rect">
            <a:avLst/>
          </a:prstGeom>
          <a:solidFill>
            <a:srgbClr val="63D2A9">
              <a:alpha val="82745"/>
            </a:srgbClr>
          </a:solidFill>
          <a:ln>
            <a:noFill/>
          </a:ln>
        </p:spPr>
        <p:txBody>
          <a:bodyPr anchorCtr="0" anchor="t" bIns="91425" lIns="91425" spcFirstLastPara="1" rIns="91425" wrap="square" tIns="91425">
            <a:normAutofit/>
          </a:bodyPr>
          <a:lstStyle>
            <a:lvl1pPr lvl="0" marR="0" algn="ctr">
              <a:lnSpc>
                <a:spcPct val="100000"/>
              </a:lnSpc>
              <a:spcBef>
                <a:spcPts val="0"/>
              </a:spcBef>
              <a:spcAft>
                <a:spcPts val="0"/>
              </a:spcAft>
              <a:buClr>
                <a:schemeClr val="dk1"/>
              </a:buClr>
              <a:buSzPts val="4200"/>
              <a:buFont typeface="Playfair Display SemiBold"/>
              <a:buNone/>
              <a:defRPr sz="4200"/>
            </a:lvl1pPr>
            <a:lvl2pPr lvl="1" algn="ctr">
              <a:lnSpc>
                <a:spcPct val="100000"/>
              </a:lnSpc>
              <a:spcBef>
                <a:spcPts val="0"/>
              </a:spcBef>
              <a:spcAft>
                <a:spcPts val="0"/>
              </a:spcAft>
              <a:buClr>
                <a:srgbClr val="D92B04"/>
              </a:buClr>
              <a:buSzPts val="2800"/>
              <a:buNone/>
              <a:defRPr>
                <a:solidFill>
                  <a:srgbClr val="D92B04"/>
                </a:solidFill>
              </a:defRPr>
            </a:lvl2pPr>
            <a:lvl3pPr lvl="2" algn="ctr">
              <a:lnSpc>
                <a:spcPct val="100000"/>
              </a:lnSpc>
              <a:spcBef>
                <a:spcPts val="0"/>
              </a:spcBef>
              <a:spcAft>
                <a:spcPts val="0"/>
              </a:spcAft>
              <a:buClr>
                <a:srgbClr val="D92B04"/>
              </a:buClr>
              <a:buSzPts val="2800"/>
              <a:buNone/>
              <a:defRPr>
                <a:solidFill>
                  <a:srgbClr val="D92B04"/>
                </a:solidFill>
              </a:defRPr>
            </a:lvl3pPr>
            <a:lvl4pPr lvl="3" algn="ctr">
              <a:lnSpc>
                <a:spcPct val="100000"/>
              </a:lnSpc>
              <a:spcBef>
                <a:spcPts val="0"/>
              </a:spcBef>
              <a:spcAft>
                <a:spcPts val="0"/>
              </a:spcAft>
              <a:buClr>
                <a:srgbClr val="D92B04"/>
              </a:buClr>
              <a:buSzPts val="2800"/>
              <a:buNone/>
              <a:defRPr>
                <a:solidFill>
                  <a:srgbClr val="D92B04"/>
                </a:solidFill>
              </a:defRPr>
            </a:lvl4pPr>
            <a:lvl5pPr lvl="4" algn="ctr">
              <a:lnSpc>
                <a:spcPct val="100000"/>
              </a:lnSpc>
              <a:spcBef>
                <a:spcPts val="0"/>
              </a:spcBef>
              <a:spcAft>
                <a:spcPts val="0"/>
              </a:spcAft>
              <a:buClr>
                <a:srgbClr val="D92B04"/>
              </a:buClr>
              <a:buSzPts val="2800"/>
              <a:buNone/>
              <a:defRPr>
                <a:solidFill>
                  <a:srgbClr val="D92B04"/>
                </a:solidFill>
              </a:defRPr>
            </a:lvl5pPr>
            <a:lvl6pPr lvl="5" algn="ctr">
              <a:lnSpc>
                <a:spcPct val="100000"/>
              </a:lnSpc>
              <a:spcBef>
                <a:spcPts val="0"/>
              </a:spcBef>
              <a:spcAft>
                <a:spcPts val="0"/>
              </a:spcAft>
              <a:buClr>
                <a:srgbClr val="D92B04"/>
              </a:buClr>
              <a:buSzPts val="2800"/>
              <a:buNone/>
              <a:defRPr>
                <a:solidFill>
                  <a:srgbClr val="D92B04"/>
                </a:solidFill>
              </a:defRPr>
            </a:lvl6pPr>
            <a:lvl7pPr lvl="6" algn="ctr">
              <a:lnSpc>
                <a:spcPct val="100000"/>
              </a:lnSpc>
              <a:spcBef>
                <a:spcPts val="0"/>
              </a:spcBef>
              <a:spcAft>
                <a:spcPts val="0"/>
              </a:spcAft>
              <a:buClr>
                <a:srgbClr val="D92B04"/>
              </a:buClr>
              <a:buSzPts val="2800"/>
              <a:buNone/>
              <a:defRPr>
                <a:solidFill>
                  <a:srgbClr val="D92B04"/>
                </a:solidFill>
              </a:defRPr>
            </a:lvl7pPr>
            <a:lvl8pPr lvl="7" algn="ctr">
              <a:lnSpc>
                <a:spcPct val="100000"/>
              </a:lnSpc>
              <a:spcBef>
                <a:spcPts val="0"/>
              </a:spcBef>
              <a:spcAft>
                <a:spcPts val="0"/>
              </a:spcAft>
              <a:buClr>
                <a:srgbClr val="D92B04"/>
              </a:buClr>
              <a:buSzPts val="2800"/>
              <a:buNone/>
              <a:defRPr>
                <a:solidFill>
                  <a:srgbClr val="D92B04"/>
                </a:solidFill>
              </a:defRPr>
            </a:lvl8pPr>
            <a:lvl9pPr lvl="8" algn="ctr">
              <a:lnSpc>
                <a:spcPct val="100000"/>
              </a:lnSpc>
              <a:spcBef>
                <a:spcPts val="0"/>
              </a:spcBef>
              <a:spcAft>
                <a:spcPts val="0"/>
              </a:spcAft>
              <a:buClr>
                <a:srgbClr val="D92B04"/>
              </a:buClr>
              <a:buSzPts val="2800"/>
              <a:buNone/>
              <a:defRPr>
                <a:solidFill>
                  <a:srgbClr val="D92B04"/>
                </a:solidFill>
              </a:defRPr>
            </a:lvl9pPr>
          </a:lstStyle>
          <a:p/>
        </p:txBody>
      </p:sp>
      <p:sp>
        <p:nvSpPr>
          <p:cNvPr id="117" name="Google Shape;117;p34"/>
          <p:cNvSpPr/>
          <p:nvPr>
            <p:ph idx="2" type="pic"/>
          </p:nvPr>
        </p:nvSpPr>
        <p:spPr>
          <a:xfrm>
            <a:off x="972275" y="706575"/>
            <a:ext cx="3024000" cy="3969000"/>
          </a:xfrm>
          <a:prstGeom prst="roundRect">
            <a:avLst>
              <a:gd fmla="val 0" name="adj"/>
            </a:avLst>
          </a:prstGeom>
          <a:noFill/>
          <a:ln cap="flat" cmpd="sng" w="28575">
            <a:solidFill>
              <a:schemeClr val="dk2"/>
            </a:solidFill>
            <a:prstDash val="solid"/>
            <a:round/>
            <a:headEnd len="sm" w="sm" type="none"/>
            <a:tailEnd len="sm" w="sm" type="none"/>
          </a:ln>
        </p:spPr>
      </p:sp>
      <p:sp>
        <p:nvSpPr>
          <p:cNvPr id="118" name="Google Shape;118;p34"/>
          <p:cNvSpPr/>
          <p:nvPr>
            <p:ph idx="3" type="pic"/>
          </p:nvPr>
        </p:nvSpPr>
        <p:spPr>
          <a:xfrm>
            <a:off x="4934000" y="706575"/>
            <a:ext cx="3024000" cy="3969000"/>
          </a:xfrm>
          <a:prstGeom prst="roundRect">
            <a:avLst>
              <a:gd fmla="val 0" name="adj"/>
            </a:avLst>
          </a:prstGeom>
          <a:noFill/>
          <a:ln cap="flat" cmpd="sng" w="28575">
            <a:solidFill>
              <a:schemeClr val="dk2"/>
            </a:solidFill>
            <a:prstDash val="solid"/>
            <a:round/>
            <a:headEnd len="sm" w="sm" type="none"/>
            <a:tailEnd len="sm" w="sm" type="none"/>
          </a:ln>
        </p:spPr>
      </p:sp>
      <p:pic>
        <p:nvPicPr>
          <p:cNvPr id="119" name="Google Shape;119;p34"/>
          <p:cNvPicPr preferRelativeResize="0"/>
          <p:nvPr/>
        </p:nvPicPr>
        <p:blipFill rotWithShape="1">
          <a:blip r:embed="rId2">
            <a:alphaModFix/>
          </a:blip>
          <a:srcRect b="0" l="0" r="0" t="0"/>
          <a:stretch/>
        </p:blipFill>
        <p:spPr>
          <a:xfrm>
            <a:off x="8669200" y="4703625"/>
            <a:ext cx="315100" cy="3151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page" type="blank">
  <p:cSld name="BLANK">
    <p:spTree>
      <p:nvGrpSpPr>
        <p:cNvPr id="120" name="Shape 120"/>
        <p:cNvGrpSpPr/>
        <p:nvPr/>
      </p:nvGrpSpPr>
      <p:grpSpPr>
        <a:xfrm>
          <a:off x="0" y="0"/>
          <a:ext cx="0" cy="0"/>
          <a:chOff x="0" y="0"/>
          <a:chExt cx="0" cy="0"/>
        </a:xfrm>
      </p:grpSpPr>
      <p:sp>
        <p:nvSpPr>
          <p:cNvPr id="121" name="Google Shape;121;p35"/>
          <p:cNvSpPr/>
          <p:nvPr/>
        </p:nvSpPr>
        <p:spPr>
          <a:xfrm>
            <a:off x="3687300" y="2319175"/>
            <a:ext cx="5265900" cy="1154700"/>
          </a:xfrm>
          <a:prstGeom prst="roundRect">
            <a:avLst>
              <a:gd fmla="val 16667" name="adj"/>
            </a:avLst>
          </a:prstGeom>
          <a:solidFill>
            <a:schemeClr val="dk2"/>
          </a:solidFill>
          <a:ln cap="flat" cmpd="sng" w="9525">
            <a:solidFill>
              <a:srgbClr val="0487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35"/>
          <p:cNvSpPr txBox="1"/>
          <p:nvPr/>
        </p:nvSpPr>
        <p:spPr>
          <a:xfrm>
            <a:off x="4483350" y="2415850"/>
            <a:ext cx="3673800" cy="199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Arial"/>
                <a:ea typeface="Arial"/>
                <a:cs typeface="Arial"/>
                <a:sym typeface="Arial"/>
              </a:rPr>
              <a:t>FOLLOW US</a:t>
            </a:r>
            <a:endParaRPr b="1" i="0" sz="1400" u="none" cap="none" strike="noStrike">
              <a:solidFill>
                <a:srgbClr val="FFFFFF"/>
              </a:solidFill>
              <a:latin typeface="Arial"/>
              <a:ea typeface="Arial"/>
              <a:cs typeface="Arial"/>
              <a:sym typeface="Arial"/>
            </a:endParaRPr>
          </a:p>
        </p:txBody>
      </p:sp>
      <p:sp>
        <p:nvSpPr>
          <p:cNvPr id="123" name="Google Shape;123;p35">
            <a:hlinkClick r:id="rId2"/>
          </p:cNvPr>
          <p:cNvSpPr/>
          <p:nvPr/>
        </p:nvSpPr>
        <p:spPr>
          <a:xfrm>
            <a:off x="5091575" y="2762238"/>
            <a:ext cx="1185600" cy="466200"/>
          </a:xfrm>
          <a:prstGeom prst="roundRect">
            <a:avLst>
              <a:gd fmla="val 16667" name="adj"/>
            </a:avLst>
          </a:prstGeom>
          <a:solidFill>
            <a:srgbClr val="FFFFFF"/>
          </a:solidFill>
          <a:ln cap="flat" cmpd="sng" w="9525">
            <a:solidFill>
              <a:srgbClr val="0487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35">
            <a:hlinkClick r:id="rId3"/>
          </p:cNvPr>
          <p:cNvSpPr/>
          <p:nvPr/>
        </p:nvSpPr>
        <p:spPr>
          <a:xfrm>
            <a:off x="6340825" y="2744038"/>
            <a:ext cx="1185600" cy="466200"/>
          </a:xfrm>
          <a:prstGeom prst="roundRect">
            <a:avLst>
              <a:gd fmla="val 16667" name="adj"/>
            </a:avLst>
          </a:prstGeom>
          <a:solidFill>
            <a:srgbClr val="FFFFFF"/>
          </a:solidFill>
          <a:ln cap="flat" cmpd="sng" w="9525">
            <a:solidFill>
              <a:srgbClr val="0487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5" name="Google Shape;125;p35"/>
          <p:cNvPicPr preferRelativeResize="0"/>
          <p:nvPr/>
        </p:nvPicPr>
        <p:blipFill rotWithShape="1">
          <a:blip r:embed="rId4">
            <a:alphaModFix/>
          </a:blip>
          <a:srcRect b="0" l="0" r="0" t="0"/>
          <a:stretch/>
        </p:blipFill>
        <p:spPr>
          <a:xfrm>
            <a:off x="6373975" y="2776737"/>
            <a:ext cx="390548" cy="390523"/>
          </a:xfrm>
          <a:prstGeom prst="rect">
            <a:avLst/>
          </a:prstGeom>
          <a:noFill/>
          <a:ln>
            <a:noFill/>
          </a:ln>
        </p:spPr>
      </p:pic>
      <p:sp>
        <p:nvSpPr>
          <p:cNvPr id="126" name="Google Shape;126;p35">
            <a:hlinkClick r:id="rId5"/>
          </p:cNvPr>
          <p:cNvSpPr/>
          <p:nvPr/>
        </p:nvSpPr>
        <p:spPr>
          <a:xfrm>
            <a:off x="7671000" y="2751775"/>
            <a:ext cx="1185600" cy="466200"/>
          </a:xfrm>
          <a:prstGeom prst="roundRect">
            <a:avLst>
              <a:gd fmla="val 16667" name="adj"/>
            </a:avLst>
          </a:prstGeom>
          <a:solidFill>
            <a:srgbClr val="FFFFFF"/>
          </a:solidFill>
          <a:ln cap="flat" cmpd="sng" w="9525">
            <a:solidFill>
              <a:srgbClr val="0487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 name="Google Shape;127;p35"/>
          <p:cNvPicPr preferRelativeResize="0"/>
          <p:nvPr/>
        </p:nvPicPr>
        <p:blipFill rotWithShape="1">
          <a:blip r:embed="rId6">
            <a:alphaModFix/>
          </a:blip>
          <a:srcRect b="0" l="0" r="0" t="0"/>
          <a:stretch/>
        </p:blipFill>
        <p:spPr>
          <a:xfrm>
            <a:off x="7718819" y="2795908"/>
            <a:ext cx="390548" cy="379679"/>
          </a:xfrm>
          <a:prstGeom prst="rect">
            <a:avLst/>
          </a:prstGeom>
          <a:noFill/>
          <a:ln>
            <a:noFill/>
          </a:ln>
        </p:spPr>
      </p:pic>
      <p:sp>
        <p:nvSpPr>
          <p:cNvPr id="128" name="Google Shape;128;p35">
            <a:hlinkClick r:id="rId7"/>
          </p:cNvPr>
          <p:cNvSpPr/>
          <p:nvPr/>
        </p:nvSpPr>
        <p:spPr>
          <a:xfrm>
            <a:off x="3735525" y="2761700"/>
            <a:ext cx="1281300" cy="466800"/>
          </a:xfrm>
          <a:prstGeom prst="roundRect">
            <a:avLst>
              <a:gd fmla="val 16667" name="adj"/>
            </a:avLst>
          </a:prstGeom>
          <a:solidFill>
            <a:srgbClr val="FFFFFF"/>
          </a:solidFill>
          <a:ln cap="flat" cmpd="sng" w="9525">
            <a:solidFill>
              <a:srgbClr val="0487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9" name="Google Shape;129;p35"/>
          <p:cNvPicPr preferRelativeResize="0"/>
          <p:nvPr/>
        </p:nvPicPr>
        <p:blipFill rotWithShape="1">
          <a:blip r:embed="rId8">
            <a:alphaModFix/>
          </a:blip>
          <a:srcRect b="0" l="0" r="0" t="0"/>
          <a:stretch/>
        </p:blipFill>
        <p:spPr>
          <a:xfrm>
            <a:off x="3783500" y="2824475"/>
            <a:ext cx="365760" cy="365760"/>
          </a:xfrm>
          <a:prstGeom prst="rect">
            <a:avLst/>
          </a:prstGeom>
          <a:noFill/>
          <a:ln>
            <a:noFill/>
          </a:ln>
        </p:spPr>
      </p:pic>
      <p:pic>
        <p:nvPicPr>
          <p:cNvPr id="130" name="Google Shape;130;p35"/>
          <p:cNvPicPr preferRelativeResize="0"/>
          <p:nvPr/>
        </p:nvPicPr>
        <p:blipFill rotWithShape="1">
          <a:blip r:embed="rId9">
            <a:alphaModFix/>
          </a:blip>
          <a:srcRect b="0" l="0" r="0" t="0"/>
          <a:stretch/>
        </p:blipFill>
        <p:spPr>
          <a:xfrm>
            <a:off x="5115687" y="2849176"/>
            <a:ext cx="291863" cy="291837"/>
          </a:xfrm>
          <a:prstGeom prst="rect">
            <a:avLst/>
          </a:prstGeom>
          <a:noFill/>
          <a:ln>
            <a:noFill/>
          </a:ln>
        </p:spPr>
      </p:pic>
      <p:sp>
        <p:nvSpPr>
          <p:cNvPr id="131" name="Google Shape;131;p35"/>
          <p:cNvSpPr txBox="1"/>
          <p:nvPr/>
        </p:nvSpPr>
        <p:spPr>
          <a:xfrm>
            <a:off x="-76200" y="1602725"/>
            <a:ext cx="2384100" cy="64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en" sz="3200" u="none" cap="none" strike="noStrike">
                <a:solidFill>
                  <a:srgbClr val="FFFFFF"/>
                </a:solidFill>
                <a:latin typeface="Roboto Mono"/>
                <a:ea typeface="Roboto Mono"/>
                <a:cs typeface="Roboto Mono"/>
                <a:sym typeface="Roboto Mono"/>
              </a:rPr>
              <a:t>Gracias</a:t>
            </a:r>
            <a:endParaRPr b="0" i="0" sz="3200" u="none" cap="none" strike="noStrike">
              <a:solidFill>
                <a:srgbClr val="FFFFFF"/>
              </a:solidFill>
              <a:latin typeface="Trebuchet MS"/>
              <a:ea typeface="Trebuchet MS"/>
              <a:cs typeface="Trebuchet MS"/>
              <a:sym typeface="Trebuchet MS"/>
            </a:endParaRPr>
          </a:p>
        </p:txBody>
      </p:sp>
      <p:grpSp>
        <p:nvGrpSpPr>
          <p:cNvPr id="132" name="Google Shape;132;p35"/>
          <p:cNvGrpSpPr/>
          <p:nvPr/>
        </p:nvGrpSpPr>
        <p:grpSpPr>
          <a:xfrm>
            <a:off x="0" y="4317000"/>
            <a:ext cx="9144000" cy="826500"/>
            <a:chOff x="0" y="4317000"/>
            <a:chExt cx="9144000" cy="826500"/>
          </a:xfrm>
        </p:grpSpPr>
        <p:sp>
          <p:nvSpPr>
            <p:cNvPr id="133" name="Google Shape;133;p35"/>
            <p:cNvSpPr/>
            <p:nvPr/>
          </p:nvSpPr>
          <p:spPr>
            <a:xfrm>
              <a:off x="0" y="4317000"/>
              <a:ext cx="9144000" cy="826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pic>
          <p:nvPicPr>
            <p:cNvPr id="134" name="Google Shape;134;p35"/>
            <p:cNvPicPr preferRelativeResize="0"/>
            <p:nvPr/>
          </p:nvPicPr>
          <p:blipFill rotWithShape="1">
            <a:blip r:embed="rId10">
              <a:alphaModFix/>
            </a:blip>
            <a:srcRect b="0" l="0" r="0" t="0"/>
            <a:stretch/>
          </p:blipFill>
          <p:spPr>
            <a:xfrm>
              <a:off x="0" y="4528000"/>
              <a:ext cx="1595043" cy="464800"/>
            </a:xfrm>
            <a:prstGeom prst="rect">
              <a:avLst/>
            </a:prstGeom>
            <a:noFill/>
            <a:ln>
              <a:noFill/>
            </a:ln>
          </p:spPr>
        </p:pic>
        <p:pic>
          <p:nvPicPr>
            <p:cNvPr id="135" name="Google Shape;135;p35"/>
            <p:cNvPicPr preferRelativeResize="0"/>
            <p:nvPr/>
          </p:nvPicPr>
          <p:blipFill rotWithShape="1">
            <a:blip r:embed="rId11">
              <a:alphaModFix/>
            </a:blip>
            <a:srcRect b="0" l="0" r="0" t="0"/>
            <a:stretch/>
          </p:blipFill>
          <p:spPr>
            <a:xfrm>
              <a:off x="4797361" y="4439849"/>
              <a:ext cx="1545563" cy="641100"/>
            </a:xfrm>
            <a:prstGeom prst="rect">
              <a:avLst/>
            </a:prstGeom>
            <a:noFill/>
            <a:ln>
              <a:noFill/>
            </a:ln>
          </p:spPr>
        </p:pic>
        <p:pic>
          <p:nvPicPr>
            <p:cNvPr id="136" name="Google Shape;136;p35"/>
            <p:cNvPicPr preferRelativeResize="0"/>
            <p:nvPr/>
          </p:nvPicPr>
          <p:blipFill rotWithShape="1">
            <a:blip r:embed="rId12">
              <a:alphaModFix/>
            </a:blip>
            <a:srcRect b="0" l="0" r="0" t="0"/>
            <a:stretch/>
          </p:blipFill>
          <p:spPr>
            <a:xfrm>
              <a:off x="6536474" y="4507200"/>
              <a:ext cx="1489413" cy="506400"/>
            </a:xfrm>
            <a:prstGeom prst="rect">
              <a:avLst/>
            </a:prstGeom>
            <a:noFill/>
            <a:ln>
              <a:noFill/>
            </a:ln>
          </p:spPr>
        </p:pic>
        <p:pic>
          <p:nvPicPr>
            <p:cNvPr id="137" name="Google Shape;137;p35"/>
            <p:cNvPicPr preferRelativeResize="0"/>
            <p:nvPr/>
          </p:nvPicPr>
          <p:blipFill rotWithShape="1">
            <a:blip r:embed="rId13">
              <a:alphaModFix/>
            </a:blip>
            <a:srcRect b="0" l="0" r="0" t="0"/>
            <a:stretch/>
          </p:blipFill>
          <p:spPr>
            <a:xfrm>
              <a:off x="8219350" y="4381159"/>
              <a:ext cx="892250" cy="724492"/>
            </a:xfrm>
            <a:prstGeom prst="rect">
              <a:avLst/>
            </a:prstGeom>
            <a:noFill/>
            <a:ln>
              <a:noFill/>
            </a:ln>
          </p:spPr>
        </p:pic>
        <p:pic>
          <p:nvPicPr>
            <p:cNvPr id="138" name="Google Shape;138;p35"/>
            <p:cNvPicPr preferRelativeResize="0"/>
            <p:nvPr/>
          </p:nvPicPr>
          <p:blipFill rotWithShape="1">
            <a:blip r:embed="rId14">
              <a:alphaModFix/>
            </a:blip>
            <a:srcRect b="0" l="0" r="0" t="0"/>
            <a:stretch/>
          </p:blipFill>
          <p:spPr>
            <a:xfrm>
              <a:off x="2669900" y="4527988"/>
              <a:ext cx="2010000" cy="464815"/>
            </a:xfrm>
            <a:prstGeom prst="rect">
              <a:avLst/>
            </a:prstGeom>
            <a:noFill/>
            <a:ln>
              <a:noFill/>
            </a:ln>
          </p:spPr>
        </p:pic>
      </p:grpSp>
      <p:sp>
        <p:nvSpPr>
          <p:cNvPr id="139" name="Google Shape;139;p35"/>
          <p:cNvSpPr txBox="1"/>
          <p:nvPr>
            <p:ph idx="1" type="body"/>
          </p:nvPr>
        </p:nvSpPr>
        <p:spPr>
          <a:xfrm>
            <a:off x="85400" y="2198788"/>
            <a:ext cx="3502500" cy="2024100"/>
          </a:xfrm>
          <a:prstGeom prst="rect">
            <a:avLst/>
          </a:prstGeom>
          <a:solidFill>
            <a:srgbClr val="F1F0EA">
              <a:alpha val="46666"/>
            </a:srgbClr>
          </a:solid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pic>
        <p:nvPicPr>
          <p:cNvPr id="140" name="Google Shape;140;p35"/>
          <p:cNvPicPr preferRelativeResize="0"/>
          <p:nvPr/>
        </p:nvPicPr>
        <p:blipFill rotWithShape="1">
          <a:blip r:embed="rId15">
            <a:alphaModFix/>
          </a:blip>
          <a:srcRect b="0" l="0" r="0" t="0"/>
          <a:stretch/>
        </p:blipFill>
        <p:spPr>
          <a:xfrm>
            <a:off x="2886750" y="445825"/>
            <a:ext cx="3225050" cy="13867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 with texts 1">
  <p:cSld name="SECTION_HEADER_1">
    <p:bg>
      <p:bgPr>
        <a:solidFill>
          <a:schemeClr val="lt2"/>
        </a:solidFill>
      </p:bgPr>
    </p:bg>
    <p:spTree>
      <p:nvGrpSpPr>
        <p:cNvPr id="141" name="Shape 141"/>
        <p:cNvGrpSpPr/>
        <p:nvPr/>
      </p:nvGrpSpPr>
      <p:grpSpPr>
        <a:xfrm>
          <a:off x="0" y="0"/>
          <a:ext cx="0" cy="0"/>
          <a:chOff x="0" y="0"/>
          <a:chExt cx="0" cy="0"/>
        </a:xfrm>
      </p:grpSpPr>
      <p:sp>
        <p:nvSpPr>
          <p:cNvPr id="142" name="Google Shape;142;p36"/>
          <p:cNvSpPr txBox="1"/>
          <p:nvPr>
            <p:ph type="title"/>
          </p:nvPr>
        </p:nvSpPr>
        <p:spPr>
          <a:xfrm>
            <a:off x="311700" y="-40175"/>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336C57"/>
              </a:buClr>
              <a:buSzPts val="3000"/>
              <a:buNone/>
              <a:defRPr sz="3000">
                <a:solidFill>
                  <a:srgbClr val="336C57"/>
                </a:solidFill>
              </a:defRPr>
            </a:lvl1pPr>
            <a:lvl2pPr lvl="1" algn="ctr">
              <a:lnSpc>
                <a:spcPct val="100000"/>
              </a:lnSpc>
              <a:spcBef>
                <a:spcPts val="0"/>
              </a:spcBef>
              <a:spcAft>
                <a:spcPts val="0"/>
              </a:spcAft>
              <a:buSzPts val="3300"/>
              <a:buFont typeface="Lexend Black"/>
              <a:buNone/>
              <a:defRPr b="0" sz="3300">
                <a:latin typeface="Lexend Black"/>
                <a:ea typeface="Lexend Black"/>
                <a:cs typeface="Lexend Black"/>
                <a:sym typeface="Lexend Black"/>
              </a:defRPr>
            </a:lvl2pPr>
            <a:lvl3pPr lvl="2" algn="ctr">
              <a:lnSpc>
                <a:spcPct val="100000"/>
              </a:lnSpc>
              <a:spcBef>
                <a:spcPts val="0"/>
              </a:spcBef>
              <a:spcAft>
                <a:spcPts val="0"/>
              </a:spcAft>
              <a:buSzPts val="3300"/>
              <a:buFont typeface="Lexend Black"/>
              <a:buNone/>
              <a:defRPr b="0" sz="3300">
                <a:latin typeface="Lexend Black"/>
                <a:ea typeface="Lexend Black"/>
                <a:cs typeface="Lexend Black"/>
                <a:sym typeface="Lexend Black"/>
              </a:defRPr>
            </a:lvl3pPr>
            <a:lvl4pPr lvl="3" algn="ctr">
              <a:lnSpc>
                <a:spcPct val="100000"/>
              </a:lnSpc>
              <a:spcBef>
                <a:spcPts val="0"/>
              </a:spcBef>
              <a:spcAft>
                <a:spcPts val="0"/>
              </a:spcAft>
              <a:buSzPts val="3300"/>
              <a:buFont typeface="Lexend Black"/>
              <a:buNone/>
              <a:defRPr b="0" sz="3300">
                <a:latin typeface="Lexend Black"/>
                <a:ea typeface="Lexend Black"/>
                <a:cs typeface="Lexend Black"/>
                <a:sym typeface="Lexend Black"/>
              </a:defRPr>
            </a:lvl4pPr>
            <a:lvl5pPr lvl="4" algn="ctr">
              <a:lnSpc>
                <a:spcPct val="100000"/>
              </a:lnSpc>
              <a:spcBef>
                <a:spcPts val="0"/>
              </a:spcBef>
              <a:spcAft>
                <a:spcPts val="0"/>
              </a:spcAft>
              <a:buSzPts val="3300"/>
              <a:buFont typeface="Lexend Black"/>
              <a:buNone/>
              <a:defRPr b="0" sz="3300">
                <a:latin typeface="Lexend Black"/>
                <a:ea typeface="Lexend Black"/>
                <a:cs typeface="Lexend Black"/>
                <a:sym typeface="Lexend Black"/>
              </a:defRPr>
            </a:lvl5pPr>
            <a:lvl6pPr lvl="5" algn="ctr">
              <a:lnSpc>
                <a:spcPct val="100000"/>
              </a:lnSpc>
              <a:spcBef>
                <a:spcPts val="0"/>
              </a:spcBef>
              <a:spcAft>
                <a:spcPts val="0"/>
              </a:spcAft>
              <a:buSzPts val="3300"/>
              <a:buFont typeface="Lexend Black"/>
              <a:buNone/>
              <a:defRPr b="0" sz="3300">
                <a:latin typeface="Lexend Black"/>
                <a:ea typeface="Lexend Black"/>
                <a:cs typeface="Lexend Black"/>
                <a:sym typeface="Lexend Black"/>
              </a:defRPr>
            </a:lvl6pPr>
            <a:lvl7pPr lvl="6" algn="ctr">
              <a:lnSpc>
                <a:spcPct val="100000"/>
              </a:lnSpc>
              <a:spcBef>
                <a:spcPts val="0"/>
              </a:spcBef>
              <a:spcAft>
                <a:spcPts val="0"/>
              </a:spcAft>
              <a:buSzPts val="3300"/>
              <a:buFont typeface="Lexend Black"/>
              <a:buNone/>
              <a:defRPr b="0" sz="3300">
                <a:latin typeface="Lexend Black"/>
                <a:ea typeface="Lexend Black"/>
                <a:cs typeface="Lexend Black"/>
                <a:sym typeface="Lexend Black"/>
              </a:defRPr>
            </a:lvl7pPr>
            <a:lvl8pPr lvl="7" algn="ctr">
              <a:lnSpc>
                <a:spcPct val="100000"/>
              </a:lnSpc>
              <a:spcBef>
                <a:spcPts val="0"/>
              </a:spcBef>
              <a:spcAft>
                <a:spcPts val="0"/>
              </a:spcAft>
              <a:buSzPts val="3300"/>
              <a:buFont typeface="Lexend Black"/>
              <a:buNone/>
              <a:defRPr b="0" sz="3300">
                <a:latin typeface="Lexend Black"/>
                <a:ea typeface="Lexend Black"/>
                <a:cs typeface="Lexend Black"/>
                <a:sym typeface="Lexend Black"/>
              </a:defRPr>
            </a:lvl8pPr>
            <a:lvl9pPr lvl="8" algn="ctr">
              <a:lnSpc>
                <a:spcPct val="100000"/>
              </a:lnSpc>
              <a:spcBef>
                <a:spcPts val="0"/>
              </a:spcBef>
              <a:spcAft>
                <a:spcPts val="0"/>
              </a:spcAft>
              <a:buSzPts val="3300"/>
              <a:buFont typeface="Lexend Black"/>
              <a:buNone/>
              <a:defRPr b="0" sz="3300">
                <a:latin typeface="Lexend Black"/>
                <a:ea typeface="Lexend Black"/>
                <a:cs typeface="Lexend Black"/>
                <a:sym typeface="Lexend Black"/>
              </a:defRPr>
            </a:lvl9pPr>
          </a:lstStyle>
          <a:p/>
        </p:txBody>
      </p:sp>
      <p:sp>
        <p:nvSpPr>
          <p:cNvPr id="143" name="Google Shape;143;p36"/>
          <p:cNvSpPr txBox="1"/>
          <p:nvPr>
            <p:ph idx="2" type="ctrTitle"/>
          </p:nvPr>
        </p:nvSpPr>
        <p:spPr>
          <a:xfrm>
            <a:off x="311700" y="801625"/>
            <a:ext cx="3285900" cy="468900"/>
          </a:xfrm>
          <a:prstGeom prst="rect">
            <a:avLst/>
          </a:prstGeom>
          <a:solidFill>
            <a:schemeClr val="lt1"/>
          </a:solid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FFFFFF"/>
              </a:buClr>
              <a:buSzPts val="1800"/>
              <a:buFont typeface="Roboto"/>
              <a:buNone/>
              <a:defRPr b="1" sz="1800">
                <a:solidFill>
                  <a:srgbClr val="FFFFFF"/>
                </a:solidFill>
                <a:latin typeface="Roboto"/>
                <a:ea typeface="Roboto"/>
                <a:cs typeface="Roboto"/>
                <a:sym typeface="Roboto"/>
              </a:defRPr>
            </a:lvl1pPr>
            <a:lvl2pPr lvl="1" algn="l">
              <a:lnSpc>
                <a:spcPct val="100000"/>
              </a:lnSpc>
              <a:spcBef>
                <a:spcPts val="0"/>
              </a:spcBef>
              <a:spcAft>
                <a:spcPts val="0"/>
              </a:spcAft>
              <a:buClr>
                <a:srgbClr val="FFFFFF"/>
              </a:buClr>
              <a:buSzPts val="5200"/>
              <a:buNone/>
              <a:defRPr sz="5200">
                <a:solidFill>
                  <a:srgbClr val="FFFFFF"/>
                </a:solidFill>
                <a:highlight>
                  <a:srgbClr val="D8DEE5"/>
                </a:highlight>
              </a:defRPr>
            </a:lvl2pPr>
            <a:lvl3pPr lvl="2" algn="l">
              <a:lnSpc>
                <a:spcPct val="100000"/>
              </a:lnSpc>
              <a:spcBef>
                <a:spcPts val="0"/>
              </a:spcBef>
              <a:spcAft>
                <a:spcPts val="0"/>
              </a:spcAft>
              <a:buClr>
                <a:srgbClr val="FFFFFF"/>
              </a:buClr>
              <a:buSzPts val="5200"/>
              <a:buNone/>
              <a:defRPr sz="5200">
                <a:solidFill>
                  <a:srgbClr val="FFFFFF"/>
                </a:solidFill>
                <a:highlight>
                  <a:srgbClr val="D8DEE5"/>
                </a:highlight>
              </a:defRPr>
            </a:lvl3pPr>
            <a:lvl4pPr lvl="3" algn="l">
              <a:lnSpc>
                <a:spcPct val="100000"/>
              </a:lnSpc>
              <a:spcBef>
                <a:spcPts val="0"/>
              </a:spcBef>
              <a:spcAft>
                <a:spcPts val="0"/>
              </a:spcAft>
              <a:buClr>
                <a:srgbClr val="FFFFFF"/>
              </a:buClr>
              <a:buSzPts val="5200"/>
              <a:buNone/>
              <a:defRPr sz="5200">
                <a:solidFill>
                  <a:srgbClr val="FFFFFF"/>
                </a:solidFill>
                <a:highlight>
                  <a:srgbClr val="D8DEE5"/>
                </a:highlight>
              </a:defRPr>
            </a:lvl4pPr>
            <a:lvl5pPr lvl="4" algn="l">
              <a:lnSpc>
                <a:spcPct val="100000"/>
              </a:lnSpc>
              <a:spcBef>
                <a:spcPts val="0"/>
              </a:spcBef>
              <a:spcAft>
                <a:spcPts val="0"/>
              </a:spcAft>
              <a:buClr>
                <a:srgbClr val="FFFFFF"/>
              </a:buClr>
              <a:buSzPts val="5200"/>
              <a:buNone/>
              <a:defRPr sz="5200">
                <a:solidFill>
                  <a:srgbClr val="FFFFFF"/>
                </a:solidFill>
                <a:highlight>
                  <a:srgbClr val="D8DEE5"/>
                </a:highlight>
              </a:defRPr>
            </a:lvl5pPr>
            <a:lvl6pPr lvl="5" algn="l">
              <a:lnSpc>
                <a:spcPct val="100000"/>
              </a:lnSpc>
              <a:spcBef>
                <a:spcPts val="0"/>
              </a:spcBef>
              <a:spcAft>
                <a:spcPts val="0"/>
              </a:spcAft>
              <a:buClr>
                <a:srgbClr val="FFFFFF"/>
              </a:buClr>
              <a:buSzPts val="5200"/>
              <a:buNone/>
              <a:defRPr sz="5200">
                <a:solidFill>
                  <a:srgbClr val="FFFFFF"/>
                </a:solidFill>
                <a:highlight>
                  <a:srgbClr val="D8DEE5"/>
                </a:highlight>
              </a:defRPr>
            </a:lvl6pPr>
            <a:lvl7pPr lvl="6" algn="l">
              <a:lnSpc>
                <a:spcPct val="100000"/>
              </a:lnSpc>
              <a:spcBef>
                <a:spcPts val="0"/>
              </a:spcBef>
              <a:spcAft>
                <a:spcPts val="0"/>
              </a:spcAft>
              <a:buClr>
                <a:srgbClr val="FFFFFF"/>
              </a:buClr>
              <a:buSzPts val="5200"/>
              <a:buNone/>
              <a:defRPr sz="5200">
                <a:solidFill>
                  <a:srgbClr val="FFFFFF"/>
                </a:solidFill>
                <a:highlight>
                  <a:srgbClr val="D8DEE5"/>
                </a:highlight>
              </a:defRPr>
            </a:lvl7pPr>
            <a:lvl8pPr lvl="7" algn="l">
              <a:lnSpc>
                <a:spcPct val="100000"/>
              </a:lnSpc>
              <a:spcBef>
                <a:spcPts val="0"/>
              </a:spcBef>
              <a:spcAft>
                <a:spcPts val="0"/>
              </a:spcAft>
              <a:buClr>
                <a:srgbClr val="FFFFFF"/>
              </a:buClr>
              <a:buSzPts val="5200"/>
              <a:buNone/>
              <a:defRPr sz="5200">
                <a:solidFill>
                  <a:srgbClr val="FFFFFF"/>
                </a:solidFill>
                <a:highlight>
                  <a:srgbClr val="D8DEE5"/>
                </a:highlight>
              </a:defRPr>
            </a:lvl8pPr>
            <a:lvl9pPr lvl="8" algn="l">
              <a:lnSpc>
                <a:spcPct val="100000"/>
              </a:lnSpc>
              <a:spcBef>
                <a:spcPts val="0"/>
              </a:spcBef>
              <a:spcAft>
                <a:spcPts val="0"/>
              </a:spcAft>
              <a:buClr>
                <a:srgbClr val="FFFFFF"/>
              </a:buClr>
              <a:buSzPts val="5200"/>
              <a:buNone/>
              <a:defRPr sz="5200">
                <a:solidFill>
                  <a:srgbClr val="FFFFFF"/>
                </a:solidFill>
                <a:highlight>
                  <a:srgbClr val="D8DEE5"/>
                </a:highlight>
              </a:defRPr>
            </a:lvl9pPr>
          </a:lstStyle>
          <a:p/>
        </p:txBody>
      </p:sp>
      <p:sp>
        <p:nvSpPr>
          <p:cNvPr id="144" name="Google Shape;144;p36"/>
          <p:cNvSpPr txBox="1"/>
          <p:nvPr>
            <p:ph idx="1" type="body"/>
          </p:nvPr>
        </p:nvSpPr>
        <p:spPr>
          <a:xfrm>
            <a:off x="311700" y="1454975"/>
            <a:ext cx="8520600" cy="29883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pic>
        <p:nvPicPr>
          <p:cNvPr id="145" name="Google Shape;145;p36"/>
          <p:cNvPicPr preferRelativeResize="0"/>
          <p:nvPr/>
        </p:nvPicPr>
        <p:blipFill rotWithShape="1">
          <a:blip r:embed="rId2">
            <a:alphaModFix/>
          </a:blip>
          <a:srcRect b="0" l="0" r="0" t="0"/>
          <a:stretch/>
        </p:blipFill>
        <p:spPr>
          <a:xfrm>
            <a:off x="8668512" y="4700016"/>
            <a:ext cx="310896" cy="31089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6" name="Shape 146"/>
        <p:cNvGrpSpPr/>
        <p:nvPr/>
      </p:nvGrpSpPr>
      <p:grpSpPr>
        <a:xfrm>
          <a:off x="0" y="0"/>
          <a:ext cx="0" cy="0"/>
          <a:chOff x="0" y="0"/>
          <a:chExt cx="0" cy="0"/>
        </a:xfrm>
      </p:grpSpPr>
      <p:sp>
        <p:nvSpPr>
          <p:cNvPr id="147" name="Google Shape;147;p37"/>
          <p:cNvSpPr txBox="1"/>
          <p:nvPr>
            <p:ph type="title"/>
          </p:nvPr>
        </p:nvSpPr>
        <p:spPr>
          <a:xfrm>
            <a:off x="311700" y="7080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48" name="Google Shape;148;p37"/>
          <p:cNvSpPr txBox="1"/>
          <p:nvPr>
            <p:ph idx="1" type="body"/>
          </p:nvPr>
        </p:nvSpPr>
        <p:spPr>
          <a:xfrm>
            <a:off x="311700" y="15420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pic>
        <p:nvPicPr>
          <p:cNvPr id="149" name="Google Shape;149;p37"/>
          <p:cNvPicPr preferRelativeResize="0"/>
          <p:nvPr/>
        </p:nvPicPr>
        <p:blipFill rotWithShape="1">
          <a:blip r:embed="rId2">
            <a:alphaModFix/>
          </a:blip>
          <a:srcRect b="0" l="0" r="0" t="0"/>
          <a:stretch/>
        </p:blipFill>
        <p:spPr>
          <a:xfrm>
            <a:off x="8669200" y="4703625"/>
            <a:ext cx="315100" cy="315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 with texts" type="secHead">
  <p:cSld name="SECTION_HEADER">
    <p:bg>
      <p:bgPr>
        <a:solidFill>
          <a:schemeClr val="lt2"/>
        </a:solidFill>
      </p:bgPr>
    </p:bg>
    <p:spTree>
      <p:nvGrpSpPr>
        <p:cNvPr id="21" name="Shape 21"/>
        <p:cNvGrpSpPr/>
        <p:nvPr/>
      </p:nvGrpSpPr>
      <p:grpSpPr>
        <a:xfrm>
          <a:off x="0" y="0"/>
          <a:ext cx="0" cy="0"/>
          <a:chOff x="0" y="0"/>
          <a:chExt cx="0" cy="0"/>
        </a:xfrm>
      </p:grpSpPr>
      <p:sp>
        <p:nvSpPr>
          <p:cNvPr id="22" name="Google Shape;22;p20"/>
          <p:cNvSpPr txBox="1"/>
          <p:nvPr>
            <p:ph type="title"/>
          </p:nvPr>
        </p:nvSpPr>
        <p:spPr>
          <a:xfrm>
            <a:off x="311700" y="-40175"/>
            <a:ext cx="8520600" cy="841800"/>
          </a:xfrm>
          <a:prstGeom prst="rect">
            <a:avLst/>
          </a:prstGeom>
          <a:noFill/>
          <a:ln>
            <a:noFill/>
          </a:ln>
        </p:spPr>
        <p:txBody>
          <a:bodyPr anchorCtr="0" anchor="ctr" bIns="91425" lIns="91425" spcFirstLastPara="1" rIns="91425" wrap="square" tIns="91425">
            <a:normAutofit/>
          </a:bodyPr>
          <a:lstStyle>
            <a:lvl1pPr lvl="0" marR="0" algn="ctr">
              <a:lnSpc>
                <a:spcPct val="100000"/>
              </a:lnSpc>
              <a:spcBef>
                <a:spcPts val="0"/>
              </a:spcBef>
              <a:spcAft>
                <a:spcPts val="0"/>
              </a:spcAft>
              <a:buClr>
                <a:schemeClr val="dk1"/>
              </a:buClr>
              <a:buSzPts val="2800"/>
              <a:buFont typeface="Roboto Mono"/>
              <a:buNone/>
              <a:defRPr>
                <a:solidFill>
                  <a:schemeClr val="dk1"/>
                </a:solidFill>
              </a:defRPr>
            </a:lvl1pPr>
            <a:lvl2pPr lvl="1" algn="ctr">
              <a:lnSpc>
                <a:spcPct val="100000"/>
              </a:lnSpc>
              <a:spcBef>
                <a:spcPts val="0"/>
              </a:spcBef>
              <a:spcAft>
                <a:spcPts val="0"/>
              </a:spcAft>
              <a:buClr>
                <a:schemeClr val="dk1"/>
              </a:buClr>
              <a:buSzPts val="3300"/>
              <a:buFont typeface="Lexend Black"/>
              <a:buNone/>
              <a:defRPr b="0" sz="3300">
                <a:solidFill>
                  <a:schemeClr val="dk1"/>
                </a:solidFill>
                <a:latin typeface="Lexend Black"/>
                <a:ea typeface="Lexend Black"/>
                <a:cs typeface="Lexend Black"/>
                <a:sym typeface="Lexend Black"/>
              </a:defRPr>
            </a:lvl2pPr>
            <a:lvl3pPr lvl="2" algn="ctr">
              <a:lnSpc>
                <a:spcPct val="100000"/>
              </a:lnSpc>
              <a:spcBef>
                <a:spcPts val="0"/>
              </a:spcBef>
              <a:spcAft>
                <a:spcPts val="0"/>
              </a:spcAft>
              <a:buClr>
                <a:schemeClr val="dk1"/>
              </a:buClr>
              <a:buSzPts val="3300"/>
              <a:buFont typeface="Lexend Black"/>
              <a:buNone/>
              <a:defRPr b="0" sz="3300">
                <a:solidFill>
                  <a:schemeClr val="dk1"/>
                </a:solidFill>
                <a:latin typeface="Lexend Black"/>
                <a:ea typeface="Lexend Black"/>
                <a:cs typeface="Lexend Black"/>
                <a:sym typeface="Lexend Black"/>
              </a:defRPr>
            </a:lvl3pPr>
            <a:lvl4pPr lvl="3" algn="ctr">
              <a:lnSpc>
                <a:spcPct val="100000"/>
              </a:lnSpc>
              <a:spcBef>
                <a:spcPts val="0"/>
              </a:spcBef>
              <a:spcAft>
                <a:spcPts val="0"/>
              </a:spcAft>
              <a:buClr>
                <a:schemeClr val="dk1"/>
              </a:buClr>
              <a:buSzPts val="3300"/>
              <a:buFont typeface="Lexend Black"/>
              <a:buNone/>
              <a:defRPr b="0" sz="3300">
                <a:solidFill>
                  <a:schemeClr val="dk1"/>
                </a:solidFill>
                <a:latin typeface="Lexend Black"/>
                <a:ea typeface="Lexend Black"/>
                <a:cs typeface="Lexend Black"/>
                <a:sym typeface="Lexend Black"/>
              </a:defRPr>
            </a:lvl4pPr>
            <a:lvl5pPr lvl="4" algn="ctr">
              <a:lnSpc>
                <a:spcPct val="100000"/>
              </a:lnSpc>
              <a:spcBef>
                <a:spcPts val="0"/>
              </a:spcBef>
              <a:spcAft>
                <a:spcPts val="0"/>
              </a:spcAft>
              <a:buClr>
                <a:schemeClr val="dk1"/>
              </a:buClr>
              <a:buSzPts val="3300"/>
              <a:buFont typeface="Lexend Black"/>
              <a:buNone/>
              <a:defRPr b="0" sz="3300">
                <a:solidFill>
                  <a:schemeClr val="dk1"/>
                </a:solidFill>
                <a:latin typeface="Lexend Black"/>
                <a:ea typeface="Lexend Black"/>
                <a:cs typeface="Lexend Black"/>
                <a:sym typeface="Lexend Black"/>
              </a:defRPr>
            </a:lvl5pPr>
            <a:lvl6pPr lvl="5" algn="ctr">
              <a:lnSpc>
                <a:spcPct val="100000"/>
              </a:lnSpc>
              <a:spcBef>
                <a:spcPts val="0"/>
              </a:spcBef>
              <a:spcAft>
                <a:spcPts val="0"/>
              </a:spcAft>
              <a:buClr>
                <a:schemeClr val="dk1"/>
              </a:buClr>
              <a:buSzPts val="3300"/>
              <a:buFont typeface="Lexend Black"/>
              <a:buNone/>
              <a:defRPr b="0" sz="3300">
                <a:solidFill>
                  <a:schemeClr val="dk1"/>
                </a:solidFill>
                <a:latin typeface="Lexend Black"/>
                <a:ea typeface="Lexend Black"/>
                <a:cs typeface="Lexend Black"/>
                <a:sym typeface="Lexend Black"/>
              </a:defRPr>
            </a:lvl6pPr>
            <a:lvl7pPr lvl="6" algn="ctr">
              <a:lnSpc>
                <a:spcPct val="100000"/>
              </a:lnSpc>
              <a:spcBef>
                <a:spcPts val="0"/>
              </a:spcBef>
              <a:spcAft>
                <a:spcPts val="0"/>
              </a:spcAft>
              <a:buClr>
                <a:schemeClr val="dk1"/>
              </a:buClr>
              <a:buSzPts val="3300"/>
              <a:buFont typeface="Lexend Black"/>
              <a:buNone/>
              <a:defRPr b="0" sz="3300">
                <a:solidFill>
                  <a:schemeClr val="dk1"/>
                </a:solidFill>
                <a:latin typeface="Lexend Black"/>
                <a:ea typeface="Lexend Black"/>
                <a:cs typeface="Lexend Black"/>
                <a:sym typeface="Lexend Black"/>
              </a:defRPr>
            </a:lvl7pPr>
            <a:lvl8pPr lvl="7" algn="ctr">
              <a:lnSpc>
                <a:spcPct val="100000"/>
              </a:lnSpc>
              <a:spcBef>
                <a:spcPts val="0"/>
              </a:spcBef>
              <a:spcAft>
                <a:spcPts val="0"/>
              </a:spcAft>
              <a:buClr>
                <a:schemeClr val="dk1"/>
              </a:buClr>
              <a:buSzPts val="3300"/>
              <a:buFont typeface="Lexend Black"/>
              <a:buNone/>
              <a:defRPr b="0" sz="3300">
                <a:solidFill>
                  <a:schemeClr val="dk1"/>
                </a:solidFill>
                <a:latin typeface="Lexend Black"/>
                <a:ea typeface="Lexend Black"/>
                <a:cs typeface="Lexend Black"/>
                <a:sym typeface="Lexend Black"/>
              </a:defRPr>
            </a:lvl8pPr>
            <a:lvl9pPr lvl="8" algn="ctr">
              <a:lnSpc>
                <a:spcPct val="100000"/>
              </a:lnSpc>
              <a:spcBef>
                <a:spcPts val="0"/>
              </a:spcBef>
              <a:spcAft>
                <a:spcPts val="0"/>
              </a:spcAft>
              <a:buClr>
                <a:schemeClr val="dk1"/>
              </a:buClr>
              <a:buSzPts val="3300"/>
              <a:buFont typeface="Lexend Black"/>
              <a:buNone/>
              <a:defRPr b="0" sz="3300">
                <a:solidFill>
                  <a:schemeClr val="dk1"/>
                </a:solidFill>
                <a:latin typeface="Lexend Black"/>
                <a:ea typeface="Lexend Black"/>
                <a:cs typeface="Lexend Black"/>
                <a:sym typeface="Lexend Black"/>
              </a:defRPr>
            </a:lvl9pPr>
          </a:lstStyle>
          <a:p/>
        </p:txBody>
      </p:sp>
      <p:sp>
        <p:nvSpPr>
          <p:cNvPr id="23" name="Google Shape;23;p20"/>
          <p:cNvSpPr txBox="1"/>
          <p:nvPr>
            <p:ph idx="2" type="ctrTitle"/>
          </p:nvPr>
        </p:nvSpPr>
        <p:spPr>
          <a:xfrm>
            <a:off x="311700" y="801625"/>
            <a:ext cx="3285900" cy="468900"/>
          </a:xfrm>
          <a:prstGeom prst="rect">
            <a:avLst/>
          </a:prstGeom>
          <a:solidFill>
            <a:schemeClr val="lt1"/>
          </a:solid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FFFFFF"/>
              </a:buClr>
              <a:buSzPts val="1800"/>
              <a:buFont typeface="Roboto"/>
              <a:buNone/>
              <a:defRPr b="1" sz="1800">
                <a:solidFill>
                  <a:srgbClr val="FFFFFF"/>
                </a:solidFill>
                <a:latin typeface="Roboto"/>
                <a:ea typeface="Roboto"/>
                <a:cs typeface="Roboto"/>
                <a:sym typeface="Roboto"/>
              </a:defRPr>
            </a:lvl1pPr>
            <a:lvl2pPr lvl="1" algn="l">
              <a:lnSpc>
                <a:spcPct val="100000"/>
              </a:lnSpc>
              <a:spcBef>
                <a:spcPts val="0"/>
              </a:spcBef>
              <a:spcAft>
                <a:spcPts val="0"/>
              </a:spcAft>
              <a:buClr>
                <a:srgbClr val="FFFFFF"/>
              </a:buClr>
              <a:buSzPts val="5200"/>
              <a:buNone/>
              <a:defRPr sz="5200">
                <a:solidFill>
                  <a:srgbClr val="FFFFFF"/>
                </a:solidFill>
                <a:highlight>
                  <a:srgbClr val="D8DEE5"/>
                </a:highlight>
              </a:defRPr>
            </a:lvl2pPr>
            <a:lvl3pPr lvl="2" algn="l">
              <a:lnSpc>
                <a:spcPct val="100000"/>
              </a:lnSpc>
              <a:spcBef>
                <a:spcPts val="0"/>
              </a:spcBef>
              <a:spcAft>
                <a:spcPts val="0"/>
              </a:spcAft>
              <a:buClr>
                <a:srgbClr val="FFFFFF"/>
              </a:buClr>
              <a:buSzPts val="5200"/>
              <a:buNone/>
              <a:defRPr sz="5200">
                <a:solidFill>
                  <a:srgbClr val="FFFFFF"/>
                </a:solidFill>
                <a:highlight>
                  <a:srgbClr val="D8DEE5"/>
                </a:highlight>
              </a:defRPr>
            </a:lvl3pPr>
            <a:lvl4pPr lvl="3" algn="l">
              <a:lnSpc>
                <a:spcPct val="100000"/>
              </a:lnSpc>
              <a:spcBef>
                <a:spcPts val="0"/>
              </a:spcBef>
              <a:spcAft>
                <a:spcPts val="0"/>
              </a:spcAft>
              <a:buClr>
                <a:srgbClr val="FFFFFF"/>
              </a:buClr>
              <a:buSzPts val="5200"/>
              <a:buNone/>
              <a:defRPr sz="5200">
                <a:solidFill>
                  <a:srgbClr val="FFFFFF"/>
                </a:solidFill>
                <a:highlight>
                  <a:srgbClr val="D8DEE5"/>
                </a:highlight>
              </a:defRPr>
            </a:lvl4pPr>
            <a:lvl5pPr lvl="4" algn="l">
              <a:lnSpc>
                <a:spcPct val="100000"/>
              </a:lnSpc>
              <a:spcBef>
                <a:spcPts val="0"/>
              </a:spcBef>
              <a:spcAft>
                <a:spcPts val="0"/>
              </a:spcAft>
              <a:buClr>
                <a:srgbClr val="FFFFFF"/>
              </a:buClr>
              <a:buSzPts val="5200"/>
              <a:buNone/>
              <a:defRPr sz="5200">
                <a:solidFill>
                  <a:srgbClr val="FFFFFF"/>
                </a:solidFill>
                <a:highlight>
                  <a:srgbClr val="D8DEE5"/>
                </a:highlight>
              </a:defRPr>
            </a:lvl5pPr>
            <a:lvl6pPr lvl="5" algn="l">
              <a:lnSpc>
                <a:spcPct val="100000"/>
              </a:lnSpc>
              <a:spcBef>
                <a:spcPts val="0"/>
              </a:spcBef>
              <a:spcAft>
                <a:spcPts val="0"/>
              </a:spcAft>
              <a:buClr>
                <a:srgbClr val="FFFFFF"/>
              </a:buClr>
              <a:buSzPts val="5200"/>
              <a:buNone/>
              <a:defRPr sz="5200">
                <a:solidFill>
                  <a:srgbClr val="FFFFFF"/>
                </a:solidFill>
                <a:highlight>
                  <a:srgbClr val="D8DEE5"/>
                </a:highlight>
              </a:defRPr>
            </a:lvl6pPr>
            <a:lvl7pPr lvl="6" algn="l">
              <a:lnSpc>
                <a:spcPct val="100000"/>
              </a:lnSpc>
              <a:spcBef>
                <a:spcPts val="0"/>
              </a:spcBef>
              <a:spcAft>
                <a:spcPts val="0"/>
              </a:spcAft>
              <a:buClr>
                <a:srgbClr val="FFFFFF"/>
              </a:buClr>
              <a:buSzPts val="5200"/>
              <a:buNone/>
              <a:defRPr sz="5200">
                <a:solidFill>
                  <a:srgbClr val="FFFFFF"/>
                </a:solidFill>
                <a:highlight>
                  <a:srgbClr val="D8DEE5"/>
                </a:highlight>
              </a:defRPr>
            </a:lvl7pPr>
            <a:lvl8pPr lvl="7" algn="l">
              <a:lnSpc>
                <a:spcPct val="100000"/>
              </a:lnSpc>
              <a:spcBef>
                <a:spcPts val="0"/>
              </a:spcBef>
              <a:spcAft>
                <a:spcPts val="0"/>
              </a:spcAft>
              <a:buClr>
                <a:srgbClr val="FFFFFF"/>
              </a:buClr>
              <a:buSzPts val="5200"/>
              <a:buNone/>
              <a:defRPr sz="5200">
                <a:solidFill>
                  <a:srgbClr val="FFFFFF"/>
                </a:solidFill>
                <a:highlight>
                  <a:srgbClr val="D8DEE5"/>
                </a:highlight>
              </a:defRPr>
            </a:lvl8pPr>
            <a:lvl9pPr lvl="8" algn="l">
              <a:lnSpc>
                <a:spcPct val="100000"/>
              </a:lnSpc>
              <a:spcBef>
                <a:spcPts val="0"/>
              </a:spcBef>
              <a:spcAft>
                <a:spcPts val="0"/>
              </a:spcAft>
              <a:buClr>
                <a:srgbClr val="FFFFFF"/>
              </a:buClr>
              <a:buSzPts val="5200"/>
              <a:buNone/>
              <a:defRPr sz="5200">
                <a:solidFill>
                  <a:srgbClr val="FFFFFF"/>
                </a:solidFill>
                <a:highlight>
                  <a:srgbClr val="D8DEE5"/>
                </a:highlight>
              </a:defRPr>
            </a:lvl9pPr>
          </a:lstStyle>
          <a:p/>
        </p:txBody>
      </p:sp>
      <p:sp>
        <p:nvSpPr>
          <p:cNvPr id="24" name="Google Shape;24;p20"/>
          <p:cNvSpPr txBox="1"/>
          <p:nvPr>
            <p:ph idx="1" type="body"/>
          </p:nvPr>
        </p:nvSpPr>
        <p:spPr>
          <a:xfrm>
            <a:off x="311700" y="1344075"/>
            <a:ext cx="8520600" cy="2988300"/>
          </a:xfrm>
          <a:prstGeom prst="rect">
            <a:avLst/>
          </a:prstGeom>
          <a:solidFill>
            <a:srgbClr val="336C57"/>
          </a:solid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2"/>
              </a:buClr>
              <a:buSzPts val="1800"/>
              <a:buChar char="●"/>
              <a:defRPr>
                <a:solidFill>
                  <a:schemeClr val="lt2"/>
                </a:solidFill>
              </a:defRPr>
            </a:lvl1pPr>
            <a:lvl2pPr indent="-317500" lvl="1" marL="914400" algn="l">
              <a:lnSpc>
                <a:spcPct val="115000"/>
              </a:lnSpc>
              <a:spcBef>
                <a:spcPts val="0"/>
              </a:spcBef>
              <a:spcAft>
                <a:spcPts val="0"/>
              </a:spcAft>
              <a:buClr>
                <a:schemeClr val="lt2"/>
              </a:buClr>
              <a:buSzPts val="1400"/>
              <a:buChar char="○"/>
              <a:defRPr>
                <a:solidFill>
                  <a:schemeClr val="lt2"/>
                </a:solidFill>
              </a:defRPr>
            </a:lvl2pPr>
            <a:lvl3pPr indent="-317500" lvl="2" marL="1371600" algn="l">
              <a:lnSpc>
                <a:spcPct val="115000"/>
              </a:lnSpc>
              <a:spcBef>
                <a:spcPts val="0"/>
              </a:spcBef>
              <a:spcAft>
                <a:spcPts val="0"/>
              </a:spcAft>
              <a:buClr>
                <a:schemeClr val="lt2"/>
              </a:buClr>
              <a:buSzPts val="1400"/>
              <a:buChar char="■"/>
              <a:defRPr>
                <a:solidFill>
                  <a:schemeClr val="lt2"/>
                </a:solidFill>
              </a:defRPr>
            </a:lvl3pPr>
            <a:lvl4pPr indent="-317500" lvl="3" marL="1828800" algn="l">
              <a:lnSpc>
                <a:spcPct val="115000"/>
              </a:lnSpc>
              <a:spcBef>
                <a:spcPts val="0"/>
              </a:spcBef>
              <a:spcAft>
                <a:spcPts val="0"/>
              </a:spcAft>
              <a:buClr>
                <a:schemeClr val="lt2"/>
              </a:buClr>
              <a:buSzPts val="1400"/>
              <a:buChar char="●"/>
              <a:defRPr>
                <a:solidFill>
                  <a:schemeClr val="lt2"/>
                </a:solidFill>
              </a:defRPr>
            </a:lvl4pPr>
            <a:lvl5pPr indent="-317500" lvl="4" marL="2286000" algn="l">
              <a:lnSpc>
                <a:spcPct val="115000"/>
              </a:lnSpc>
              <a:spcBef>
                <a:spcPts val="0"/>
              </a:spcBef>
              <a:spcAft>
                <a:spcPts val="0"/>
              </a:spcAft>
              <a:buClr>
                <a:schemeClr val="lt2"/>
              </a:buClr>
              <a:buSzPts val="1400"/>
              <a:buChar char="○"/>
              <a:defRPr>
                <a:solidFill>
                  <a:schemeClr val="lt2"/>
                </a:solidFill>
              </a:defRPr>
            </a:lvl5pPr>
            <a:lvl6pPr indent="-317500" lvl="5" marL="2743200" algn="l">
              <a:lnSpc>
                <a:spcPct val="115000"/>
              </a:lnSpc>
              <a:spcBef>
                <a:spcPts val="0"/>
              </a:spcBef>
              <a:spcAft>
                <a:spcPts val="0"/>
              </a:spcAft>
              <a:buClr>
                <a:schemeClr val="lt2"/>
              </a:buClr>
              <a:buSzPts val="1400"/>
              <a:buChar char="■"/>
              <a:defRPr>
                <a:solidFill>
                  <a:schemeClr val="lt2"/>
                </a:solidFill>
              </a:defRPr>
            </a:lvl6pPr>
            <a:lvl7pPr indent="-317500" lvl="6" marL="3200400" algn="l">
              <a:lnSpc>
                <a:spcPct val="115000"/>
              </a:lnSpc>
              <a:spcBef>
                <a:spcPts val="0"/>
              </a:spcBef>
              <a:spcAft>
                <a:spcPts val="0"/>
              </a:spcAft>
              <a:buClr>
                <a:schemeClr val="lt2"/>
              </a:buClr>
              <a:buSzPts val="1400"/>
              <a:buChar char="●"/>
              <a:defRPr>
                <a:solidFill>
                  <a:schemeClr val="lt2"/>
                </a:solidFill>
              </a:defRPr>
            </a:lvl7pPr>
            <a:lvl8pPr indent="-317500" lvl="7" marL="3657600" algn="l">
              <a:lnSpc>
                <a:spcPct val="115000"/>
              </a:lnSpc>
              <a:spcBef>
                <a:spcPts val="0"/>
              </a:spcBef>
              <a:spcAft>
                <a:spcPts val="0"/>
              </a:spcAft>
              <a:buClr>
                <a:schemeClr val="lt2"/>
              </a:buClr>
              <a:buSzPts val="1400"/>
              <a:buChar char="○"/>
              <a:defRPr>
                <a:solidFill>
                  <a:schemeClr val="lt2"/>
                </a:solidFill>
              </a:defRPr>
            </a:lvl8pPr>
            <a:lvl9pPr indent="-317500" lvl="8" marL="4114800" algn="l">
              <a:lnSpc>
                <a:spcPct val="115000"/>
              </a:lnSpc>
              <a:spcBef>
                <a:spcPts val="0"/>
              </a:spcBef>
              <a:spcAft>
                <a:spcPts val="0"/>
              </a:spcAft>
              <a:buClr>
                <a:schemeClr val="lt2"/>
              </a:buClr>
              <a:buSzPts val="1400"/>
              <a:buChar char="■"/>
              <a:defRPr>
                <a:solidFill>
                  <a:schemeClr val="lt2"/>
                </a:solidFill>
              </a:defRPr>
            </a:lvl9pPr>
          </a:lstStyle>
          <a:p/>
        </p:txBody>
      </p:sp>
      <p:pic>
        <p:nvPicPr>
          <p:cNvPr id="25" name="Google Shape;25;p20"/>
          <p:cNvPicPr preferRelativeResize="0"/>
          <p:nvPr/>
        </p:nvPicPr>
        <p:blipFill rotWithShape="1">
          <a:blip r:embed="rId2">
            <a:alphaModFix/>
          </a:blip>
          <a:srcRect b="0" l="0" r="0" t="0"/>
          <a:stretch/>
        </p:blipFill>
        <p:spPr>
          <a:xfrm>
            <a:off x="8668512" y="4700016"/>
            <a:ext cx="310896" cy="31089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150" name="Shape 150"/>
        <p:cNvGrpSpPr/>
        <p:nvPr/>
      </p:nvGrpSpPr>
      <p:grpSpPr>
        <a:xfrm>
          <a:off x="0" y="0"/>
          <a:ext cx="0" cy="0"/>
          <a:chOff x="0" y="0"/>
          <a:chExt cx="0" cy="0"/>
        </a:xfrm>
      </p:grpSpPr>
      <p:sp>
        <p:nvSpPr>
          <p:cNvPr id="151" name="Google Shape;151;p38"/>
          <p:cNvSpPr/>
          <p:nvPr/>
        </p:nvSpPr>
        <p:spPr>
          <a:xfrm>
            <a:off x="202475" y="218675"/>
            <a:ext cx="4252200" cy="4211700"/>
          </a:xfrm>
          <a:prstGeom prst="roundRect">
            <a:avLst>
              <a:gd fmla="val 16667" name="adj"/>
            </a:avLst>
          </a:prstGeom>
          <a:solidFill>
            <a:srgbClr val="FFFFFF">
              <a:alpha val="32156"/>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152" name="Google Shape;152;p38"/>
          <p:cNvSpPr txBox="1"/>
          <p:nvPr>
            <p:ph type="title"/>
          </p:nvPr>
        </p:nvSpPr>
        <p:spPr>
          <a:xfrm>
            <a:off x="478050" y="7863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53" name="Google Shape;153;p38"/>
          <p:cNvSpPr txBox="1"/>
          <p:nvPr>
            <p:ph idx="1" type="body"/>
          </p:nvPr>
        </p:nvSpPr>
        <p:spPr>
          <a:xfrm>
            <a:off x="318650" y="1626500"/>
            <a:ext cx="3944400" cy="25536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Clr>
                <a:srgbClr val="336C57"/>
              </a:buClr>
              <a:buSzPts val="1200"/>
              <a:buChar char="●"/>
              <a:defRPr sz="1200">
                <a:solidFill>
                  <a:srgbClr val="336C57"/>
                </a:solidFill>
              </a:defRPr>
            </a:lvl1pPr>
            <a:lvl2pPr indent="-304800" lvl="1" marL="914400" algn="l">
              <a:lnSpc>
                <a:spcPct val="115000"/>
              </a:lnSpc>
              <a:spcBef>
                <a:spcPts val="0"/>
              </a:spcBef>
              <a:spcAft>
                <a:spcPts val="0"/>
              </a:spcAft>
              <a:buClr>
                <a:srgbClr val="336C57"/>
              </a:buClr>
              <a:buSzPts val="1200"/>
              <a:buChar char="○"/>
              <a:defRPr sz="1200">
                <a:solidFill>
                  <a:srgbClr val="336C57"/>
                </a:solidFill>
              </a:defRPr>
            </a:lvl2pPr>
            <a:lvl3pPr indent="-304800" lvl="2" marL="1371600" algn="l">
              <a:lnSpc>
                <a:spcPct val="115000"/>
              </a:lnSpc>
              <a:spcBef>
                <a:spcPts val="0"/>
              </a:spcBef>
              <a:spcAft>
                <a:spcPts val="0"/>
              </a:spcAft>
              <a:buClr>
                <a:srgbClr val="336C57"/>
              </a:buClr>
              <a:buSzPts val="1200"/>
              <a:buChar char="■"/>
              <a:defRPr sz="1200">
                <a:solidFill>
                  <a:srgbClr val="336C57"/>
                </a:solidFill>
              </a:defRPr>
            </a:lvl3pPr>
            <a:lvl4pPr indent="-304800" lvl="3" marL="1828800" algn="l">
              <a:lnSpc>
                <a:spcPct val="115000"/>
              </a:lnSpc>
              <a:spcBef>
                <a:spcPts val="0"/>
              </a:spcBef>
              <a:spcAft>
                <a:spcPts val="0"/>
              </a:spcAft>
              <a:buClr>
                <a:srgbClr val="336C57"/>
              </a:buClr>
              <a:buSzPts val="1200"/>
              <a:buChar char="●"/>
              <a:defRPr sz="1200">
                <a:solidFill>
                  <a:srgbClr val="336C57"/>
                </a:solidFill>
              </a:defRPr>
            </a:lvl4pPr>
            <a:lvl5pPr indent="-304800" lvl="4" marL="2286000" algn="l">
              <a:lnSpc>
                <a:spcPct val="115000"/>
              </a:lnSpc>
              <a:spcBef>
                <a:spcPts val="0"/>
              </a:spcBef>
              <a:spcAft>
                <a:spcPts val="0"/>
              </a:spcAft>
              <a:buClr>
                <a:srgbClr val="336C57"/>
              </a:buClr>
              <a:buSzPts val="1200"/>
              <a:buChar char="○"/>
              <a:defRPr sz="1200">
                <a:solidFill>
                  <a:srgbClr val="336C57"/>
                </a:solidFill>
              </a:defRPr>
            </a:lvl5pPr>
            <a:lvl6pPr indent="-304800" lvl="5" marL="2743200" algn="l">
              <a:lnSpc>
                <a:spcPct val="115000"/>
              </a:lnSpc>
              <a:spcBef>
                <a:spcPts val="0"/>
              </a:spcBef>
              <a:spcAft>
                <a:spcPts val="0"/>
              </a:spcAft>
              <a:buClr>
                <a:srgbClr val="336C57"/>
              </a:buClr>
              <a:buSzPts val="1200"/>
              <a:buChar char="■"/>
              <a:defRPr sz="1200">
                <a:solidFill>
                  <a:srgbClr val="336C57"/>
                </a:solidFill>
              </a:defRPr>
            </a:lvl6pPr>
            <a:lvl7pPr indent="-304800" lvl="6" marL="3200400" algn="l">
              <a:lnSpc>
                <a:spcPct val="115000"/>
              </a:lnSpc>
              <a:spcBef>
                <a:spcPts val="0"/>
              </a:spcBef>
              <a:spcAft>
                <a:spcPts val="0"/>
              </a:spcAft>
              <a:buClr>
                <a:srgbClr val="336C57"/>
              </a:buClr>
              <a:buSzPts val="1200"/>
              <a:buChar char="●"/>
              <a:defRPr sz="1200">
                <a:solidFill>
                  <a:srgbClr val="336C57"/>
                </a:solidFill>
              </a:defRPr>
            </a:lvl7pPr>
            <a:lvl8pPr indent="-304800" lvl="7" marL="3657600" algn="l">
              <a:lnSpc>
                <a:spcPct val="115000"/>
              </a:lnSpc>
              <a:spcBef>
                <a:spcPts val="0"/>
              </a:spcBef>
              <a:spcAft>
                <a:spcPts val="0"/>
              </a:spcAft>
              <a:buClr>
                <a:srgbClr val="336C57"/>
              </a:buClr>
              <a:buSzPts val="1200"/>
              <a:buChar char="○"/>
              <a:defRPr sz="1200">
                <a:solidFill>
                  <a:srgbClr val="336C57"/>
                </a:solidFill>
              </a:defRPr>
            </a:lvl8pPr>
            <a:lvl9pPr indent="-304800" lvl="8" marL="4114800" algn="l">
              <a:lnSpc>
                <a:spcPct val="115000"/>
              </a:lnSpc>
              <a:spcBef>
                <a:spcPts val="0"/>
              </a:spcBef>
              <a:spcAft>
                <a:spcPts val="0"/>
              </a:spcAft>
              <a:buClr>
                <a:srgbClr val="336C57"/>
              </a:buClr>
              <a:buSzPts val="1200"/>
              <a:buChar char="■"/>
              <a:defRPr sz="1200">
                <a:solidFill>
                  <a:srgbClr val="336C57"/>
                </a:solidFill>
              </a:defRPr>
            </a:lvl9pPr>
          </a:lstStyle>
          <a:p/>
        </p:txBody>
      </p:sp>
      <p:sp>
        <p:nvSpPr>
          <p:cNvPr id="154" name="Google Shape;154;p38"/>
          <p:cNvSpPr/>
          <p:nvPr>
            <p:ph idx="2" type="pic"/>
          </p:nvPr>
        </p:nvSpPr>
        <p:spPr>
          <a:xfrm>
            <a:off x="7685173" y="89100"/>
            <a:ext cx="1377300" cy="1374600"/>
          </a:xfrm>
          <a:prstGeom prst="roundRect">
            <a:avLst>
              <a:gd fmla="val 0" name="adj"/>
            </a:avLst>
          </a:prstGeom>
          <a:noFill/>
          <a:ln cap="flat" cmpd="sng" w="28575">
            <a:solidFill>
              <a:schemeClr val="dk2"/>
            </a:solidFill>
            <a:prstDash val="solid"/>
            <a:round/>
            <a:headEnd len="sm" w="sm" type="none"/>
            <a:tailEnd len="sm" w="sm" type="none"/>
          </a:ln>
        </p:spPr>
      </p:sp>
      <p:sp>
        <p:nvSpPr>
          <p:cNvPr id="155" name="Google Shape;155;p38"/>
          <p:cNvSpPr/>
          <p:nvPr>
            <p:ph idx="3" type="pic"/>
          </p:nvPr>
        </p:nvSpPr>
        <p:spPr>
          <a:xfrm>
            <a:off x="7685175" y="1626500"/>
            <a:ext cx="1377300" cy="1374600"/>
          </a:xfrm>
          <a:prstGeom prst="roundRect">
            <a:avLst>
              <a:gd fmla="val 0" name="adj"/>
            </a:avLst>
          </a:prstGeom>
          <a:noFill/>
          <a:ln cap="flat" cmpd="sng" w="28575">
            <a:solidFill>
              <a:schemeClr val="dk2"/>
            </a:solidFill>
            <a:prstDash val="solid"/>
            <a:round/>
            <a:headEnd len="sm" w="sm" type="none"/>
            <a:tailEnd len="sm" w="sm" type="none"/>
          </a:ln>
        </p:spPr>
      </p:sp>
      <p:sp>
        <p:nvSpPr>
          <p:cNvPr id="156" name="Google Shape;156;p38"/>
          <p:cNvSpPr/>
          <p:nvPr>
            <p:ph idx="4" type="pic"/>
          </p:nvPr>
        </p:nvSpPr>
        <p:spPr>
          <a:xfrm>
            <a:off x="7685175" y="3165063"/>
            <a:ext cx="1377300" cy="1374600"/>
          </a:xfrm>
          <a:prstGeom prst="roundRect">
            <a:avLst>
              <a:gd fmla="val 0" name="adj"/>
            </a:avLst>
          </a:prstGeom>
          <a:noFill/>
          <a:ln cap="flat" cmpd="sng" w="28575">
            <a:solidFill>
              <a:schemeClr val="dk2"/>
            </a:solidFill>
            <a:prstDash val="solid"/>
            <a:round/>
            <a:headEnd len="sm" w="sm" type="none"/>
            <a:tailEnd len="sm" w="sm" type="none"/>
          </a:ln>
        </p:spPr>
      </p:sp>
      <p:pic>
        <p:nvPicPr>
          <p:cNvPr id="157" name="Google Shape;157;p38"/>
          <p:cNvPicPr preferRelativeResize="0"/>
          <p:nvPr/>
        </p:nvPicPr>
        <p:blipFill rotWithShape="1">
          <a:blip r:embed="rId2">
            <a:alphaModFix/>
          </a:blip>
          <a:srcRect b="0" l="0" r="0" t="0"/>
          <a:stretch/>
        </p:blipFill>
        <p:spPr>
          <a:xfrm>
            <a:off x="8669200" y="4703625"/>
            <a:ext cx="315100" cy="315100"/>
          </a:xfrm>
          <a:prstGeom prst="rect">
            <a:avLst/>
          </a:prstGeom>
          <a:noFill/>
          <a:ln>
            <a:noFill/>
          </a:ln>
        </p:spPr>
      </p:pic>
      <p:sp>
        <p:nvSpPr>
          <p:cNvPr id="158" name="Google Shape;158;p38"/>
          <p:cNvSpPr/>
          <p:nvPr>
            <p:ph idx="5" type="pic"/>
          </p:nvPr>
        </p:nvSpPr>
        <p:spPr>
          <a:xfrm>
            <a:off x="6088148" y="865125"/>
            <a:ext cx="1377300" cy="1374600"/>
          </a:xfrm>
          <a:prstGeom prst="roundRect">
            <a:avLst>
              <a:gd fmla="val 0" name="adj"/>
            </a:avLst>
          </a:prstGeom>
          <a:noFill/>
          <a:ln cap="flat" cmpd="sng" w="28575">
            <a:solidFill>
              <a:schemeClr val="dk2"/>
            </a:solidFill>
            <a:prstDash val="solid"/>
            <a:round/>
            <a:headEnd len="sm" w="sm" type="none"/>
            <a:tailEnd len="sm" w="sm" type="none"/>
          </a:ln>
        </p:spPr>
      </p:sp>
      <p:sp>
        <p:nvSpPr>
          <p:cNvPr id="159" name="Google Shape;159;p38"/>
          <p:cNvSpPr/>
          <p:nvPr>
            <p:ph idx="6" type="pic"/>
          </p:nvPr>
        </p:nvSpPr>
        <p:spPr>
          <a:xfrm>
            <a:off x="6088148" y="2444400"/>
            <a:ext cx="1377300" cy="1374600"/>
          </a:xfrm>
          <a:prstGeom prst="roundRect">
            <a:avLst>
              <a:gd fmla="val 0" name="adj"/>
            </a:avLst>
          </a:prstGeom>
          <a:noFill/>
          <a:ln cap="flat" cmpd="sng" w="28575">
            <a:solidFill>
              <a:schemeClr val="dk2"/>
            </a:solidFill>
            <a:prstDash val="solid"/>
            <a:round/>
            <a:headEnd len="sm" w="sm" type="none"/>
            <a:tailEnd len="sm" w="sm" type="none"/>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26" name="Shape 26"/>
        <p:cNvGrpSpPr/>
        <p:nvPr/>
      </p:nvGrpSpPr>
      <p:grpSpPr>
        <a:xfrm>
          <a:off x="0" y="0"/>
          <a:ext cx="0" cy="0"/>
          <a:chOff x="0" y="0"/>
          <a:chExt cx="0" cy="0"/>
        </a:xfrm>
      </p:grpSpPr>
      <p:sp>
        <p:nvSpPr>
          <p:cNvPr id="27" name="Google Shape;27;p21"/>
          <p:cNvSpPr txBox="1"/>
          <p:nvPr>
            <p:ph type="title"/>
          </p:nvPr>
        </p:nvSpPr>
        <p:spPr>
          <a:xfrm>
            <a:off x="311700" y="445025"/>
            <a:ext cx="8520600" cy="572700"/>
          </a:xfrm>
          <a:prstGeom prst="rect">
            <a:avLst/>
          </a:prstGeom>
          <a:solidFill>
            <a:srgbClr val="63D2A9">
              <a:alpha val="82745"/>
            </a:srgbClr>
          </a:solid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21"/>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29" name="Google Shape;29;p21"/>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FFFFFF"/>
              </a:buClr>
              <a:buSzPts val="1800"/>
              <a:buFont typeface="Roboto"/>
              <a:buNone/>
              <a:defRPr b="1" sz="1800">
                <a:solidFill>
                  <a:srgbClr val="FFFFFF"/>
                </a:solidFill>
                <a:latin typeface="Roboto"/>
                <a:ea typeface="Roboto"/>
                <a:cs typeface="Roboto"/>
                <a:sym typeface="Roboto"/>
              </a:defRPr>
            </a:lvl1pPr>
            <a:lvl2pPr lvl="1" algn="l">
              <a:lnSpc>
                <a:spcPct val="100000"/>
              </a:lnSpc>
              <a:spcBef>
                <a:spcPts val="0"/>
              </a:spcBef>
              <a:spcAft>
                <a:spcPts val="0"/>
              </a:spcAft>
              <a:buClr>
                <a:srgbClr val="FFFFFF"/>
              </a:buClr>
              <a:buSzPts val="5200"/>
              <a:buNone/>
              <a:defRPr sz="5200">
                <a:solidFill>
                  <a:srgbClr val="FFFFFF"/>
                </a:solidFill>
                <a:highlight>
                  <a:srgbClr val="D8DEE5"/>
                </a:highlight>
              </a:defRPr>
            </a:lvl2pPr>
            <a:lvl3pPr lvl="2" algn="l">
              <a:lnSpc>
                <a:spcPct val="100000"/>
              </a:lnSpc>
              <a:spcBef>
                <a:spcPts val="0"/>
              </a:spcBef>
              <a:spcAft>
                <a:spcPts val="0"/>
              </a:spcAft>
              <a:buClr>
                <a:srgbClr val="FFFFFF"/>
              </a:buClr>
              <a:buSzPts val="5200"/>
              <a:buNone/>
              <a:defRPr sz="5200">
                <a:solidFill>
                  <a:srgbClr val="FFFFFF"/>
                </a:solidFill>
                <a:highlight>
                  <a:srgbClr val="D8DEE5"/>
                </a:highlight>
              </a:defRPr>
            </a:lvl3pPr>
            <a:lvl4pPr lvl="3" algn="l">
              <a:lnSpc>
                <a:spcPct val="100000"/>
              </a:lnSpc>
              <a:spcBef>
                <a:spcPts val="0"/>
              </a:spcBef>
              <a:spcAft>
                <a:spcPts val="0"/>
              </a:spcAft>
              <a:buClr>
                <a:srgbClr val="FFFFFF"/>
              </a:buClr>
              <a:buSzPts val="5200"/>
              <a:buNone/>
              <a:defRPr sz="5200">
                <a:solidFill>
                  <a:srgbClr val="FFFFFF"/>
                </a:solidFill>
                <a:highlight>
                  <a:srgbClr val="D8DEE5"/>
                </a:highlight>
              </a:defRPr>
            </a:lvl4pPr>
            <a:lvl5pPr lvl="4" algn="l">
              <a:lnSpc>
                <a:spcPct val="100000"/>
              </a:lnSpc>
              <a:spcBef>
                <a:spcPts val="0"/>
              </a:spcBef>
              <a:spcAft>
                <a:spcPts val="0"/>
              </a:spcAft>
              <a:buClr>
                <a:srgbClr val="FFFFFF"/>
              </a:buClr>
              <a:buSzPts val="5200"/>
              <a:buNone/>
              <a:defRPr sz="5200">
                <a:solidFill>
                  <a:srgbClr val="FFFFFF"/>
                </a:solidFill>
                <a:highlight>
                  <a:srgbClr val="D8DEE5"/>
                </a:highlight>
              </a:defRPr>
            </a:lvl5pPr>
            <a:lvl6pPr lvl="5" algn="l">
              <a:lnSpc>
                <a:spcPct val="100000"/>
              </a:lnSpc>
              <a:spcBef>
                <a:spcPts val="0"/>
              </a:spcBef>
              <a:spcAft>
                <a:spcPts val="0"/>
              </a:spcAft>
              <a:buClr>
                <a:srgbClr val="FFFFFF"/>
              </a:buClr>
              <a:buSzPts val="5200"/>
              <a:buNone/>
              <a:defRPr sz="5200">
                <a:solidFill>
                  <a:srgbClr val="FFFFFF"/>
                </a:solidFill>
                <a:highlight>
                  <a:srgbClr val="D8DEE5"/>
                </a:highlight>
              </a:defRPr>
            </a:lvl6pPr>
            <a:lvl7pPr lvl="6" algn="l">
              <a:lnSpc>
                <a:spcPct val="100000"/>
              </a:lnSpc>
              <a:spcBef>
                <a:spcPts val="0"/>
              </a:spcBef>
              <a:spcAft>
                <a:spcPts val="0"/>
              </a:spcAft>
              <a:buClr>
                <a:srgbClr val="FFFFFF"/>
              </a:buClr>
              <a:buSzPts val="5200"/>
              <a:buNone/>
              <a:defRPr sz="5200">
                <a:solidFill>
                  <a:srgbClr val="FFFFFF"/>
                </a:solidFill>
                <a:highlight>
                  <a:srgbClr val="D8DEE5"/>
                </a:highlight>
              </a:defRPr>
            </a:lvl7pPr>
            <a:lvl8pPr lvl="7" algn="l">
              <a:lnSpc>
                <a:spcPct val="100000"/>
              </a:lnSpc>
              <a:spcBef>
                <a:spcPts val="0"/>
              </a:spcBef>
              <a:spcAft>
                <a:spcPts val="0"/>
              </a:spcAft>
              <a:buClr>
                <a:srgbClr val="FFFFFF"/>
              </a:buClr>
              <a:buSzPts val="5200"/>
              <a:buNone/>
              <a:defRPr sz="5200">
                <a:solidFill>
                  <a:srgbClr val="FFFFFF"/>
                </a:solidFill>
                <a:highlight>
                  <a:srgbClr val="D8DEE5"/>
                </a:highlight>
              </a:defRPr>
            </a:lvl8pPr>
            <a:lvl9pPr lvl="8" algn="l">
              <a:lnSpc>
                <a:spcPct val="100000"/>
              </a:lnSpc>
              <a:spcBef>
                <a:spcPts val="0"/>
              </a:spcBef>
              <a:spcAft>
                <a:spcPts val="0"/>
              </a:spcAft>
              <a:buClr>
                <a:srgbClr val="FFFFFF"/>
              </a:buClr>
              <a:buSzPts val="5200"/>
              <a:buNone/>
              <a:defRPr sz="5200">
                <a:solidFill>
                  <a:srgbClr val="FFFFFF"/>
                </a:solidFill>
                <a:highlight>
                  <a:srgbClr val="D8DEE5"/>
                </a:highlight>
              </a:defRPr>
            </a:lvl9pPr>
          </a:lstStyle>
          <a:p/>
        </p:txBody>
      </p:sp>
      <p:pic>
        <p:nvPicPr>
          <p:cNvPr id="30" name="Google Shape;30;p21"/>
          <p:cNvPicPr preferRelativeResize="0"/>
          <p:nvPr/>
        </p:nvPicPr>
        <p:blipFill rotWithShape="1">
          <a:blip r:embed="rId2">
            <a:alphaModFix/>
          </a:blip>
          <a:srcRect b="0" l="0" r="0" t="0"/>
          <a:stretch/>
        </p:blipFill>
        <p:spPr>
          <a:xfrm>
            <a:off x="8669200" y="4703625"/>
            <a:ext cx="315100" cy="3151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spTree>
      <p:nvGrpSpPr>
        <p:cNvPr id="31" name="Shape 31"/>
        <p:cNvGrpSpPr/>
        <p:nvPr/>
      </p:nvGrpSpPr>
      <p:grpSpPr>
        <a:xfrm>
          <a:off x="0" y="0"/>
          <a:ext cx="0" cy="0"/>
          <a:chOff x="0" y="0"/>
          <a:chExt cx="0" cy="0"/>
        </a:xfrm>
      </p:grpSpPr>
      <p:sp>
        <p:nvSpPr>
          <p:cNvPr id="32" name="Google Shape;32;p22"/>
          <p:cNvSpPr/>
          <p:nvPr/>
        </p:nvSpPr>
        <p:spPr>
          <a:xfrm>
            <a:off x="284200" y="381250"/>
            <a:ext cx="7826100" cy="455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33" name="Google Shape;33;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2800"/>
              <a:buNone/>
              <a:defRPr>
                <a:solidFill>
                  <a:schemeClr val="dk1"/>
                </a:solidFill>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34" name="Google Shape;34;p22"/>
          <p:cNvSpPr txBox="1"/>
          <p:nvPr>
            <p:ph idx="1" type="body"/>
          </p:nvPr>
        </p:nvSpPr>
        <p:spPr>
          <a:xfrm>
            <a:off x="311700" y="1697275"/>
            <a:ext cx="8520600" cy="29883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35" name="Google Shape;35;p22"/>
          <p:cNvSpPr txBox="1"/>
          <p:nvPr>
            <p:ph idx="2" type="ctrTitle"/>
          </p:nvPr>
        </p:nvSpPr>
        <p:spPr>
          <a:xfrm>
            <a:off x="311700" y="1030225"/>
            <a:ext cx="3285900" cy="4689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1800"/>
              <a:buFont typeface="Roboto"/>
              <a:buNone/>
              <a:defRPr b="1" sz="1800">
                <a:solidFill>
                  <a:schemeClr val="accent1"/>
                </a:solidFill>
                <a:latin typeface="Roboto"/>
                <a:ea typeface="Roboto"/>
                <a:cs typeface="Roboto"/>
                <a:sym typeface="Roboto"/>
              </a:defRPr>
            </a:lvl1pPr>
            <a:lvl2pPr lvl="1" algn="l">
              <a:lnSpc>
                <a:spcPct val="100000"/>
              </a:lnSpc>
              <a:spcBef>
                <a:spcPts val="0"/>
              </a:spcBef>
              <a:spcAft>
                <a:spcPts val="0"/>
              </a:spcAft>
              <a:buClr>
                <a:schemeClr val="accent1"/>
              </a:buClr>
              <a:buSzPts val="5200"/>
              <a:buNone/>
              <a:defRPr sz="5200">
                <a:solidFill>
                  <a:schemeClr val="accent1"/>
                </a:solidFill>
                <a:highlight>
                  <a:srgbClr val="D8DEE5"/>
                </a:highlight>
              </a:defRPr>
            </a:lvl2pPr>
            <a:lvl3pPr lvl="2" algn="l">
              <a:lnSpc>
                <a:spcPct val="100000"/>
              </a:lnSpc>
              <a:spcBef>
                <a:spcPts val="0"/>
              </a:spcBef>
              <a:spcAft>
                <a:spcPts val="0"/>
              </a:spcAft>
              <a:buClr>
                <a:schemeClr val="accent1"/>
              </a:buClr>
              <a:buSzPts val="5200"/>
              <a:buNone/>
              <a:defRPr sz="5200">
                <a:solidFill>
                  <a:schemeClr val="accent1"/>
                </a:solidFill>
                <a:highlight>
                  <a:srgbClr val="D8DEE5"/>
                </a:highlight>
              </a:defRPr>
            </a:lvl3pPr>
            <a:lvl4pPr lvl="3" algn="l">
              <a:lnSpc>
                <a:spcPct val="100000"/>
              </a:lnSpc>
              <a:spcBef>
                <a:spcPts val="0"/>
              </a:spcBef>
              <a:spcAft>
                <a:spcPts val="0"/>
              </a:spcAft>
              <a:buClr>
                <a:schemeClr val="accent1"/>
              </a:buClr>
              <a:buSzPts val="5200"/>
              <a:buNone/>
              <a:defRPr sz="5200">
                <a:solidFill>
                  <a:schemeClr val="accent1"/>
                </a:solidFill>
                <a:highlight>
                  <a:srgbClr val="D8DEE5"/>
                </a:highlight>
              </a:defRPr>
            </a:lvl4pPr>
            <a:lvl5pPr lvl="4" algn="l">
              <a:lnSpc>
                <a:spcPct val="100000"/>
              </a:lnSpc>
              <a:spcBef>
                <a:spcPts val="0"/>
              </a:spcBef>
              <a:spcAft>
                <a:spcPts val="0"/>
              </a:spcAft>
              <a:buClr>
                <a:schemeClr val="accent1"/>
              </a:buClr>
              <a:buSzPts val="5200"/>
              <a:buNone/>
              <a:defRPr sz="5200">
                <a:solidFill>
                  <a:schemeClr val="accent1"/>
                </a:solidFill>
                <a:highlight>
                  <a:srgbClr val="D8DEE5"/>
                </a:highlight>
              </a:defRPr>
            </a:lvl5pPr>
            <a:lvl6pPr lvl="5" algn="l">
              <a:lnSpc>
                <a:spcPct val="100000"/>
              </a:lnSpc>
              <a:spcBef>
                <a:spcPts val="0"/>
              </a:spcBef>
              <a:spcAft>
                <a:spcPts val="0"/>
              </a:spcAft>
              <a:buClr>
                <a:schemeClr val="accent1"/>
              </a:buClr>
              <a:buSzPts val="5200"/>
              <a:buNone/>
              <a:defRPr sz="5200">
                <a:solidFill>
                  <a:schemeClr val="accent1"/>
                </a:solidFill>
                <a:highlight>
                  <a:srgbClr val="D8DEE5"/>
                </a:highlight>
              </a:defRPr>
            </a:lvl6pPr>
            <a:lvl7pPr lvl="6" algn="l">
              <a:lnSpc>
                <a:spcPct val="100000"/>
              </a:lnSpc>
              <a:spcBef>
                <a:spcPts val="0"/>
              </a:spcBef>
              <a:spcAft>
                <a:spcPts val="0"/>
              </a:spcAft>
              <a:buClr>
                <a:schemeClr val="accent1"/>
              </a:buClr>
              <a:buSzPts val="5200"/>
              <a:buNone/>
              <a:defRPr sz="5200">
                <a:solidFill>
                  <a:schemeClr val="accent1"/>
                </a:solidFill>
                <a:highlight>
                  <a:srgbClr val="D8DEE5"/>
                </a:highlight>
              </a:defRPr>
            </a:lvl7pPr>
            <a:lvl8pPr lvl="7" algn="l">
              <a:lnSpc>
                <a:spcPct val="100000"/>
              </a:lnSpc>
              <a:spcBef>
                <a:spcPts val="0"/>
              </a:spcBef>
              <a:spcAft>
                <a:spcPts val="0"/>
              </a:spcAft>
              <a:buClr>
                <a:schemeClr val="accent1"/>
              </a:buClr>
              <a:buSzPts val="5200"/>
              <a:buNone/>
              <a:defRPr sz="5200">
                <a:solidFill>
                  <a:schemeClr val="accent1"/>
                </a:solidFill>
                <a:highlight>
                  <a:srgbClr val="D8DEE5"/>
                </a:highlight>
              </a:defRPr>
            </a:lvl8pPr>
            <a:lvl9pPr lvl="8" algn="l">
              <a:lnSpc>
                <a:spcPct val="100000"/>
              </a:lnSpc>
              <a:spcBef>
                <a:spcPts val="0"/>
              </a:spcBef>
              <a:spcAft>
                <a:spcPts val="0"/>
              </a:spcAft>
              <a:buClr>
                <a:schemeClr val="accent1"/>
              </a:buClr>
              <a:buSzPts val="5200"/>
              <a:buNone/>
              <a:defRPr sz="5200">
                <a:solidFill>
                  <a:schemeClr val="accent1"/>
                </a:solidFill>
                <a:highlight>
                  <a:srgbClr val="D8DEE5"/>
                </a:highlight>
              </a:defRPr>
            </a:lvl9pPr>
          </a:lstStyle>
          <a:p/>
        </p:txBody>
      </p:sp>
      <p:pic>
        <p:nvPicPr>
          <p:cNvPr id="36" name="Google Shape;36;p22"/>
          <p:cNvPicPr preferRelativeResize="0"/>
          <p:nvPr/>
        </p:nvPicPr>
        <p:blipFill rotWithShape="1">
          <a:blip r:embed="rId2">
            <a:alphaModFix/>
          </a:blip>
          <a:srcRect b="0" l="0" r="0" t="0"/>
          <a:stretch/>
        </p:blipFill>
        <p:spPr>
          <a:xfrm>
            <a:off x="8669200" y="4703625"/>
            <a:ext cx="315100" cy="3151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2">
  <p:cSld name="CUSTOM_2_1_2">
    <p:spTree>
      <p:nvGrpSpPr>
        <p:cNvPr id="37" name="Shape 37"/>
        <p:cNvGrpSpPr/>
        <p:nvPr/>
      </p:nvGrpSpPr>
      <p:grpSpPr>
        <a:xfrm>
          <a:off x="0" y="0"/>
          <a:ext cx="0" cy="0"/>
          <a:chOff x="0" y="0"/>
          <a:chExt cx="0" cy="0"/>
        </a:xfrm>
      </p:grpSpPr>
      <p:sp>
        <p:nvSpPr>
          <p:cNvPr id="38" name="Google Shape;38;p23"/>
          <p:cNvSpPr/>
          <p:nvPr/>
        </p:nvSpPr>
        <p:spPr>
          <a:xfrm>
            <a:off x="284200" y="381250"/>
            <a:ext cx="7826100" cy="471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39" name="Google Shape;39;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2800"/>
              <a:buNone/>
              <a:defRPr>
                <a:solidFill>
                  <a:schemeClr val="dk1"/>
                </a:solidFill>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40" name="Google Shape;40;p23"/>
          <p:cNvSpPr txBox="1"/>
          <p:nvPr>
            <p:ph idx="1" type="body"/>
          </p:nvPr>
        </p:nvSpPr>
        <p:spPr>
          <a:xfrm>
            <a:off x="311700" y="1715325"/>
            <a:ext cx="7757100" cy="2988300"/>
          </a:xfrm>
          <a:prstGeom prst="rect">
            <a:avLst/>
          </a:prstGeom>
          <a:solidFill>
            <a:srgbClr val="B3B2A6">
              <a:alpha val="38431"/>
            </a:srgbClr>
          </a:solid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41" name="Google Shape;41;p23"/>
          <p:cNvSpPr txBox="1"/>
          <p:nvPr>
            <p:ph idx="2" type="ctrTitle"/>
          </p:nvPr>
        </p:nvSpPr>
        <p:spPr>
          <a:xfrm>
            <a:off x="311700" y="1030225"/>
            <a:ext cx="3285900" cy="4689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dk2"/>
              </a:buClr>
              <a:buSzPts val="1800"/>
              <a:buFont typeface="Roboto"/>
              <a:buNone/>
              <a:defRPr b="1" sz="1800">
                <a:solidFill>
                  <a:schemeClr val="dk2"/>
                </a:solidFill>
                <a:latin typeface="Roboto"/>
                <a:ea typeface="Roboto"/>
                <a:cs typeface="Roboto"/>
                <a:sym typeface="Roboto"/>
              </a:defRPr>
            </a:lvl1pPr>
            <a:lvl2pPr lvl="1" algn="l">
              <a:lnSpc>
                <a:spcPct val="100000"/>
              </a:lnSpc>
              <a:spcBef>
                <a:spcPts val="0"/>
              </a:spcBef>
              <a:spcAft>
                <a:spcPts val="0"/>
              </a:spcAft>
              <a:buClr>
                <a:schemeClr val="dk2"/>
              </a:buClr>
              <a:buSzPts val="5200"/>
              <a:buNone/>
              <a:defRPr sz="5200">
                <a:solidFill>
                  <a:schemeClr val="dk2"/>
                </a:solidFill>
                <a:highlight>
                  <a:srgbClr val="D8DEE5"/>
                </a:highlight>
              </a:defRPr>
            </a:lvl2pPr>
            <a:lvl3pPr lvl="2" algn="l">
              <a:lnSpc>
                <a:spcPct val="100000"/>
              </a:lnSpc>
              <a:spcBef>
                <a:spcPts val="0"/>
              </a:spcBef>
              <a:spcAft>
                <a:spcPts val="0"/>
              </a:spcAft>
              <a:buClr>
                <a:schemeClr val="dk2"/>
              </a:buClr>
              <a:buSzPts val="5200"/>
              <a:buNone/>
              <a:defRPr sz="5200">
                <a:solidFill>
                  <a:schemeClr val="dk2"/>
                </a:solidFill>
                <a:highlight>
                  <a:srgbClr val="D8DEE5"/>
                </a:highlight>
              </a:defRPr>
            </a:lvl3pPr>
            <a:lvl4pPr lvl="3" algn="l">
              <a:lnSpc>
                <a:spcPct val="100000"/>
              </a:lnSpc>
              <a:spcBef>
                <a:spcPts val="0"/>
              </a:spcBef>
              <a:spcAft>
                <a:spcPts val="0"/>
              </a:spcAft>
              <a:buClr>
                <a:schemeClr val="dk2"/>
              </a:buClr>
              <a:buSzPts val="5200"/>
              <a:buNone/>
              <a:defRPr sz="5200">
                <a:solidFill>
                  <a:schemeClr val="dk2"/>
                </a:solidFill>
                <a:highlight>
                  <a:srgbClr val="D8DEE5"/>
                </a:highlight>
              </a:defRPr>
            </a:lvl4pPr>
            <a:lvl5pPr lvl="4" algn="l">
              <a:lnSpc>
                <a:spcPct val="100000"/>
              </a:lnSpc>
              <a:spcBef>
                <a:spcPts val="0"/>
              </a:spcBef>
              <a:spcAft>
                <a:spcPts val="0"/>
              </a:spcAft>
              <a:buClr>
                <a:schemeClr val="dk2"/>
              </a:buClr>
              <a:buSzPts val="5200"/>
              <a:buNone/>
              <a:defRPr sz="5200">
                <a:solidFill>
                  <a:schemeClr val="dk2"/>
                </a:solidFill>
                <a:highlight>
                  <a:srgbClr val="D8DEE5"/>
                </a:highlight>
              </a:defRPr>
            </a:lvl5pPr>
            <a:lvl6pPr lvl="5" algn="l">
              <a:lnSpc>
                <a:spcPct val="100000"/>
              </a:lnSpc>
              <a:spcBef>
                <a:spcPts val="0"/>
              </a:spcBef>
              <a:spcAft>
                <a:spcPts val="0"/>
              </a:spcAft>
              <a:buClr>
                <a:schemeClr val="dk2"/>
              </a:buClr>
              <a:buSzPts val="5200"/>
              <a:buNone/>
              <a:defRPr sz="5200">
                <a:solidFill>
                  <a:schemeClr val="dk2"/>
                </a:solidFill>
                <a:highlight>
                  <a:srgbClr val="D8DEE5"/>
                </a:highlight>
              </a:defRPr>
            </a:lvl6pPr>
            <a:lvl7pPr lvl="6" algn="l">
              <a:lnSpc>
                <a:spcPct val="100000"/>
              </a:lnSpc>
              <a:spcBef>
                <a:spcPts val="0"/>
              </a:spcBef>
              <a:spcAft>
                <a:spcPts val="0"/>
              </a:spcAft>
              <a:buClr>
                <a:schemeClr val="dk2"/>
              </a:buClr>
              <a:buSzPts val="5200"/>
              <a:buNone/>
              <a:defRPr sz="5200">
                <a:solidFill>
                  <a:schemeClr val="dk2"/>
                </a:solidFill>
                <a:highlight>
                  <a:srgbClr val="D8DEE5"/>
                </a:highlight>
              </a:defRPr>
            </a:lvl7pPr>
            <a:lvl8pPr lvl="7" algn="l">
              <a:lnSpc>
                <a:spcPct val="100000"/>
              </a:lnSpc>
              <a:spcBef>
                <a:spcPts val="0"/>
              </a:spcBef>
              <a:spcAft>
                <a:spcPts val="0"/>
              </a:spcAft>
              <a:buClr>
                <a:schemeClr val="dk2"/>
              </a:buClr>
              <a:buSzPts val="5200"/>
              <a:buNone/>
              <a:defRPr sz="5200">
                <a:solidFill>
                  <a:schemeClr val="dk2"/>
                </a:solidFill>
                <a:highlight>
                  <a:srgbClr val="D8DEE5"/>
                </a:highlight>
              </a:defRPr>
            </a:lvl8pPr>
            <a:lvl9pPr lvl="8" algn="l">
              <a:lnSpc>
                <a:spcPct val="100000"/>
              </a:lnSpc>
              <a:spcBef>
                <a:spcPts val="0"/>
              </a:spcBef>
              <a:spcAft>
                <a:spcPts val="0"/>
              </a:spcAft>
              <a:buClr>
                <a:schemeClr val="dk2"/>
              </a:buClr>
              <a:buSzPts val="5200"/>
              <a:buNone/>
              <a:defRPr sz="5200">
                <a:solidFill>
                  <a:schemeClr val="dk2"/>
                </a:solidFill>
                <a:highlight>
                  <a:srgbClr val="D8DEE5"/>
                </a:highlight>
              </a:defRPr>
            </a:lvl9pPr>
          </a:lstStyle>
          <a:p/>
        </p:txBody>
      </p:sp>
      <p:pic>
        <p:nvPicPr>
          <p:cNvPr id="42" name="Google Shape;42;p23"/>
          <p:cNvPicPr preferRelativeResize="0"/>
          <p:nvPr/>
        </p:nvPicPr>
        <p:blipFill rotWithShape="1">
          <a:blip r:embed="rId2">
            <a:alphaModFix/>
          </a:blip>
          <a:srcRect b="0" l="0" r="0" t="0"/>
          <a:stretch/>
        </p:blipFill>
        <p:spPr>
          <a:xfrm>
            <a:off x="8669200" y="4703625"/>
            <a:ext cx="315100" cy="3151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spTree>
      <p:nvGrpSpPr>
        <p:cNvPr id="43" name="Shape 43"/>
        <p:cNvGrpSpPr/>
        <p:nvPr/>
      </p:nvGrpSpPr>
      <p:grpSpPr>
        <a:xfrm>
          <a:off x="0" y="0"/>
          <a:ext cx="0" cy="0"/>
          <a:chOff x="0" y="0"/>
          <a:chExt cx="0" cy="0"/>
        </a:xfrm>
      </p:grpSpPr>
      <p:sp>
        <p:nvSpPr>
          <p:cNvPr id="44" name="Google Shape;44;p24"/>
          <p:cNvSpPr/>
          <p:nvPr/>
        </p:nvSpPr>
        <p:spPr>
          <a:xfrm>
            <a:off x="284200" y="381250"/>
            <a:ext cx="7826100" cy="4713600"/>
          </a:xfrm>
          <a:prstGeom prst="rect">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45" name="Google Shape;45;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2800"/>
              <a:buNone/>
              <a:defRPr>
                <a:solidFill>
                  <a:schemeClr val="dk1"/>
                </a:solidFill>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46" name="Google Shape;46;p24"/>
          <p:cNvSpPr txBox="1"/>
          <p:nvPr>
            <p:ph idx="1" type="body"/>
          </p:nvPr>
        </p:nvSpPr>
        <p:spPr>
          <a:xfrm>
            <a:off x="311700" y="1697275"/>
            <a:ext cx="8520600" cy="29883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47" name="Google Shape;47;p24"/>
          <p:cNvSpPr txBox="1"/>
          <p:nvPr>
            <p:ph idx="2" type="ctrTitle"/>
          </p:nvPr>
        </p:nvSpPr>
        <p:spPr>
          <a:xfrm>
            <a:off x="311700" y="1030225"/>
            <a:ext cx="3285900" cy="4689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1800"/>
              <a:buFont typeface="Roboto"/>
              <a:buNone/>
              <a:defRPr b="1" sz="1800">
                <a:solidFill>
                  <a:schemeClr val="accent1"/>
                </a:solidFill>
                <a:latin typeface="Roboto"/>
                <a:ea typeface="Roboto"/>
                <a:cs typeface="Roboto"/>
                <a:sym typeface="Roboto"/>
              </a:defRPr>
            </a:lvl1pPr>
            <a:lvl2pPr lvl="1" algn="l">
              <a:lnSpc>
                <a:spcPct val="100000"/>
              </a:lnSpc>
              <a:spcBef>
                <a:spcPts val="0"/>
              </a:spcBef>
              <a:spcAft>
                <a:spcPts val="0"/>
              </a:spcAft>
              <a:buClr>
                <a:schemeClr val="accent1"/>
              </a:buClr>
              <a:buSzPts val="5200"/>
              <a:buNone/>
              <a:defRPr sz="5200">
                <a:solidFill>
                  <a:schemeClr val="accent1"/>
                </a:solidFill>
                <a:highlight>
                  <a:srgbClr val="D8DEE5"/>
                </a:highlight>
              </a:defRPr>
            </a:lvl2pPr>
            <a:lvl3pPr lvl="2" algn="l">
              <a:lnSpc>
                <a:spcPct val="100000"/>
              </a:lnSpc>
              <a:spcBef>
                <a:spcPts val="0"/>
              </a:spcBef>
              <a:spcAft>
                <a:spcPts val="0"/>
              </a:spcAft>
              <a:buClr>
                <a:schemeClr val="accent1"/>
              </a:buClr>
              <a:buSzPts val="5200"/>
              <a:buNone/>
              <a:defRPr sz="5200">
                <a:solidFill>
                  <a:schemeClr val="accent1"/>
                </a:solidFill>
                <a:highlight>
                  <a:srgbClr val="D8DEE5"/>
                </a:highlight>
              </a:defRPr>
            </a:lvl3pPr>
            <a:lvl4pPr lvl="3" algn="l">
              <a:lnSpc>
                <a:spcPct val="100000"/>
              </a:lnSpc>
              <a:spcBef>
                <a:spcPts val="0"/>
              </a:spcBef>
              <a:spcAft>
                <a:spcPts val="0"/>
              </a:spcAft>
              <a:buClr>
                <a:schemeClr val="accent1"/>
              </a:buClr>
              <a:buSzPts val="5200"/>
              <a:buNone/>
              <a:defRPr sz="5200">
                <a:solidFill>
                  <a:schemeClr val="accent1"/>
                </a:solidFill>
                <a:highlight>
                  <a:srgbClr val="D8DEE5"/>
                </a:highlight>
              </a:defRPr>
            </a:lvl4pPr>
            <a:lvl5pPr lvl="4" algn="l">
              <a:lnSpc>
                <a:spcPct val="100000"/>
              </a:lnSpc>
              <a:spcBef>
                <a:spcPts val="0"/>
              </a:spcBef>
              <a:spcAft>
                <a:spcPts val="0"/>
              </a:spcAft>
              <a:buClr>
                <a:schemeClr val="accent1"/>
              </a:buClr>
              <a:buSzPts val="5200"/>
              <a:buNone/>
              <a:defRPr sz="5200">
                <a:solidFill>
                  <a:schemeClr val="accent1"/>
                </a:solidFill>
                <a:highlight>
                  <a:srgbClr val="D8DEE5"/>
                </a:highlight>
              </a:defRPr>
            </a:lvl5pPr>
            <a:lvl6pPr lvl="5" algn="l">
              <a:lnSpc>
                <a:spcPct val="100000"/>
              </a:lnSpc>
              <a:spcBef>
                <a:spcPts val="0"/>
              </a:spcBef>
              <a:spcAft>
                <a:spcPts val="0"/>
              </a:spcAft>
              <a:buClr>
                <a:schemeClr val="accent1"/>
              </a:buClr>
              <a:buSzPts val="5200"/>
              <a:buNone/>
              <a:defRPr sz="5200">
                <a:solidFill>
                  <a:schemeClr val="accent1"/>
                </a:solidFill>
                <a:highlight>
                  <a:srgbClr val="D8DEE5"/>
                </a:highlight>
              </a:defRPr>
            </a:lvl6pPr>
            <a:lvl7pPr lvl="6" algn="l">
              <a:lnSpc>
                <a:spcPct val="100000"/>
              </a:lnSpc>
              <a:spcBef>
                <a:spcPts val="0"/>
              </a:spcBef>
              <a:spcAft>
                <a:spcPts val="0"/>
              </a:spcAft>
              <a:buClr>
                <a:schemeClr val="accent1"/>
              </a:buClr>
              <a:buSzPts val="5200"/>
              <a:buNone/>
              <a:defRPr sz="5200">
                <a:solidFill>
                  <a:schemeClr val="accent1"/>
                </a:solidFill>
                <a:highlight>
                  <a:srgbClr val="D8DEE5"/>
                </a:highlight>
              </a:defRPr>
            </a:lvl7pPr>
            <a:lvl8pPr lvl="7" algn="l">
              <a:lnSpc>
                <a:spcPct val="100000"/>
              </a:lnSpc>
              <a:spcBef>
                <a:spcPts val="0"/>
              </a:spcBef>
              <a:spcAft>
                <a:spcPts val="0"/>
              </a:spcAft>
              <a:buClr>
                <a:schemeClr val="accent1"/>
              </a:buClr>
              <a:buSzPts val="5200"/>
              <a:buNone/>
              <a:defRPr sz="5200">
                <a:solidFill>
                  <a:schemeClr val="accent1"/>
                </a:solidFill>
                <a:highlight>
                  <a:srgbClr val="D8DEE5"/>
                </a:highlight>
              </a:defRPr>
            </a:lvl8pPr>
            <a:lvl9pPr lvl="8" algn="l">
              <a:lnSpc>
                <a:spcPct val="100000"/>
              </a:lnSpc>
              <a:spcBef>
                <a:spcPts val="0"/>
              </a:spcBef>
              <a:spcAft>
                <a:spcPts val="0"/>
              </a:spcAft>
              <a:buClr>
                <a:schemeClr val="accent1"/>
              </a:buClr>
              <a:buSzPts val="5200"/>
              <a:buNone/>
              <a:defRPr sz="5200">
                <a:solidFill>
                  <a:schemeClr val="accent1"/>
                </a:solidFill>
                <a:highlight>
                  <a:srgbClr val="D8DEE5"/>
                </a:highlight>
              </a:defRPr>
            </a:lvl9pPr>
          </a:lstStyle>
          <a:p/>
        </p:txBody>
      </p:sp>
      <p:pic>
        <p:nvPicPr>
          <p:cNvPr id="48" name="Google Shape;48;p24"/>
          <p:cNvPicPr preferRelativeResize="0"/>
          <p:nvPr/>
        </p:nvPicPr>
        <p:blipFill rotWithShape="1">
          <a:blip r:embed="rId2">
            <a:alphaModFix/>
          </a:blip>
          <a:srcRect b="0" l="0" r="0" t="0"/>
          <a:stretch/>
        </p:blipFill>
        <p:spPr>
          <a:xfrm>
            <a:off x="8669200" y="4703625"/>
            <a:ext cx="315100" cy="315100"/>
          </a:xfrm>
          <a:prstGeom prst="rect">
            <a:avLst/>
          </a:prstGeom>
          <a:noFill/>
          <a:ln>
            <a:noFill/>
          </a:ln>
        </p:spPr>
      </p:pic>
      <p:sp>
        <p:nvSpPr>
          <p:cNvPr id="49" name="Google Shape;49;p24"/>
          <p:cNvSpPr/>
          <p:nvPr>
            <p:ph idx="3" type="pic"/>
          </p:nvPr>
        </p:nvSpPr>
        <p:spPr>
          <a:xfrm>
            <a:off x="5956552" y="1549200"/>
            <a:ext cx="2812500" cy="2807100"/>
          </a:xfrm>
          <a:prstGeom prst="roundRect">
            <a:avLst>
              <a:gd fmla="val 0" name="adj"/>
            </a:avLst>
          </a:prstGeom>
          <a:noFill/>
          <a:ln cap="flat" cmpd="sng" w="28575">
            <a:solidFill>
              <a:schemeClr val="dk2"/>
            </a:solidFill>
            <a:prstDash val="solid"/>
            <a:round/>
            <a:headEnd len="sm" w="sm" type="none"/>
            <a:tailEnd len="sm" w="sm" type="none"/>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boxes" type="tx">
  <p:cSld name="TITLE_AND_BODY">
    <p:bg>
      <p:bgPr>
        <a:solidFill>
          <a:srgbClr val="479679">
            <a:alpha val="64313"/>
          </a:srgbClr>
        </a:solidFill>
      </p:bgPr>
    </p:bg>
    <p:spTree>
      <p:nvGrpSpPr>
        <p:cNvPr id="50" name="Shape 50"/>
        <p:cNvGrpSpPr/>
        <p:nvPr/>
      </p:nvGrpSpPr>
      <p:grpSpPr>
        <a:xfrm>
          <a:off x="0" y="0"/>
          <a:ext cx="0" cy="0"/>
          <a:chOff x="0" y="0"/>
          <a:chExt cx="0" cy="0"/>
        </a:xfrm>
      </p:grpSpPr>
      <p:sp>
        <p:nvSpPr>
          <p:cNvPr id="51" name="Google Shape;51;p25"/>
          <p:cNvSpPr/>
          <p:nvPr/>
        </p:nvSpPr>
        <p:spPr>
          <a:xfrm>
            <a:off x="452650" y="1065050"/>
            <a:ext cx="3949200" cy="3399000"/>
          </a:xfrm>
          <a:prstGeom prst="wedgeRectCallout">
            <a:avLst>
              <a:gd fmla="val -20833" name="adj1"/>
              <a:gd fmla="val 62500" name="adj2"/>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52" name="Google Shape;52;p25"/>
          <p:cNvSpPr txBox="1"/>
          <p:nvPr>
            <p:ph idx="1" type="body"/>
          </p:nvPr>
        </p:nvSpPr>
        <p:spPr>
          <a:xfrm>
            <a:off x="452650" y="1048500"/>
            <a:ext cx="39492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3" name="Google Shape;53;p25"/>
          <p:cNvSpPr txBox="1"/>
          <p:nvPr>
            <p:ph type="title"/>
          </p:nvPr>
        </p:nvSpPr>
        <p:spPr>
          <a:xfrm>
            <a:off x="311700" y="499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FFFFFF"/>
              </a:buClr>
              <a:buSzPts val="3000"/>
              <a:buNone/>
              <a:defRPr sz="3000">
                <a:solidFill>
                  <a:srgbClr val="FFFFFF"/>
                </a:solidFill>
              </a:defRPr>
            </a:lvl1pPr>
            <a:lvl2pPr lvl="1" algn="ctr">
              <a:lnSpc>
                <a:spcPct val="100000"/>
              </a:lnSpc>
              <a:spcBef>
                <a:spcPts val="0"/>
              </a:spcBef>
              <a:spcAft>
                <a:spcPts val="0"/>
              </a:spcAft>
              <a:buClr>
                <a:srgbClr val="FFFFFF"/>
              </a:buClr>
              <a:buSzPts val="3300"/>
              <a:buNone/>
              <a:defRPr sz="3300">
                <a:solidFill>
                  <a:srgbClr val="FFFFFF"/>
                </a:solidFill>
              </a:defRPr>
            </a:lvl2pPr>
            <a:lvl3pPr lvl="2" algn="ctr">
              <a:lnSpc>
                <a:spcPct val="100000"/>
              </a:lnSpc>
              <a:spcBef>
                <a:spcPts val="0"/>
              </a:spcBef>
              <a:spcAft>
                <a:spcPts val="0"/>
              </a:spcAft>
              <a:buClr>
                <a:srgbClr val="FFFFFF"/>
              </a:buClr>
              <a:buSzPts val="3300"/>
              <a:buNone/>
              <a:defRPr sz="3300">
                <a:solidFill>
                  <a:srgbClr val="FFFFFF"/>
                </a:solidFill>
              </a:defRPr>
            </a:lvl3pPr>
            <a:lvl4pPr lvl="3" algn="ctr">
              <a:lnSpc>
                <a:spcPct val="100000"/>
              </a:lnSpc>
              <a:spcBef>
                <a:spcPts val="0"/>
              </a:spcBef>
              <a:spcAft>
                <a:spcPts val="0"/>
              </a:spcAft>
              <a:buClr>
                <a:srgbClr val="FFFFFF"/>
              </a:buClr>
              <a:buSzPts val="3300"/>
              <a:buNone/>
              <a:defRPr sz="3300">
                <a:solidFill>
                  <a:srgbClr val="FFFFFF"/>
                </a:solidFill>
              </a:defRPr>
            </a:lvl4pPr>
            <a:lvl5pPr lvl="4" algn="ctr">
              <a:lnSpc>
                <a:spcPct val="100000"/>
              </a:lnSpc>
              <a:spcBef>
                <a:spcPts val="0"/>
              </a:spcBef>
              <a:spcAft>
                <a:spcPts val="0"/>
              </a:spcAft>
              <a:buClr>
                <a:srgbClr val="FFFFFF"/>
              </a:buClr>
              <a:buSzPts val="3300"/>
              <a:buNone/>
              <a:defRPr sz="3300">
                <a:solidFill>
                  <a:srgbClr val="FFFFFF"/>
                </a:solidFill>
              </a:defRPr>
            </a:lvl5pPr>
            <a:lvl6pPr lvl="5" algn="ctr">
              <a:lnSpc>
                <a:spcPct val="100000"/>
              </a:lnSpc>
              <a:spcBef>
                <a:spcPts val="0"/>
              </a:spcBef>
              <a:spcAft>
                <a:spcPts val="0"/>
              </a:spcAft>
              <a:buClr>
                <a:srgbClr val="FFFFFF"/>
              </a:buClr>
              <a:buSzPts val="3300"/>
              <a:buNone/>
              <a:defRPr sz="3300">
                <a:solidFill>
                  <a:srgbClr val="FFFFFF"/>
                </a:solidFill>
              </a:defRPr>
            </a:lvl6pPr>
            <a:lvl7pPr lvl="6" algn="ctr">
              <a:lnSpc>
                <a:spcPct val="100000"/>
              </a:lnSpc>
              <a:spcBef>
                <a:spcPts val="0"/>
              </a:spcBef>
              <a:spcAft>
                <a:spcPts val="0"/>
              </a:spcAft>
              <a:buClr>
                <a:srgbClr val="FFFFFF"/>
              </a:buClr>
              <a:buSzPts val="3300"/>
              <a:buNone/>
              <a:defRPr sz="3300">
                <a:solidFill>
                  <a:srgbClr val="FFFFFF"/>
                </a:solidFill>
              </a:defRPr>
            </a:lvl7pPr>
            <a:lvl8pPr lvl="7" algn="ctr">
              <a:lnSpc>
                <a:spcPct val="100000"/>
              </a:lnSpc>
              <a:spcBef>
                <a:spcPts val="0"/>
              </a:spcBef>
              <a:spcAft>
                <a:spcPts val="0"/>
              </a:spcAft>
              <a:buClr>
                <a:srgbClr val="FFFFFF"/>
              </a:buClr>
              <a:buSzPts val="3300"/>
              <a:buNone/>
              <a:defRPr sz="3300">
                <a:solidFill>
                  <a:srgbClr val="FFFFFF"/>
                </a:solidFill>
              </a:defRPr>
            </a:lvl8pPr>
            <a:lvl9pPr lvl="8" algn="ctr">
              <a:lnSpc>
                <a:spcPct val="100000"/>
              </a:lnSpc>
              <a:spcBef>
                <a:spcPts val="0"/>
              </a:spcBef>
              <a:spcAft>
                <a:spcPts val="0"/>
              </a:spcAft>
              <a:buClr>
                <a:srgbClr val="FFFFFF"/>
              </a:buClr>
              <a:buSzPts val="3300"/>
              <a:buNone/>
              <a:defRPr sz="3300">
                <a:solidFill>
                  <a:srgbClr val="FFFFFF"/>
                </a:solidFill>
              </a:defRPr>
            </a:lvl9pPr>
          </a:lstStyle>
          <a:p/>
        </p:txBody>
      </p:sp>
      <p:sp>
        <p:nvSpPr>
          <p:cNvPr id="54" name="Google Shape;54;p25"/>
          <p:cNvSpPr/>
          <p:nvPr/>
        </p:nvSpPr>
        <p:spPr>
          <a:xfrm>
            <a:off x="4709160" y="1057200"/>
            <a:ext cx="3949200" cy="3399000"/>
          </a:xfrm>
          <a:prstGeom prst="wedgeRectCallout">
            <a:avLst>
              <a:gd fmla="val -20833" name="adj1"/>
              <a:gd fmla="val 62500" name="adj2"/>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55" name="Google Shape;55;p25"/>
          <p:cNvSpPr txBox="1"/>
          <p:nvPr>
            <p:ph idx="2" type="body"/>
          </p:nvPr>
        </p:nvSpPr>
        <p:spPr>
          <a:xfrm>
            <a:off x="4709150" y="1056350"/>
            <a:ext cx="39492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pic>
        <p:nvPicPr>
          <p:cNvPr id="56" name="Google Shape;56;p25"/>
          <p:cNvPicPr preferRelativeResize="0"/>
          <p:nvPr/>
        </p:nvPicPr>
        <p:blipFill rotWithShape="1">
          <a:blip r:embed="rId2">
            <a:alphaModFix/>
          </a:blip>
          <a:srcRect b="0" l="0" r="0" t="0"/>
          <a:stretch/>
        </p:blipFill>
        <p:spPr>
          <a:xfrm>
            <a:off x="8669200" y="4703625"/>
            <a:ext cx="315100" cy="3151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7" name="Shape 57"/>
        <p:cNvGrpSpPr/>
        <p:nvPr/>
      </p:nvGrpSpPr>
      <p:grpSpPr>
        <a:xfrm>
          <a:off x="0" y="0"/>
          <a:ext cx="0" cy="0"/>
          <a:chOff x="0" y="0"/>
          <a:chExt cx="0" cy="0"/>
        </a:xfrm>
      </p:grpSpPr>
      <p:sp>
        <p:nvSpPr>
          <p:cNvPr id="58" name="Google Shape;58;p26"/>
          <p:cNvSpPr/>
          <p:nvPr>
            <p:ph idx="2" type="pic"/>
          </p:nvPr>
        </p:nvSpPr>
        <p:spPr>
          <a:xfrm>
            <a:off x="1320450" y="868225"/>
            <a:ext cx="6350700" cy="3657600"/>
          </a:xfrm>
          <a:prstGeom prst="roundRect">
            <a:avLst>
              <a:gd fmla="val 0" name="adj"/>
            </a:avLst>
          </a:prstGeom>
          <a:noFill/>
          <a:ln>
            <a:noFill/>
          </a:ln>
        </p:spPr>
      </p:sp>
      <p:sp>
        <p:nvSpPr>
          <p:cNvPr id="59" name="Google Shape;59;p26"/>
          <p:cNvSpPr txBox="1"/>
          <p:nvPr>
            <p:ph idx="1" type="body"/>
          </p:nvPr>
        </p:nvSpPr>
        <p:spPr>
          <a:xfrm>
            <a:off x="323150" y="868225"/>
            <a:ext cx="4085700" cy="3657600"/>
          </a:xfrm>
          <a:prstGeom prst="rect">
            <a:avLst/>
          </a:prstGeom>
          <a:solidFill>
            <a:srgbClr val="63D2A9">
              <a:alpha val="82745"/>
            </a:srgbClr>
          </a:solid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0"/>
              </a:spcBef>
              <a:spcAft>
                <a:spcPts val="0"/>
              </a:spcAft>
              <a:buClr>
                <a:srgbClr val="FFFFFF"/>
              </a:buClr>
              <a:buSzPts val="1200"/>
              <a:buChar char="○"/>
              <a:defRPr sz="1200">
                <a:solidFill>
                  <a:srgbClr val="FFFFFF"/>
                </a:solidFill>
              </a:defRPr>
            </a:lvl2pPr>
            <a:lvl3pPr indent="-304800" lvl="2" marL="1371600" algn="l">
              <a:lnSpc>
                <a:spcPct val="115000"/>
              </a:lnSpc>
              <a:spcBef>
                <a:spcPts val="0"/>
              </a:spcBef>
              <a:spcAft>
                <a:spcPts val="0"/>
              </a:spcAft>
              <a:buClr>
                <a:srgbClr val="FFFFFF"/>
              </a:buClr>
              <a:buSzPts val="1200"/>
              <a:buChar char="■"/>
              <a:defRPr sz="1200">
                <a:solidFill>
                  <a:srgbClr val="FFFFFF"/>
                </a:solidFill>
              </a:defRPr>
            </a:lvl3pPr>
            <a:lvl4pPr indent="-304800" lvl="3" marL="1828800" algn="l">
              <a:lnSpc>
                <a:spcPct val="115000"/>
              </a:lnSpc>
              <a:spcBef>
                <a:spcPts val="0"/>
              </a:spcBef>
              <a:spcAft>
                <a:spcPts val="0"/>
              </a:spcAft>
              <a:buClr>
                <a:srgbClr val="FFFFFF"/>
              </a:buClr>
              <a:buSzPts val="1200"/>
              <a:buChar char="●"/>
              <a:defRPr sz="1200">
                <a:solidFill>
                  <a:srgbClr val="FFFFFF"/>
                </a:solidFill>
              </a:defRPr>
            </a:lvl4pPr>
            <a:lvl5pPr indent="-304800" lvl="4" marL="2286000" algn="l">
              <a:lnSpc>
                <a:spcPct val="115000"/>
              </a:lnSpc>
              <a:spcBef>
                <a:spcPts val="0"/>
              </a:spcBef>
              <a:spcAft>
                <a:spcPts val="0"/>
              </a:spcAft>
              <a:buClr>
                <a:srgbClr val="FFFFFF"/>
              </a:buClr>
              <a:buSzPts val="1200"/>
              <a:buChar char="○"/>
              <a:defRPr sz="1200">
                <a:solidFill>
                  <a:srgbClr val="FFFFFF"/>
                </a:solidFill>
              </a:defRPr>
            </a:lvl5pPr>
            <a:lvl6pPr indent="-304800" lvl="5" marL="2743200" algn="l">
              <a:lnSpc>
                <a:spcPct val="115000"/>
              </a:lnSpc>
              <a:spcBef>
                <a:spcPts val="0"/>
              </a:spcBef>
              <a:spcAft>
                <a:spcPts val="0"/>
              </a:spcAft>
              <a:buClr>
                <a:srgbClr val="FFFFFF"/>
              </a:buClr>
              <a:buSzPts val="1200"/>
              <a:buChar char="■"/>
              <a:defRPr sz="1200">
                <a:solidFill>
                  <a:srgbClr val="FFFFFF"/>
                </a:solidFill>
              </a:defRPr>
            </a:lvl6pPr>
            <a:lvl7pPr indent="-304800" lvl="6" marL="3200400" algn="l">
              <a:lnSpc>
                <a:spcPct val="115000"/>
              </a:lnSpc>
              <a:spcBef>
                <a:spcPts val="0"/>
              </a:spcBef>
              <a:spcAft>
                <a:spcPts val="0"/>
              </a:spcAft>
              <a:buClr>
                <a:srgbClr val="FFFFFF"/>
              </a:buClr>
              <a:buSzPts val="1200"/>
              <a:buChar char="●"/>
              <a:defRPr sz="1200">
                <a:solidFill>
                  <a:srgbClr val="FFFFFF"/>
                </a:solidFill>
              </a:defRPr>
            </a:lvl7pPr>
            <a:lvl8pPr indent="-304800" lvl="7" marL="3657600" algn="l">
              <a:lnSpc>
                <a:spcPct val="115000"/>
              </a:lnSpc>
              <a:spcBef>
                <a:spcPts val="0"/>
              </a:spcBef>
              <a:spcAft>
                <a:spcPts val="0"/>
              </a:spcAft>
              <a:buClr>
                <a:srgbClr val="FFFFFF"/>
              </a:buClr>
              <a:buSzPts val="1200"/>
              <a:buChar char="○"/>
              <a:defRPr sz="1200">
                <a:solidFill>
                  <a:srgbClr val="FFFFFF"/>
                </a:solidFill>
              </a:defRPr>
            </a:lvl8pPr>
            <a:lvl9pPr indent="-304800" lvl="8" marL="411480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60" name="Google Shape;60;p26"/>
          <p:cNvSpPr txBox="1"/>
          <p:nvPr>
            <p:ph idx="3" type="body"/>
          </p:nvPr>
        </p:nvSpPr>
        <p:spPr>
          <a:xfrm>
            <a:off x="4611900" y="868100"/>
            <a:ext cx="4198800" cy="3657600"/>
          </a:xfrm>
          <a:prstGeom prst="rect">
            <a:avLst/>
          </a:prstGeom>
          <a:solidFill>
            <a:srgbClr val="63D2A9">
              <a:alpha val="82745"/>
            </a:srgbClr>
          </a:solid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0"/>
              </a:spcBef>
              <a:spcAft>
                <a:spcPts val="0"/>
              </a:spcAft>
              <a:buClr>
                <a:srgbClr val="FFFFFF"/>
              </a:buClr>
              <a:buSzPts val="1200"/>
              <a:buChar char="○"/>
              <a:defRPr sz="1200">
                <a:solidFill>
                  <a:srgbClr val="FFFFFF"/>
                </a:solidFill>
              </a:defRPr>
            </a:lvl2pPr>
            <a:lvl3pPr indent="-304800" lvl="2" marL="1371600" algn="l">
              <a:lnSpc>
                <a:spcPct val="115000"/>
              </a:lnSpc>
              <a:spcBef>
                <a:spcPts val="0"/>
              </a:spcBef>
              <a:spcAft>
                <a:spcPts val="0"/>
              </a:spcAft>
              <a:buClr>
                <a:srgbClr val="FFFFFF"/>
              </a:buClr>
              <a:buSzPts val="1200"/>
              <a:buChar char="■"/>
              <a:defRPr sz="1200">
                <a:solidFill>
                  <a:srgbClr val="FFFFFF"/>
                </a:solidFill>
              </a:defRPr>
            </a:lvl3pPr>
            <a:lvl4pPr indent="-304800" lvl="3" marL="1828800" algn="l">
              <a:lnSpc>
                <a:spcPct val="115000"/>
              </a:lnSpc>
              <a:spcBef>
                <a:spcPts val="0"/>
              </a:spcBef>
              <a:spcAft>
                <a:spcPts val="0"/>
              </a:spcAft>
              <a:buClr>
                <a:srgbClr val="FFFFFF"/>
              </a:buClr>
              <a:buSzPts val="1200"/>
              <a:buChar char="●"/>
              <a:defRPr sz="1200">
                <a:solidFill>
                  <a:srgbClr val="FFFFFF"/>
                </a:solidFill>
              </a:defRPr>
            </a:lvl4pPr>
            <a:lvl5pPr indent="-304800" lvl="4" marL="2286000" algn="l">
              <a:lnSpc>
                <a:spcPct val="115000"/>
              </a:lnSpc>
              <a:spcBef>
                <a:spcPts val="0"/>
              </a:spcBef>
              <a:spcAft>
                <a:spcPts val="0"/>
              </a:spcAft>
              <a:buClr>
                <a:srgbClr val="FFFFFF"/>
              </a:buClr>
              <a:buSzPts val="1200"/>
              <a:buChar char="○"/>
              <a:defRPr sz="1200">
                <a:solidFill>
                  <a:srgbClr val="FFFFFF"/>
                </a:solidFill>
              </a:defRPr>
            </a:lvl5pPr>
            <a:lvl6pPr indent="-304800" lvl="5" marL="2743200" algn="l">
              <a:lnSpc>
                <a:spcPct val="115000"/>
              </a:lnSpc>
              <a:spcBef>
                <a:spcPts val="0"/>
              </a:spcBef>
              <a:spcAft>
                <a:spcPts val="0"/>
              </a:spcAft>
              <a:buClr>
                <a:srgbClr val="FFFFFF"/>
              </a:buClr>
              <a:buSzPts val="1200"/>
              <a:buChar char="■"/>
              <a:defRPr sz="1200">
                <a:solidFill>
                  <a:srgbClr val="FFFFFF"/>
                </a:solidFill>
              </a:defRPr>
            </a:lvl6pPr>
            <a:lvl7pPr indent="-304800" lvl="6" marL="3200400" algn="l">
              <a:lnSpc>
                <a:spcPct val="115000"/>
              </a:lnSpc>
              <a:spcBef>
                <a:spcPts val="0"/>
              </a:spcBef>
              <a:spcAft>
                <a:spcPts val="0"/>
              </a:spcAft>
              <a:buClr>
                <a:srgbClr val="FFFFFF"/>
              </a:buClr>
              <a:buSzPts val="1200"/>
              <a:buChar char="●"/>
              <a:defRPr sz="1200">
                <a:solidFill>
                  <a:srgbClr val="FFFFFF"/>
                </a:solidFill>
              </a:defRPr>
            </a:lvl7pPr>
            <a:lvl8pPr indent="-304800" lvl="7" marL="3657600" algn="l">
              <a:lnSpc>
                <a:spcPct val="115000"/>
              </a:lnSpc>
              <a:spcBef>
                <a:spcPts val="0"/>
              </a:spcBef>
              <a:spcAft>
                <a:spcPts val="0"/>
              </a:spcAft>
              <a:buClr>
                <a:srgbClr val="FFFFFF"/>
              </a:buClr>
              <a:buSzPts val="1200"/>
              <a:buChar char="○"/>
              <a:defRPr sz="1200">
                <a:solidFill>
                  <a:srgbClr val="FFFFFF"/>
                </a:solidFill>
              </a:defRPr>
            </a:lvl8pPr>
            <a:lvl9pPr indent="-304800" lvl="8" marL="411480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61" name="Google Shape;61;p26"/>
          <p:cNvSpPr txBox="1"/>
          <p:nvPr>
            <p:ph type="title"/>
          </p:nvPr>
        </p:nvSpPr>
        <p:spPr>
          <a:xfrm>
            <a:off x="323150" y="164450"/>
            <a:ext cx="8520600" cy="572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2" name="Google Shape;62;p26"/>
          <p:cNvPicPr preferRelativeResize="0"/>
          <p:nvPr/>
        </p:nvPicPr>
        <p:blipFill rotWithShape="1">
          <a:blip r:embed="rId2">
            <a:alphaModFix/>
          </a:blip>
          <a:srcRect b="0" l="0" r="0" t="0"/>
          <a:stretch/>
        </p:blipFill>
        <p:spPr>
          <a:xfrm>
            <a:off x="8669200" y="4703625"/>
            <a:ext cx="315100" cy="3151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1"/>
        </a:solidFill>
      </p:bgPr>
    </p:bg>
    <p:spTree>
      <p:nvGrpSpPr>
        <p:cNvPr id="63" name="Shape 63"/>
        <p:cNvGrpSpPr/>
        <p:nvPr/>
      </p:nvGrpSpPr>
      <p:grpSpPr>
        <a:xfrm>
          <a:off x="0" y="0"/>
          <a:ext cx="0" cy="0"/>
          <a:chOff x="0" y="0"/>
          <a:chExt cx="0" cy="0"/>
        </a:xfrm>
      </p:grpSpPr>
      <p:sp>
        <p:nvSpPr>
          <p:cNvPr id="64" name="Google Shape;64;p27"/>
          <p:cNvSpPr txBox="1"/>
          <p:nvPr>
            <p:ph type="title"/>
          </p:nvPr>
        </p:nvSpPr>
        <p:spPr>
          <a:xfrm>
            <a:off x="1053650" y="429775"/>
            <a:ext cx="7916400" cy="3957900"/>
          </a:xfrm>
          <a:prstGeom prst="rect">
            <a:avLst/>
          </a:prstGeom>
          <a:solidFill>
            <a:schemeClr val="lt2"/>
          </a:solid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336C57"/>
              </a:buClr>
              <a:buSzPts val="3800"/>
              <a:buNone/>
              <a:defRPr sz="3800">
                <a:solidFill>
                  <a:srgbClr val="336C57"/>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65" name="Google Shape;65;p27"/>
          <p:cNvPicPr preferRelativeResize="0"/>
          <p:nvPr/>
        </p:nvPicPr>
        <p:blipFill rotWithShape="1">
          <a:blip r:embed="rId2">
            <a:alphaModFix/>
          </a:blip>
          <a:srcRect b="109998" l="-41800" r="41800" t="-110000"/>
          <a:stretch/>
        </p:blipFill>
        <p:spPr>
          <a:xfrm>
            <a:off x="8582425" y="4329300"/>
            <a:ext cx="315101" cy="315101"/>
          </a:xfrm>
          <a:prstGeom prst="rect">
            <a:avLst/>
          </a:prstGeom>
          <a:noFill/>
          <a:ln>
            <a:noFill/>
          </a:ln>
        </p:spPr>
      </p:pic>
      <p:sp>
        <p:nvSpPr>
          <p:cNvPr id="66" name="Google Shape;66;p27"/>
          <p:cNvSpPr/>
          <p:nvPr/>
        </p:nvSpPr>
        <p:spPr>
          <a:xfrm>
            <a:off x="5074175" y="2682650"/>
            <a:ext cx="3459000" cy="6378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pic>
        <p:nvPicPr>
          <p:cNvPr id="67" name="Google Shape;67;p27"/>
          <p:cNvPicPr preferRelativeResize="0"/>
          <p:nvPr/>
        </p:nvPicPr>
        <p:blipFill rotWithShape="1">
          <a:blip r:embed="rId3">
            <a:alphaModFix/>
          </a:blip>
          <a:srcRect b="0" l="0" r="0" t="0"/>
          <a:stretch/>
        </p:blipFill>
        <p:spPr>
          <a:xfrm>
            <a:off x="8669200" y="4703625"/>
            <a:ext cx="315100" cy="3151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FFFFFF"/>
              </a:buClr>
              <a:buSzPts val="2800"/>
              <a:buFont typeface="Roboto Mono"/>
              <a:buNone/>
              <a:defRPr b="1" i="0" sz="2800" u="none" cap="none" strike="noStrike">
                <a:solidFill>
                  <a:srgbClr val="FFFFFF"/>
                </a:solidFill>
                <a:latin typeface="Roboto Mono"/>
                <a:ea typeface="Roboto Mono"/>
                <a:cs typeface="Roboto Mono"/>
                <a:sym typeface="Roboto Mono"/>
              </a:defRPr>
            </a:lvl1pPr>
            <a:lvl2pPr lvl="1" marR="0" rtl="0" algn="l">
              <a:lnSpc>
                <a:spcPct val="100000"/>
              </a:lnSpc>
              <a:spcBef>
                <a:spcPts val="0"/>
              </a:spcBef>
              <a:spcAft>
                <a:spcPts val="0"/>
              </a:spcAft>
              <a:buClr>
                <a:srgbClr val="FFFFFF"/>
              </a:buClr>
              <a:buSzPts val="2800"/>
              <a:buFont typeface="Roboto Serif Black"/>
              <a:buNone/>
              <a:defRPr b="0" i="0" sz="2800" u="none" cap="none" strike="noStrike">
                <a:solidFill>
                  <a:srgbClr val="FFFFFF"/>
                </a:solidFill>
                <a:latin typeface="Roboto Serif Black"/>
                <a:ea typeface="Roboto Serif Black"/>
                <a:cs typeface="Roboto Serif Black"/>
                <a:sym typeface="Roboto Serif Black"/>
              </a:defRPr>
            </a:lvl2pPr>
            <a:lvl3pPr lvl="2" marR="0" rtl="0" algn="l">
              <a:lnSpc>
                <a:spcPct val="100000"/>
              </a:lnSpc>
              <a:spcBef>
                <a:spcPts val="0"/>
              </a:spcBef>
              <a:spcAft>
                <a:spcPts val="0"/>
              </a:spcAft>
              <a:buClr>
                <a:srgbClr val="FFFFFF"/>
              </a:buClr>
              <a:buSzPts val="2800"/>
              <a:buFont typeface="Roboto Serif Black"/>
              <a:buNone/>
              <a:defRPr b="0" i="0" sz="2800" u="none" cap="none" strike="noStrike">
                <a:solidFill>
                  <a:srgbClr val="FFFFFF"/>
                </a:solidFill>
                <a:latin typeface="Roboto Serif Black"/>
                <a:ea typeface="Roboto Serif Black"/>
                <a:cs typeface="Roboto Serif Black"/>
                <a:sym typeface="Roboto Serif Black"/>
              </a:defRPr>
            </a:lvl3pPr>
            <a:lvl4pPr lvl="3" marR="0" rtl="0" algn="l">
              <a:lnSpc>
                <a:spcPct val="100000"/>
              </a:lnSpc>
              <a:spcBef>
                <a:spcPts val="0"/>
              </a:spcBef>
              <a:spcAft>
                <a:spcPts val="0"/>
              </a:spcAft>
              <a:buClr>
                <a:srgbClr val="FFFFFF"/>
              </a:buClr>
              <a:buSzPts val="2800"/>
              <a:buFont typeface="Roboto Serif Black"/>
              <a:buNone/>
              <a:defRPr b="0" i="0" sz="2800" u="none" cap="none" strike="noStrike">
                <a:solidFill>
                  <a:srgbClr val="FFFFFF"/>
                </a:solidFill>
                <a:latin typeface="Roboto Serif Black"/>
                <a:ea typeface="Roboto Serif Black"/>
                <a:cs typeface="Roboto Serif Black"/>
                <a:sym typeface="Roboto Serif Black"/>
              </a:defRPr>
            </a:lvl4pPr>
            <a:lvl5pPr lvl="4" marR="0" rtl="0" algn="l">
              <a:lnSpc>
                <a:spcPct val="100000"/>
              </a:lnSpc>
              <a:spcBef>
                <a:spcPts val="0"/>
              </a:spcBef>
              <a:spcAft>
                <a:spcPts val="0"/>
              </a:spcAft>
              <a:buClr>
                <a:srgbClr val="FFFFFF"/>
              </a:buClr>
              <a:buSzPts val="2800"/>
              <a:buFont typeface="Roboto Serif Black"/>
              <a:buNone/>
              <a:defRPr b="0" i="0" sz="2800" u="none" cap="none" strike="noStrike">
                <a:solidFill>
                  <a:srgbClr val="FFFFFF"/>
                </a:solidFill>
                <a:latin typeface="Roboto Serif Black"/>
                <a:ea typeface="Roboto Serif Black"/>
                <a:cs typeface="Roboto Serif Black"/>
                <a:sym typeface="Roboto Serif Black"/>
              </a:defRPr>
            </a:lvl5pPr>
            <a:lvl6pPr lvl="5" marR="0" rtl="0" algn="l">
              <a:lnSpc>
                <a:spcPct val="100000"/>
              </a:lnSpc>
              <a:spcBef>
                <a:spcPts val="0"/>
              </a:spcBef>
              <a:spcAft>
                <a:spcPts val="0"/>
              </a:spcAft>
              <a:buClr>
                <a:srgbClr val="FFFFFF"/>
              </a:buClr>
              <a:buSzPts val="2800"/>
              <a:buFont typeface="Roboto Serif Black"/>
              <a:buNone/>
              <a:defRPr b="0" i="0" sz="2800" u="none" cap="none" strike="noStrike">
                <a:solidFill>
                  <a:srgbClr val="FFFFFF"/>
                </a:solidFill>
                <a:latin typeface="Roboto Serif Black"/>
                <a:ea typeface="Roboto Serif Black"/>
                <a:cs typeface="Roboto Serif Black"/>
                <a:sym typeface="Roboto Serif Black"/>
              </a:defRPr>
            </a:lvl6pPr>
            <a:lvl7pPr lvl="6" marR="0" rtl="0" algn="l">
              <a:lnSpc>
                <a:spcPct val="100000"/>
              </a:lnSpc>
              <a:spcBef>
                <a:spcPts val="0"/>
              </a:spcBef>
              <a:spcAft>
                <a:spcPts val="0"/>
              </a:spcAft>
              <a:buClr>
                <a:srgbClr val="FFFFFF"/>
              </a:buClr>
              <a:buSzPts val="2800"/>
              <a:buFont typeface="Roboto Serif Black"/>
              <a:buNone/>
              <a:defRPr b="0" i="0" sz="2800" u="none" cap="none" strike="noStrike">
                <a:solidFill>
                  <a:srgbClr val="FFFFFF"/>
                </a:solidFill>
                <a:latin typeface="Roboto Serif Black"/>
                <a:ea typeface="Roboto Serif Black"/>
                <a:cs typeface="Roboto Serif Black"/>
                <a:sym typeface="Roboto Serif Black"/>
              </a:defRPr>
            </a:lvl7pPr>
            <a:lvl8pPr lvl="7" marR="0" rtl="0" algn="l">
              <a:lnSpc>
                <a:spcPct val="100000"/>
              </a:lnSpc>
              <a:spcBef>
                <a:spcPts val="0"/>
              </a:spcBef>
              <a:spcAft>
                <a:spcPts val="0"/>
              </a:spcAft>
              <a:buClr>
                <a:srgbClr val="FFFFFF"/>
              </a:buClr>
              <a:buSzPts val="2800"/>
              <a:buFont typeface="Roboto Serif Black"/>
              <a:buNone/>
              <a:defRPr b="0" i="0" sz="2800" u="none" cap="none" strike="noStrike">
                <a:solidFill>
                  <a:srgbClr val="FFFFFF"/>
                </a:solidFill>
                <a:latin typeface="Roboto Serif Black"/>
                <a:ea typeface="Roboto Serif Black"/>
                <a:cs typeface="Roboto Serif Black"/>
                <a:sym typeface="Roboto Serif Black"/>
              </a:defRPr>
            </a:lvl8pPr>
            <a:lvl9pPr lvl="8" marR="0" rtl="0" algn="l">
              <a:lnSpc>
                <a:spcPct val="100000"/>
              </a:lnSpc>
              <a:spcBef>
                <a:spcPts val="0"/>
              </a:spcBef>
              <a:spcAft>
                <a:spcPts val="0"/>
              </a:spcAft>
              <a:buClr>
                <a:srgbClr val="FFFFFF"/>
              </a:buClr>
              <a:buSzPts val="2800"/>
              <a:buFont typeface="Roboto Serif Black"/>
              <a:buNone/>
              <a:defRPr b="0" i="0" sz="2800" u="none" cap="none" strike="noStrike">
                <a:solidFill>
                  <a:srgbClr val="FFFFFF"/>
                </a:solidFill>
                <a:latin typeface="Roboto Serif Black"/>
                <a:ea typeface="Roboto Serif Black"/>
                <a:cs typeface="Roboto Serif Black"/>
                <a:sym typeface="Roboto Serif Black"/>
              </a:defRPr>
            </a:lvl9pPr>
          </a:lstStyle>
          <a:p/>
        </p:txBody>
      </p:sp>
      <p:sp>
        <p:nvSpPr>
          <p:cNvPr id="7" name="Google Shape;7;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Trebuchet MS"/>
              <a:buChar char="●"/>
              <a:defRPr b="0" i="0" sz="1800" u="none" cap="none" strike="noStrike">
                <a:solidFill>
                  <a:schemeClr val="dk2"/>
                </a:solidFill>
                <a:latin typeface="Trebuchet MS"/>
                <a:ea typeface="Trebuchet MS"/>
                <a:cs typeface="Trebuchet MS"/>
                <a:sym typeface="Trebuchet MS"/>
              </a:defRPr>
            </a:lvl1pPr>
            <a:lvl2pPr indent="-317500" lvl="1" marL="914400" marR="0" rtl="0" algn="l">
              <a:lnSpc>
                <a:spcPct val="115000"/>
              </a:lnSpc>
              <a:spcBef>
                <a:spcPts val="0"/>
              </a:spcBef>
              <a:spcAft>
                <a:spcPts val="0"/>
              </a:spcAft>
              <a:buClr>
                <a:schemeClr val="dk2"/>
              </a:buClr>
              <a:buSzPts val="1400"/>
              <a:buFont typeface="Trebuchet MS"/>
              <a:buChar char="○"/>
              <a:defRPr b="0" i="0" sz="1400" u="none" cap="none" strike="noStrike">
                <a:solidFill>
                  <a:schemeClr val="dk2"/>
                </a:solidFill>
                <a:latin typeface="Trebuchet MS"/>
                <a:ea typeface="Trebuchet MS"/>
                <a:cs typeface="Trebuchet MS"/>
                <a:sym typeface="Trebuchet MS"/>
              </a:defRPr>
            </a:lvl2pPr>
            <a:lvl3pPr indent="-317500" lvl="2" marL="1371600" marR="0" rtl="0" algn="l">
              <a:lnSpc>
                <a:spcPct val="115000"/>
              </a:lnSpc>
              <a:spcBef>
                <a:spcPts val="0"/>
              </a:spcBef>
              <a:spcAft>
                <a:spcPts val="0"/>
              </a:spcAft>
              <a:buClr>
                <a:schemeClr val="dk2"/>
              </a:buClr>
              <a:buSzPts val="1400"/>
              <a:buFont typeface="Trebuchet MS"/>
              <a:buChar char="■"/>
              <a:defRPr b="0" i="0" sz="1400" u="none" cap="none" strike="noStrike">
                <a:solidFill>
                  <a:schemeClr val="dk2"/>
                </a:solidFill>
                <a:latin typeface="Trebuchet MS"/>
                <a:ea typeface="Trebuchet MS"/>
                <a:cs typeface="Trebuchet MS"/>
                <a:sym typeface="Trebuchet MS"/>
              </a:defRPr>
            </a:lvl3pPr>
            <a:lvl4pPr indent="-317500" lvl="3" marL="1828800" marR="0" rtl="0" algn="l">
              <a:lnSpc>
                <a:spcPct val="115000"/>
              </a:lnSpc>
              <a:spcBef>
                <a:spcPts val="0"/>
              </a:spcBef>
              <a:spcAft>
                <a:spcPts val="0"/>
              </a:spcAft>
              <a:buClr>
                <a:schemeClr val="dk2"/>
              </a:buClr>
              <a:buSzPts val="1400"/>
              <a:buFont typeface="Trebuchet MS"/>
              <a:buChar char="●"/>
              <a:defRPr b="0" i="0" sz="1400" u="none" cap="none" strike="noStrike">
                <a:solidFill>
                  <a:schemeClr val="dk2"/>
                </a:solidFill>
                <a:latin typeface="Trebuchet MS"/>
                <a:ea typeface="Trebuchet MS"/>
                <a:cs typeface="Trebuchet MS"/>
                <a:sym typeface="Trebuchet MS"/>
              </a:defRPr>
            </a:lvl4pPr>
            <a:lvl5pPr indent="-317500" lvl="4" marL="2286000" marR="0" rtl="0" algn="l">
              <a:lnSpc>
                <a:spcPct val="115000"/>
              </a:lnSpc>
              <a:spcBef>
                <a:spcPts val="0"/>
              </a:spcBef>
              <a:spcAft>
                <a:spcPts val="0"/>
              </a:spcAft>
              <a:buClr>
                <a:schemeClr val="dk2"/>
              </a:buClr>
              <a:buSzPts val="1400"/>
              <a:buFont typeface="Trebuchet MS"/>
              <a:buChar char="○"/>
              <a:defRPr b="0" i="0" sz="1400" u="none" cap="none" strike="noStrike">
                <a:solidFill>
                  <a:schemeClr val="dk2"/>
                </a:solidFill>
                <a:latin typeface="Trebuchet MS"/>
                <a:ea typeface="Trebuchet MS"/>
                <a:cs typeface="Trebuchet MS"/>
                <a:sym typeface="Trebuchet MS"/>
              </a:defRPr>
            </a:lvl5pPr>
            <a:lvl6pPr indent="-317500" lvl="5" marL="2743200" marR="0" rtl="0" algn="l">
              <a:lnSpc>
                <a:spcPct val="115000"/>
              </a:lnSpc>
              <a:spcBef>
                <a:spcPts val="0"/>
              </a:spcBef>
              <a:spcAft>
                <a:spcPts val="0"/>
              </a:spcAft>
              <a:buClr>
                <a:schemeClr val="dk2"/>
              </a:buClr>
              <a:buSzPts val="1400"/>
              <a:buFont typeface="Trebuchet MS"/>
              <a:buChar char="■"/>
              <a:defRPr b="0" i="0" sz="1400" u="none" cap="none" strike="noStrike">
                <a:solidFill>
                  <a:schemeClr val="dk2"/>
                </a:solidFill>
                <a:latin typeface="Trebuchet MS"/>
                <a:ea typeface="Trebuchet MS"/>
                <a:cs typeface="Trebuchet MS"/>
                <a:sym typeface="Trebuchet MS"/>
              </a:defRPr>
            </a:lvl6pPr>
            <a:lvl7pPr indent="-317500" lvl="6" marL="3200400" marR="0" rtl="0" algn="l">
              <a:lnSpc>
                <a:spcPct val="115000"/>
              </a:lnSpc>
              <a:spcBef>
                <a:spcPts val="0"/>
              </a:spcBef>
              <a:spcAft>
                <a:spcPts val="0"/>
              </a:spcAft>
              <a:buClr>
                <a:schemeClr val="dk2"/>
              </a:buClr>
              <a:buSzPts val="1400"/>
              <a:buFont typeface="Trebuchet MS"/>
              <a:buChar char="●"/>
              <a:defRPr b="0" i="0" sz="1400" u="none" cap="none" strike="noStrike">
                <a:solidFill>
                  <a:schemeClr val="dk2"/>
                </a:solidFill>
                <a:latin typeface="Trebuchet MS"/>
                <a:ea typeface="Trebuchet MS"/>
                <a:cs typeface="Trebuchet MS"/>
                <a:sym typeface="Trebuchet MS"/>
              </a:defRPr>
            </a:lvl7pPr>
            <a:lvl8pPr indent="-317500" lvl="7" marL="3657600" marR="0" rtl="0" algn="l">
              <a:lnSpc>
                <a:spcPct val="115000"/>
              </a:lnSpc>
              <a:spcBef>
                <a:spcPts val="0"/>
              </a:spcBef>
              <a:spcAft>
                <a:spcPts val="0"/>
              </a:spcAft>
              <a:buClr>
                <a:schemeClr val="dk2"/>
              </a:buClr>
              <a:buSzPts val="1400"/>
              <a:buFont typeface="Trebuchet MS"/>
              <a:buChar char="○"/>
              <a:defRPr b="0" i="0" sz="1400" u="none" cap="none" strike="noStrike">
                <a:solidFill>
                  <a:schemeClr val="dk2"/>
                </a:solidFill>
                <a:latin typeface="Trebuchet MS"/>
                <a:ea typeface="Trebuchet MS"/>
                <a:cs typeface="Trebuchet MS"/>
                <a:sym typeface="Trebuchet MS"/>
              </a:defRPr>
            </a:lvl8pPr>
            <a:lvl9pPr indent="-317500" lvl="8" marL="4114800" marR="0" rtl="0" algn="l">
              <a:lnSpc>
                <a:spcPct val="115000"/>
              </a:lnSpc>
              <a:spcBef>
                <a:spcPts val="0"/>
              </a:spcBef>
              <a:spcAft>
                <a:spcPts val="0"/>
              </a:spcAft>
              <a:buClr>
                <a:schemeClr val="dk2"/>
              </a:buClr>
              <a:buSzPts val="1400"/>
              <a:buFont typeface="Trebuchet MS"/>
              <a:buChar char="■"/>
              <a:defRPr b="0" i="0" sz="1400" u="none" cap="none" strike="noStrike">
                <a:solidFill>
                  <a:schemeClr val="dk2"/>
                </a:solidFill>
                <a:latin typeface="Trebuchet MS"/>
                <a:ea typeface="Trebuchet MS"/>
                <a:cs typeface="Trebuchet MS"/>
                <a:sym typeface="Trebuchet MS"/>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30.jpg"/><Relationship Id="rId6"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38.jpg"/><Relationship Id="rId6" Type="http://schemas.openxmlformats.org/officeDocument/2006/relationships/image" Target="../media/image33.png"/><Relationship Id="rId7"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60.png"/><Relationship Id="rId5" Type="http://schemas.openxmlformats.org/officeDocument/2006/relationships/image" Target="../media/image37.png"/><Relationship Id="rId6" Type="http://schemas.openxmlformats.org/officeDocument/2006/relationships/image" Target="../media/image30.jpg"/><Relationship Id="rId7"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30.jpg"/><Relationship Id="rId5" Type="http://schemas.openxmlformats.org/officeDocument/2006/relationships/image" Target="../media/image34.png"/><Relationship Id="rId6"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4.png"/><Relationship Id="rId4" Type="http://schemas.openxmlformats.org/officeDocument/2006/relationships/image" Target="../media/image37.png"/><Relationship Id="rId5"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1.png"/><Relationship Id="rId4" Type="http://schemas.openxmlformats.org/officeDocument/2006/relationships/image" Target="../media/image71.png"/><Relationship Id="rId5"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37.png"/><Relationship Id="rId6"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0.jpg"/><Relationship Id="rId4" Type="http://schemas.openxmlformats.org/officeDocument/2006/relationships/image" Target="../media/image51.png"/><Relationship Id="rId5" Type="http://schemas.openxmlformats.org/officeDocument/2006/relationships/image" Target="../media/image43.png"/><Relationship Id="rId6" Type="http://schemas.openxmlformats.org/officeDocument/2006/relationships/image" Target="../media/image42.png"/><Relationship Id="rId7"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2.png"/><Relationship Id="rId4" Type="http://schemas.openxmlformats.org/officeDocument/2006/relationships/image" Target="../media/image49.png"/><Relationship Id="rId5" Type="http://schemas.openxmlformats.org/officeDocument/2006/relationships/image" Target="../media/image48.png"/><Relationship Id="rId6"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7.png"/><Relationship Id="rId4"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9.png"/><Relationship Id="rId4" Type="http://schemas.openxmlformats.org/officeDocument/2006/relationships/image" Target="../media/image30.jpg"/><Relationship Id="rId5"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5.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80.png"/><Relationship Id="rId6" Type="http://schemas.openxmlformats.org/officeDocument/2006/relationships/image" Target="../media/image3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77.png"/><Relationship Id="rId4" Type="http://schemas.openxmlformats.org/officeDocument/2006/relationships/image" Target="../media/image109.png"/><Relationship Id="rId5" Type="http://schemas.openxmlformats.org/officeDocument/2006/relationships/image" Target="../media/image30.jpg"/><Relationship Id="rId6" Type="http://schemas.openxmlformats.org/officeDocument/2006/relationships/image" Target="../media/image63.png"/><Relationship Id="rId7"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0.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82.png"/><Relationship Id="rId4" Type="http://schemas.openxmlformats.org/officeDocument/2006/relationships/image" Target="../media/image84.png"/><Relationship Id="rId5" Type="http://schemas.openxmlformats.org/officeDocument/2006/relationships/image" Target="../media/image76.png"/><Relationship Id="rId6" Type="http://schemas.openxmlformats.org/officeDocument/2006/relationships/image" Target="../media/image8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87.png"/><Relationship Id="rId4" Type="http://schemas.openxmlformats.org/officeDocument/2006/relationships/image" Target="../media/image30.jpg"/><Relationship Id="rId5" Type="http://schemas.openxmlformats.org/officeDocument/2006/relationships/image" Target="../media/image86.png"/><Relationship Id="rId6" Type="http://schemas.openxmlformats.org/officeDocument/2006/relationships/image" Target="../media/image83.png"/><Relationship Id="rId7" Type="http://schemas.openxmlformats.org/officeDocument/2006/relationships/image" Target="../media/image8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12.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99.png"/><Relationship Id="rId4" Type="http://schemas.openxmlformats.org/officeDocument/2006/relationships/image" Target="../media/image90.png"/><Relationship Id="rId5" Type="http://schemas.openxmlformats.org/officeDocument/2006/relationships/image" Target="../media/image38.jpg"/><Relationship Id="rId6" Type="http://schemas.openxmlformats.org/officeDocument/2006/relationships/image" Target="../media/image96.png"/><Relationship Id="rId7" Type="http://schemas.openxmlformats.org/officeDocument/2006/relationships/image" Target="../media/image9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91.png"/><Relationship Id="rId4" Type="http://schemas.openxmlformats.org/officeDocument/2006/relationships/image" Target="../media/image89.png"/><Relationship Id="rId5" Type="http://schemas.openxmlformats.org/officeDocument/2006/relationships/image" Target="../media/image10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9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92.png"/><Relationship Id="rId4" Type="http://schemas.openxmlformats.org/officeDocument/2006/relationships/image" Target="../media/image94.png"/><Relationship Id="rId5" Type="http://schemas.openxmlformats.org/officeDocument/2006/relationships/image" Target="../media/image10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97.png"/><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97.png"/><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104.png"/><Relationship Id="rId4" Type="http://schemas.openxmlformats.org/officeDocument/2006/relationships/image" Target="../media/image113.png"/><Relationship Id="rId5" Type="http://schemas.openxmlformats.org/officeDocument/2006/relationships/image" Target="../media/image107.png"/><Relationship Id="rId6" Type="http://schemas.openxmlformats.org/officeDocument/2006/relationships/image" Target="../media/image10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04.png"/><Relationship Id="rId4" Type="http://schemas.openxmlformats.org/officeDocument/2006/relationships/image" Target="../media/image113.png"/><Relationship Id="rId5" Type="http://schemas.openxmlformats.org/officeDocument/2006/relationships/image" Target="../media/image107.png"/><Relationship Id="rId6" Type="http://schemas.openxmlformats.org/officeDocument/2006/relationships/image" Target="../media/image105.png"/></Relationships>
</file>

<file path=ppt/slides/_rels/slide69.xml.rels><?xml version="1.0" encoding="UTF-8" standalone="yes"?><Relationships xmlns="http://schemas.openxmlformats.org/package/2006/relationships"><Relationship Id="rId10" Type="http://schemas.openxmlformats.org/officeDocument/2006/relationships/image" Target="../media/image95.png"/><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04.png"/><Relationship Id="rId4" Type="http://schemas.openxmlformats.org/officeDocument/2006/relationships/image" Target="../media/image105.png"/><Relationship Id="rId9" Type="http://schemas.openxmlformats.org/officeDocument/2006/relationships/image" Target="../media/image97.png"/><Relationship Id="rId5" Type="http://schemas.openxmlformats.org/officeDocument/2006/relationships/image" Target="../media/image113.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4.xml"/><Relationship Id="rId3" Type="http://schemas.openxmlformats.org/officeDocument/2006/relationships/hyperlink" Target="https://www.instagram.com/transenercylciuden/" TargetMode="External"/><Relationship Id="rId4" Type="http://schemas.openxmlformats.org/officeDocument/2006/relationships/hyperlink" Target="https://x.com/transenercylOTC" TargetMode="External"/><Relationship Id="rId5" Type="http://schemas.openxmlformats.org/officeDocument/2006/relationships/hyperlink" Target="https://www.linkedin.com/company/transenercyl/%20" TargetMode="External"/><Relationship Id="rId6" Type="http://schemas.openxmlformats.org/officeDocument/2006/relationships/hyperlink" Target="https://www.transenercyl.e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
          <p:cNvSpPr txBox="1"/>
          <p:nvPr>
            <p:ph type="ctrTitle"/>
          </p:nvPr>
        </p:nvSpPr>
        <p:spPr>
          <a:xfrm>
            <a:off x="366199" y="3191575"/>
            <a:ext cx="8148900" cy="553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700"/>
              <a:buNone/>
            </a:pPr>
            <a:r>
              <a:rPr lang="en" sz="3030"/>
              <a:t>Principales figuras necesarias para la gestión de una Comunidad Energética </a:t>
            </a:r>
            <a:endParaRPr sz="303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2edd465f5f5_0_47"/>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255" name="Google Shape;255;g2edd465f5f5_0_47"/>
          <p:cNvSpPr txBox="1"/>
          <p:nvPr>
            <p:ph idx="2" type="ctrTitle"/>
          </p:nvPr>
        </p:nvSpPr>
        <p:spPr>
          <a:xfrm>
            <a:off x="311700" y="1030225"/>
            <a:ext cx="29106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Segun normativa europea</a:t>
            </a:r>
            <a:endParaRPr/>
          </a:p>
        </p:txBody>
      </p:sp>
      <p:sp>
        <p:nvSpPr>
          <p:cNvPr id="256" name="Google Shape;256;g2edd465f5f5_0_47"/>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lnSpc>
                <a:spcPct val="150000"/>
              </a:lnSpc>
              <a:spcBef>
                <a:spcPts val="1000"/>
              </a:spcBef>
              <a:spcAft>
                <a:spcPts val="1200"/>
              </a:spcAft>
              <a:buNone/>
            </a:pPr>
            <a:r>
              <a:t/>
            </a:r>
            <a:endParaRPr/>
          </a:p>
        </p:txBody>
      </p:sp>
      <p:sp>
        <p:nvSpPr>
          <p:cNvPr id="257" name="Google Shape;257;g2edd465f5f5_0_47"/>
          <p:cNvSpPr txBox="1"/>
          <p:nvPr/>
        </p:nvSpPr>
        <p:spPr>
          <a:xfrm>
            <a:off x="360325" y="1727675"/>
            <a:ext cx="84183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300">
              <a:solidFill>
                <a:srgbClr val="595959"/>
              </a:solidFill>
              <a:latin typeface="Roboto"/>
              <a:ea typeface="Roboto"/>
              <a:cs typeface="Roboto"/>
              <a:sym typeface="Roboto"/>
            </a:endParaRPr>
          </a:p>
          <a:p>
            <a:pPr indent="-355600" lvl="0" marL="457200" rtl="0" algn="l">
              <a:lnSpc>
                <a:spcPct val="115000"/>
              </a:lnSpc>
              <a:spcBef>
                <a:spcPts val="1200"/>
              </a:spcBef>
              <a:spcAft>
                <a:spcPts val="0"/>
              </a:spcAft>
              <a:buClr>
                <a:srgbClr val="595959"/>
              </a:buClr>
              <a:buSzPts val="2000"/>
              <a:buFont typeface="Roboto"/>
              <a:buChar char="●"/>
            </a:pPr>
            <a:r>
              <a:rPr lang="en" sz="2000">
                <a:solidFill>
                  <a:srgbClr val="595959"/>
                </a:solidFill>
                <a:latin typeface="Roboto"/>
                <a:ea typeface="Roboto"/>
                <a:cs typeface="Roboto"/>
                <a:sym typeface="Roboto"/>
              </a:rPr>
              <a:t>DIRECTIVA (UE) 2018/2001 relativa al fomento del uso de energía procedente de fuentes renovables</a:t>
            </a:r>
            <a:endParaRPr sz="2000">
              <a:solidFill>
                <a:srgbClr val="595959"/>
              </a:solidFill>
              <a:latin typeface="Roboto"/>
              <a:ea typeface="Roboto"/>
              <a:cs typeface="Roboto"/>
              <a:sym typeface="Roboto"/>
            </a:endParaRPr>
          </a:p>
          <a:p>
            <a:pPr indent="-355600" lvl="0" marL="457200" rtl="0" algn="l">
              <a:lnSpc>
                <a:spcPct val="115000"/>
              </a:lnSpc>
              <a:spcBef>
                <a:spcPts val="0"/>
              </a:spcBef>
              <a:spcAft>
                <a:spcPts val="0"/>
              </a:spcAft>
              <a:buClr>
                <a:srgbClr val="595959"/>
              </a:buClr>
              <a:buSzPts val="2000"/>
              <a:buFont typeface="Roboto"/>
              <a:buChar char="●"/>
            </a:pPr>
            <a:r>
              <a:rPr b="1" lang="en" sz="2000">
                <a:solidFill>
                  <a:srgbClr val="595959"/>
                </a:solidFill>
                <a:latin typeface="Roboto"/>
                <a:ea typeface="Roboto"/>
                <a:cs typeface="Roboto"/>
                <a:sym typeface="Roboto"/>
              </a:rPr>
              <a:t>Comunidad de energía renovable - Traspuesta en España - RD23/2020</a:t>
            </a:r>
            <a:endParaRPr b="1" sz="2000">
              <a:solidFill>
                <a:srgbClr val="595959"/>
              </a:solidFill>
              <a:latin typeface="Roboto"/>
              <a:ea typeface="Roboto"/>
              <a:cs typeface="Roboto"/>
              <a:sym typeface="Roboto"/>
            </a:endParaRPr>
          </a:p>
          <a:p>
            <a:pPr indent="-330200" lvl="1" marL="914400" rtl="0" algn="l">
              <a:lnSpc>
                <a:spcPct val="115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Sus miembros han de situarse en las proximidades del proyecto</a:t>
            </a:r>
            <a:endParaRPr sz="1600">
              <a:solidFill>
                <a:srgbClr val="595959"/>
              </a:solidFill>
              <a:latin typeface="Roboto"/>
              <a:ea typeface="Roboto"/>
              <a:cs typeface="Roboto"/>
              <a:sym typeface="Roboto"/>
            </a:endParaRPr>
          </a:p>
          <a:p>
            <a:pPr indent="-330200" lvl="1" marL="914400" rtl="0" algn="l">
              <a:lnSpc>
                <a:spcPct val="115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Deben ser energías renovables</a:t>
            </a:r>
            <a:endParaRPr sz="1600">
              <a:solidFill>
                <a:srgbClr val="595959"/>
              </a:solidFill>
              <a:latin typeface="Roboto"/>
              <a:ea typeface="Roboto"/>
              <a:cs typeface="Roboto"/>
              <a:sym typeface="Roboto"/>
            </a:endParaRPr>
          </a:p>
          <a:p>
            <a:pPr indent="-330200" lvl="1" marL="914400" rtl="0" algn="l">
              <a:lnSpc>
                <a:spcPct val="115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Las CE pueden producir, consumir, almacenar, o vender energías renovables.</a:t>
            </a:r>
            <a:endParaRPr sz="1800">
              <a:solidFill>
                <a:srgbClr val="595959"/>
              </a:solidFill>
              <a:latin typeface="Roboto"/>
              <a:ea typeface="Roboto"/>
              <a:cs typeface="Roboto"/>
              <a:sym typeface="Roboto"/>
            </a:endParaRPr>
          </a:p>
          <a:p>
            <a:pPr indent="0" lvl="0" marL="0" rtl="0" algn="l">
              <a:spcBef>
                <a:spcPts val="1200"/>
              </a:spcBef>
              <a:spcAft>
                <a:spcPts val="0"/>
              </a:spcAft>
              <a:buNone/>
            </a:pPr>
            <a:r>
              <a:t/>
            </a:r>
            <a:endParaRPr sz="1800">
              <a:solidFill>
                <a:schemeClr val="dk2"/>
              </a:solidFill>
              <a:latin typeface="Trebuchet MS"/>
              <a:ea typeface="Trebuchet MS"/>
              <a:cs typeface="Trebuchet MS"/>
              <a:sym typeface="Trebuchet MS"/>
            </a:endParaRPr>
          </a:p>
        </p:txBody>
      </p:sp>
      <p:sp>
        <p:nvSpPr>
          <p:cNvPr id="258" name="Google Shape;258;g2edd465f5f5_0_47"/>
          <p:cNvSpPr txBox="1"/>
          <p:nvPr/>
        </p:nvSpPr>
        <p:spPr>
          <a:xfrm>
            <a:off x="360325" y="1727675"/>
            <a:ext cx="49485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2000">
                <a:solidFill>
                  <a:schemeClr val="lt1"/>
                </a:solidFill>
                <a:latin typeface="Roboto"/>
                <a:ea typeface="Roboto"/>
                <a:cs typeface="Roboto"/>
                <a:sym typeface="Roboto"/>
              </a:rPr>
              <a:t>Comunidad de energía renovable</a:t>
            </a:r>
            <a:endParaRPr sz="7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2edd465f5f5_0_55"/>
          <p:cNvSpPr txBox="1"/>
          <p:nvPr>
            <p:ph type="title"/>
          </p:nvPr>
        </p:nvSpPr>
        <p:spPr>
          <a:xfrm>
            <a:off x="31155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264" name="Google Shape;264;g2edd465f5f5_0_55"/>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a:t>
            </a:r>
            <a:r>
              <a:rPr lang="en"/>
              <a:t> tipología de actores</a:t>
            </a:r>
            <a:endParaRPr/>
          </a:p>
        </p:txBody>
      </p:sp>
      <p:sp>
        <p:nvSpPr>
          <p:cNvPr id="265" name="Google Shape;265;g2edd465f5f5_0_55"/>
          <p:cNvSpPr txBox="1"/>
          <p:nvPr/>
        </p:nvSpPr>
        <p:spPr>
          <a:xfrm>
            <a:off x="988400" y="1632875"/>
            <a:ext cx="24351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Residen</a:t>
            </a:r>
            <a:r>
              <a:rPr b="1" lang="en" sz="2000">
                <a:solidFill>
                  <a:srgbClr val="FFFFFF"/>
                </a:solidFill>
                <a:latin typeface="Roboto"/>
                <a:ea typeface="Roboto"/>
                <a:cs typeface="Roboto"/>
                <a:sym typeface="Roboto"/>
                <a:extLst>
                  <a:ext uri="http://customooxmlschemas.google.com/">
                    <go:slidesCustomData xmlns:go="http://customooxmlschemas.google.com/" textRoundtripDataId="0"/>
                  </a:ext>
                </a:extLst>
              </a:rPr>
              <a:t>cia</a:t>
            </a:r>
            <a:r>
              <a:rPr b="1" lang="en" sz="2000">
                <a:solidFill>
                  <a:srgbClr val="FFFFFF"/>
                </a:solidFill>
                <a:latin typeface="Roboto"/>
                <a:ea typeface="Roboto"/>
                <a:cs typeface="Roboto"/>
                <a:sym typeface="Roboto"/>
              </a:rPr>
              <a:t>l</a:t>
            </a:r>
            <a:endParaRPr sz="700">
              <a:solidFill>
                <a:srgbClr val="FFFFFF"/>
              </a:solidFill>
            </a:endParaRPr>
          </a:p>
        </p:txBody>
      </p:sp>
      <p:sp>
        <p:nvSpPr>
          <p:cNvPr id="266" name="Google Shape;266;g2edd465f5f5_0_55"/>
          <p:cNvSpPr txBox="1"/>
          <p:nvPr/>
        </p:nvSpPr>
        <p:spPr>
          <a:xfrm>
            <a:off x="988400" y="2630250"/>
            <a:ext cx="24351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Municipal</a:t>
            </a:r>
            <a:endParaRPr sz="700">
              <a:solidFill>
                <a:srgbClr val="FFFFFF"/>
              </a:solidFill>
            </a:endParaRPr>
          </a:p>
        </p:txBody>
      </p:sp>
      <p:sp>
        <p:nvSpPr>
          <p:cNvPr id="267" name="Google Shape;267;g2edd465f5f5_0_55"/>
          <p:cNvSpPr txBox="1"/>
          <p:nvPr/>
        </p:nvSpPr>
        <p:spPr>
          <a:xfrm>
            <a:off x="988400" y="3620850"/>
            <a:ext cx="24351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Sector terciario</a:t>
            </a:r>
            <a:endParaRPr sz="700">
              <a:solidFill>
                <a:srgbClr val="FFFFFF"/>
              </a:solidFill>
            </a:endParaRPr>
          </a:p>
        </p:txBody>
      </p:sp>
      <p:sp>
        <p:nvSpPr>
          <p:cNvPr id="268" name="Google Shape;268;g2edd465f5f5_0_55"/>
          <p:cNvSpPr txBox="1"/>
          <p:nvPr/>
        </p:nvSpPr>
        <p:spPr>
          <a:xfrm>
            <a:off x="5255600" y="1632875"/>
            <a:ext cx="24351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Industrial </a:t>
            </a:r>
            <a:endParaRPr sz="700">
              <a:solidFill>
                <a:srgbClr val="FFFFFF"/>
              </a:solidFill>
            </a:endParaRPr>
          </a:p>
        </p:txBody>
      </p:sp>
      <p:sp>
        <p:nvSpPr>
          <p:cNvPr id="269" name="Google Shape;269;g2edd465f5f5_0_55"/>
          <p:cNvSpPr txBox="1"/>
          <p:nvPr/>
        </p:nvSpPr>
        <p:spPr>
          <a:xfrm>
            <a:off x="5255600" y="2630250"/>
            <a:ext cx="24351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Aisladas</a:t>
            </a:r>
            <a:endParaRPr sz="700">
              <a:solidFill>
                <a:srgbClr val="FFFFFF"/>
              </a:solidFill>
            </a:endParaRPr>
          </a:p>
        </p:txBody>
      </p:sp>
      <p:sp>
        <p:nvSpPr>
          <p:cNvPr id="270" name="Google Shape;270;g2edd465f5f5_0_55"/>
          <p:cNvSpPr txBox="1"/>
          <p:nvPr/>
        </p:nvSpPr>
        <p:spPr>
          <a:xfrm>
            <a:off x="5255600" y="3620850"/>
            <a:ext cx="24351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Mixtas</a:t>
            </a:r>
            <a:endParaRPr sz="700">
              <a:solidFill>
                <a:srgbClr val="FFFFFF"/>
              </a:solidFill>
            </a:endParaRPr>
          </a:p>
        </p:txBody>
      </p:sp>
      <p:sp>
        <p:nvSpPr>
          <p:cNvPr id="271" name="Google Shape;271;g2edd465f5f5_0_55"/>
          <p:cNvSpPr txBox="1"/>
          <p:nvPr/>
        </p:nvSpPr>
        <p:spPr>
          <a:xfrm>
            <a:off x="3158300" y="4305325"/>
            <a:ext cx="24351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Agrícola-ganadera</a:t>
            </a:r>
            <a:endParaRPr sz="7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2edd465f5f5_0_70"/>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277" name="Google Shape;277;g2edd465f5f5_0_70"/>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lnSpc>
                <a:spcPct val="150000"/>
              </a:lnSpc>
              <a:spcBef>
                <a:spcPts val="1000"/>
              </a:spcBef>
              <a:spcAft>
                <a:spcPts val="1200"/>
              </a:spcAft>
              <a:buNone/>
            </a:pPr>
            <a:r>
              <a:t/>
            </a:r>
            <a:endParaRPr/>
          </a:p>
        </p:txBody>
      </p:sp>
      <p:sp>
        <p:nvSpPr>
          <p:cNvPr id="278" name="Google Shape;278;g2edd465f5f5_0_70"/>
          <p:cNvSpPr txBox="1"/>
          <p:nvPr/>
        </p:nvSpPr>
        <p:spPr>
          <a:xfrm>
            <a:off x="360325" y="1727675"/>
            <a:ext cx="84183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300">
              <a:solidFill>
                <a:srgbClr val="595959"/>
              </a:solidFill>
              <a:latin typeface="Roboto"/>
              <a:ea typeface="Roboto"/>
              <a:cs typeface="Roboto"/>
              <a:sym typeface="Roboto"/>
            </a:endParaRPr>
          </a:p>
          <a:p>
            <a:pPr indent="0" lvl="0" marL="0" rtl="0" algn="l">
              <a:lnSpc>
                <a:spcPct val="115000"/>
              </a:lnSpc>
              <a:spcBef>
                <a:spcPts val="1200"/>
              </a:spcBef>
              <a:spcAft>
                <a:spcPts val="0"/>
              </a:spcAft>
              <a:buNone/>
            </a:pPr>
            <a:r>
              <a:rPr lang="en" sz="2100">
                <a:solidFill>
                  <a:srgbClr val="595959"/>
                </a:solidFill>
                <a:latin typeface="Roboto"/>
                <a:ea typeface="Roboto"/>
                <a:cs typeface="Roboto"/>
                <a:sym typeface="Roboto"/>
              </a:rPr>
              <a:t>Se establecen entre usuarios residenciales</a:t>
            </a:r>
            <a:endParaRPr sz="2100">
              <a:solidFill>
                <a:srgbClr val="595959"/>
              </a:solidFill>
              <a:latin typeface="Roboto"/>
              <a:ea typeface="Roboto"/>
              <a:cs typeface="Roboto"/>
              <a:sym typeface="Roboto"/>
            </a:endParaRPr>
          </a:p>
          <a:p>
            <a:pPr indent="-336550" lvl="1" marL="914400" rtl="0" algn="l">
              <a:lnSpc>
                <a:spcPct val="115000"/>
              </a:lnSpc>
              <a:spcBef>
                <a:spcPts val="0"/>
              </a:spcBef>
              <a:spcAft>
                <a:spcPts val="0"/>
              </a:spcAft>
              <a:buClr>
                <a:srgbClr val="595959"/>
              </a:buClr>
              <a:buSzPts val="1700"/>
              <a:buFont typeface="Roboto"/>
              <a:buChar char="○"/>
            </a:pPr>
            <a:r>
              <a:rPr lang="en" sz="1700">
                <a:solidFill>
                  <a:srgbClr val="595959"/>
                </a:solidFill>
                <a:latin typeface="Roboto"/>
                <a:ea typeface="Roboto"/>
                <a:cs typeface="Roboto"/>
                <a:sym typeface="Roboto"/>
              </a:rPr>
              <a:t>Viviendas unifamiliares</a:t>
            </a:r>
            <a:endParaRPr sz="1700">
              <a:solidFill>
                <a:srgbClr val="595959"/>
              </a:solidFill>
              <a:latin typeface="Roboto"/>
              <a:ea typeface="Roboto"/>
              <a:cs typeface="Roboto"/>
              <a:sym typeface="Roboto"/>
            </a:endParaRPr>
          </a:p>
          <a:p>
            <a:pPr indent="-336550" lvl="1" marL="914400" rtl="0" algn="l">
              <a:lnSpc>
                <a:spcPct val="115000"/>
              </a:lnSpc>
              <a:spcBef>
                <a:spcPts val="0"/>
              </a:spcBef>
              <a:spcAft>
                <a:spcPts val="0"/>
              </a:spcAft>
              <a:buClr>
                <a:srgbClr val="595959"/>
              </a:buClr>
              <a:buSzPts val="1700"/>
              <a:buFont typeface="Roboto"/>
              <a:buChar char="○"/>
            </a:pPr>
            <a:r>
              <a:rPr lang="en" sz="1700">
                <a:solidFill>
                  <a:srgbClr val="595959"/>
                </a:solidFill>
                <a:latin typeface="Roboto"/>
                <a:ea typeface="Roboto"/>
                <a:cs typeface="Roboto"/>
                <a:sym typeface="Roboto"/>
              </a:rPr>
              <a:t>Vecinas en un edificio</a:t>
            </a:r>
            <a:endParaRPr sz="1700">
              <a:solidFill>
                <a:srgbClr val="595959"/>
              </a:solidFill>
              <a:latin typeface="Roboto"/>
              <a:ea typeface="Roboto"/>
              <a:cs typeface="Roboto"/>
              <a:sym typeface="Roboto"/>
            </a:endParaRPr>
          </a:p>
          <a:p>
            <a:pPr indent="-336550" lvl="1" marL="914400" rtl="0" algn="l">
              <a:lnSpc>
                <a:spcPct val="115000"/>
              </a:lnSpc>
              <a:spcBef>
                <a:spcPts val="0"/>
              </a:spcBef>
              <a:spcAft>
                <a:spcPts val="0"/>
              </a:spcAft>
              <a:buClr>
                <a:srgbClr val="595959"/>
              </a:buClr>
              <a:buSzPts val="1700"/>
              <a:buFont typeface="Roboto"/>
              <a:buChar char="○"/>
            </a:pPr>
            <a:r>
              <a:rPr lang="en" sz="1700">
                <a:solidFill>
                  <a:srgbClr val="595959"/>
                </a:solidFill>
                <a:latin typeface="Roboto"/>
                <a:ea typeface="Roboto"/>
                <a:cs typeface="Roboto"/>
                <a:sym typeface="Roboto"/>
              </a:rPr>
              <a:t>Varios edificios residenciales</a:t>
            </a:r>
            <a:endParaRPr sz="1700">
              <a:solidFill>
                <a:srgbClr val="595959"/>
              </a:solidFill>
              <a:latin typeface="Roboto"/>
              <a:ea typeface="Roboto"/>
              <a:cs typeface="Roboto"/>
              <a:sym typeface="Roboto"/>
            </a:endParaRPr>
          </a:p>
          <a:p>
            <a:pPr indent="0" lvl="0" marL="0" rtl="0" algn="l">
              <a:lnSpc>
                <a:spcPct val="115000"/>
              </a:lnSpc>
              <a:spcBef>
                <a:spcPts val="0"/>
              </a:spcBef>
              <a:spcAft>
                <a:spcPts val="0"/>
              </a:spcAft>
              <a:buNone/>
            </a:pPr>
            <a:r>
              <a:rPr lang="en" sz="2100">
                <a:solidFill>
                  <a:srgbClr val="595959"/>
                </a:solidFill>
                <a:latin typeface="Roboto"/>
                <a:ea typeface="Roboto"/>
                <a:cs typeface="Roboto"/>
                <a:sym typeface="Roboto"/>
              </a:rPr>
              <a:t>Planta de generación colectiva (en cubierta).  </a:t>
            </a:r>
            <a:r>
              <a:rPr b="1" lang="en" sz="2100">
                <a:solidFill>
                  <a:srgbClr val="595959"/>
                </a:solidFill>
                <a:latin typeface="Roboto"/>
                <a:ea typeface="Roboto"/>
                <a:cs typeface="Roboto"/>
                <a:sym typeface="Roboto"/>
              </a:rPr>
              <a:t>¿Se  podrá realizar intercambios de energía entre los vecinos? - (P2P)</a:t>
            </a:r>
            <a:endParaRPr b="1" sz="2100">
              <a:solidFill>
                <a:srgbClr val="595959"/>
              </a:solidFill>
              <a:latin typeface="Roboto"/>
              <a:ea typeface="Roboto"/>
              <a:cs typeface="Roboto"/>
              <a:sym typeface="Roboto"/>
            </a:endParaRPr>
          </a:p>
          <a:p>
            <a:pPr indent="-336550" lvl="1" marL="914400" rtl="0" algn="l">
              <a:lnSpc>
                <a:spcPct val="115000"/>
              </a:lnSpc>
              <a:spcBef>
                <a:spcPts val="0"/>
              </a:spcBef>
              <a:spcAft>
                <a:spcPts val="0"/>
              </a:spcAft>
              <a:buClr>
                <a:srgbClr val="595959"/>
              </a:buClr>
              <a:buSzPts val="1700"/>
              <a:buFont typeface="Roboto"/>
              <a:buChar char="○"/>
            </a:pPr>
            <a:r>
              <a:rPr lang="en" sz="1700">
                <a:solidFill>
                  <a:srgbClr val="595959"/>
                </a:solidFill>
                <a:latin typeface="Roboto"/>
                <a:ea typeface="Roboto"/>
                <a:cs typeface="Roboto"/>
                <a:sym typeface="Roboto"/>
              </a:rPr>
              <a:t>Propiedad horizontal: en un mismo edificio, terreno o recinto.</a:t>
            </a:r>
            <a:endParaRPr sz="2300">
              <a:solidFill>
                <a:srgbClr val="595959"/>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Trebuchet MS"/>
              <a:ea typeface="Trebuchet MS"/>
              <a:cs typeface="Trebuchet MS"/>
              <a:sym typeface="Trebuchet MS"/>
            </a:endParaRPr>
          </a:p>
        </p:txBody>
      </p:sp>
      <p:sp>
        <p:nvSpPr>
          <p:cNvPr id="279" name="Google Shape;279;g2edd465f5f5_0_70"/>
          <p:cNvSpPr txBox="1"/>
          <p:nvPr/>
        </p:nvSpPr>
        <p:spPr>
          <a:xfrm>
            <a:off x="360325" y="1727675"/>
            <a:ext cx="49485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2000">
                <a:solidFill>
                  <a:schemeClr val="lt1"/>
                </a:solidFill>
                <a:latin typeface="Roboto"/>
                <a:ea typeface="Roboto"/>
                <a:cs typeface="Roboto"/>
                <a:sym typeface="Roboto"/>
              </a:rPr>
              <a:t>Residencial</a:t>
            </a:r>
            <a:endParaRPr sz="700">
              <a:solidFill>
                <a:schemeClr val="lt1"/>
              </a:solidFill>
            </a:endParaRPr>
          </a:p>
        </p:txBody>
      </p:sp>
      <p:sp>
        <p:nvSpPr>
          <p:cNvPr id="280" name="Google Shape;280;g2edd465f5f5_0_70"/>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2edd465f5f5_0_148"/>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286" name="Google Shape;286;g2edd465f5f5_0_148"/>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lnSpc>
                <a:spcPct val="150000"/>
              </a:lnSpc>
              <a:spcBef>
                <a:spcPts val="1000"/>
              </a:spcBef>
              <a:spcAft>
                <a:spcPts val="1200"/>
              </a:spcAft>
              <a:buNone/>
            </a:pPr>
            <a:r>
              <a:t/>
            </a:r>
            <a:endParaRPr/>
          </a:p>
        </p:txBody>
      </p:sp>
      <p:sp>
        <p:nvSpPr>
          <p:cNvPr id="287" name="Google Shape;287;g2edd465f5f5_0_148"/>
          <p:cNvSpPr txBox="1"/>
          <p:nvPr/>
        </p:nvSpPr>
        <p:spPr>
          <a:xfrm>
            <a:off x="360325" y="1727675"/>
            <a:ext cx="8418300" cy="4689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300">
              <a:solidFill>
                <a:srgbClr val="595959"/>
              </a:solidFill>
              <a:latin typeface="Roboto"/>
              <a:ea typeface="Roboto"/>
              <a:cs typeface="Roboto"/>
              <a:sym typeface="Roboto"/>
            </a:endParaRPr>
          </a:p>
          <a:p>
            <a:pPr indent="-336550" lvl="1" marL="914400" rtl="0" algn="l">
              <a:lnSpc>
                <a:spcPct val="115000"/>
              </a:lnSpc>
              <a:spcBef>
                <a:spcPts val="1200"/>
              </a:spcBef>
              <a:spcAft>
                <a:spcPts val="0"/>
              </a:spcAft>
              <a:buClr>
                <a:srgbClr val="FFFFFF"/>
              </a:buClr>
              <a:buSzPts val="1700"/>
              <a:buFont typeface="Roboto"/>
              <a:buChar char="○"/>
            </a:pPr>
            <a:r>
              <a:t/>
            </a:r>
            <a:endParaRPr sz="2300">
              <a:solidFill>
                <a:srgbClr val="595959"/>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Trebuchet MS"/>
              <a:ea typeface="Trebuchet MS"/>
              <a:cs typeface="Trebuchet MS"/>
              <a:sym typeface="Trebuchet MS"/>
            </a:endParaRPr>
          </a:p>
        </p:txBody>
      </p:sp>
      <p:sp>
        <p:nvSpPr>
          <p:cNvPr id="288" name="Google Shape;288;g2edd465f5f5_0_148"/>
          <p:cNvSpPr txBox="1"/>
          <p:nvPr/>
        </p:nvSpPr>
        <p:spPr>
          <a:xfrm>
            <a:off x="311700" y="1727675"/>
            <a:ext cx="4171200" cy="306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solidFill>
                  <a:schemeClr val="lt1"/>
                </a:solidFill>
                <a:latin typeface="Roboto"/>
                <a:ea typeface="Roboto"/>
                <a:cs typeface="Roboto"/>
                <a:sym typeface="Roboto"/>
              </a:rPr>
              <a:t>Ejemplo </a:t>
            </a:r>
            <a:r>
              <a:rPr b="1" lang="en" sz="2000">
                <a:solidFill>
                  <a:schemeClr val="lt1"/>
                </a:solidFill>
                <a:latin typeface="Roboto"/>
                <a:ea typeface="Roboto"/>
                <a:cs typeface="Roboto"/>
                <a:sym typeface="Roboto"/>
              </a:rPr>
              <a:t>Residencial: </a:t>
            </a:r>
            <a:r>
              <a:rPr b="1" i="1" lang="en" sz="1700">
                <a:solidFill>
                  <a:schemeClr val="lt1"/>
                </a:solidFill>
                <a:latin typeface="Roboto"/>
                <a:ea typeface="Roboto"/>
                <a:cs typeface="Roboto"/>
                <a:sym typeface="Roboto"/>
              </a:rPr>
              <a:t>La Balma, Poblenou (Barcelona)</a:t>
            </a:r>
            <a:endParaRPr b="1" i="1" sz="1700">
              <a:solidFill>
                <a:schemeClr val="lt1"/>
              </a:solidFill>
              <a:latin typeface="Roboto"/>
              <a:ea typeface="Roboto"/>
              <a:cs typeface="Roboto"/>
              <a:sym typeface="Roboto"/>
            </a:endParaRPr>
          </a:p>
          <a:p>
            <a:pPr indent="-336550" lvl="0" marL="457200" rtl="0" algn="l">
              <a:lnSpc>
                <a:spcPct val="115000"/>
              </a:lnSpc>
              <a:spcBef>
                <a:spcPts val="1200"/>
              </a:spcBef>
              <a:spcAft>
                <a:spcPts val="0"/>
              </a:spcAft>
              <a:buClr>
                <a:srgbClr val="595959"/>
              </a:buClr>
              <a:buSzPts val="1700"/>
              <a:buFont typeface="Roboto"/>
              <a:buChar char="●"/>
            </a:pPr>
            <a:r>
              <a:rPr lang="en" sz="1700">
                <a:solidFill>
                  <a:srgbClr val="595959"/>
                </a:solidFill>
                <a:latin typeface="Roboto"/>
                <a:ea typeface="Roboto"/>
                <a:cs typeface="Roboto"/>
                <a:sym typeface="Roboto"/>
              </a:rPr>
              <a:t>20 viviendas</a:t>
            </a:r>
            <a:endParaRPr sz="1700">
              <a:solidFill>
                <a:srgbClr val="595959"/>
              </a:solidFill>
              <a:latin typeface="Roboto"/>
              <a:ea typeface="Roboto"/>
              <a:cs typeface="Roboto"/>
              <a:sym typeface="Roboto"/>
            </a:endParaRPr>
          </a:p>
          <a:p>
            <a:pPr indent="-336550" lvl="0" marL="457200" rtl="0" algn="l">
              <a:lnSpc>
                <a:spcPct val="115000"/>
              </a:lnSpc>
              <a:spcBef>
                <a:spcPts val="0"/>
              </a:spcBef>
              <a:spcAft>
                <a:spcPts val="0"/>
              </a:spcAft>
              <a:buClr>
                <a:srgbClr val="595959"/>
              </a:buClr>
              <a:buSzPts val="1700"/>
              <a:buFont typeface="Roboto"/>
              <a:buChar char="●"/>
            </a:pPr>
            <a:r>
              <a:rPr lang="en" sz="1700">
                <a:solidFill>
                  <a:srgbClr val="595959"/>
                </a:solidFill>
                <a:latin typeface="Roboto"/>
                <a:ea typeface="Roboto"/>
                <a:cs typeface="Roboto"/>
                <a:sym typeface="Roboto"/>
              </a:rPr>
              <a:t>Cooperativa de viviendas Sostre Cívic - La Balma (“sección cooperativa”)</a:t>
            </a:r>
            <a:endParaRPr sz="1700">
              <a:solidFill>
                <a:srgbClr val="595959"/>
              </a:solidFill>
              <a:latin typeface="Roboto"/>
              <a:ea typeface="Roboto"/>
              <a:cs typeface="Roboto"/>
              <a:sym typeface="Roboto"/>
            </a:endParaRPr>
          </a:p>
          <a:p>
            <a:pPr indent="-336550" lvl="0" marL="457200" rtl="0" algn="l">
              <a:lnSpc>
                <a:spcPct val="115000"/>
              </a:lnSpc>
              <a:spcBef>
                <a:spcPts val="0"/>
              </a:spcBef>
              <a:spcAft>
                <a:spcPts val="0"/>
              </a:spcAft>
              <a:buClr>
                <a:srgbClr val="595959"/>
              </a:buClr>
              <a:buSzPts val="1700"/>
              <a:buFont typeface="Roboto"/>
              <a:buChar char="●"/>
            </a:pPr>
            <a:r>
              <a:rPr lang="en" sz="1700">
                <a:solidFill>
                  <a:srgbClr val="595959"/>
                </a:solidFill>
                <a:latin typeface="Roboto"/>
                <a:ea typeface="Roboto"/>
                <a:cs typeface="Roboto"/>
                <a:sym typeface="Roboto"/>
              </a:rPr>
              <a:t>Fotovoltaica - 15kWp </a:t>
            </a:r>
            <a:endParaRPr sz="1700">
              <a:solidFill>
                <a:srgbClr val="595959"/>
              </a:solidFill>
              <a:latin typeface="Roboto"/>
              <a:ea typeface="Roboto"/>
              <a:cs typeface="Roboto"/>
              <a:sym typeface="Roboto"/>
            </a:endParaRPr>
          </a:p>
          <a:p>
            <a:pPr indent="-336550" lvl="0" marL="457200" rtl="0" algn="l">
              <a:lnSpc>
                <a:spcPct val="115000"/>
              </a:lnSpc>
              <a:spcBef>
                <a:spcPts val="0"/>
              </a:spcBef>
              <a:spcAft>
                <a:spcPts val="0"/>
              </a:spcAft>
              <a:buClr>
                <a:srgbClr val="595959"/>
              </a:buClr>
              <a:buSzPts val="1700"/>
              <a:buFont typeface="Roboto"/>
              <a:buChar char="●"/>
            </a:pPr>
            <a:r>
              <a:rPr lang="en" sz="1700">
                <a:solidFill>
                  <a:srgbClr val="595959"/>
                </a:solidFill>
                <a:latin typeface="Roboto"/>
                <a:ea typeface="Roboto"/>
                <a:cs typeface="Roboto"/>
                <a:sym typeface="Roboto"/>
              </a:rPr>
              <a:t>Geotermia</a:t>
            </a:r>
            <a:endParaRPr sz="1700">
              <a:solidFill>
                <a:srgbClr val="595959"/>
              </a:solidFill>
              <a:latin typeface="Roboto"/>
              <a:ea typeface="Roboto"/>
              <a:cs typeface="Roboto"/>
              <a:sym typeface="Roboto"/>
            </a:endParaRPr>
          </a:p>
          <a:p>
            <a:pPr indent="-336550" lvl="0" marL="457200" rtl="0" algn="l">
              <a:lnSpc>
                <a:spcPct val="115000"/>
              </a:lnSpc>
              <a:spcBef>
                <a:spcPts val="0"/>
              </a:spcBef>
              <a:spcAft>
                <a:spcPts val="0"/>
              </a:spcAft>
              <a:buClr>
                <a:srgbClr val="595959"/>
              </a:buClr>
              <a:buSzPts val="1700"/>
              <a:buFont typeface="Roboto"/>
              <a:buChar char="●"/>
            </a:pPr>
            <a:r>
              <a:rPr lang="en" sz="1700">
                <a:solidFill>
                  <a:srgbClr val="595959"/>
                </a:solidFill>
                <a:latin typeface="Roboto"/>
                <a:ea typeface="Roboto"/>
                <a:cs typeface="Roboto"/>
                <a:sym typeface="Roboto"/>
              </a:rPr>
              <a:t>Almacenamiento - 8kWh - Li-ion</a:t>
            </a:r>
            <a:endParaRPr b="1" sz="2000">
              <a:solidFill>
                <a:schemeClr val="lt1"/>
              </a:solidFill>
              <a:latin typeface="Roboto"/>
              <a:ea typeface="Roboto"/>
              <a:cs typeface="Roboto"/>
              <a:sym typeface="Roboto"/>
            </a:endParaRPr>
          </a:p>
        </p:txBody>
      </p:sp>
      <p:sp>
        <p:nvSpPr>
          <p:cNvPr id="289" name="Google Shape;289;g2edd465f5f5_0_148"/>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pic>
        <p:nvPicPr>
          <p:cNvPr id="290" name="Google Shape;290;g2edd465f5f5_0_148"/>
          <p:cNvPicPr preferRelativeResize="0"/>
          <p:nvPr/>
        </p:nvPicPr>
        <p:blipFill rotWithShape="1">
          <a:blip r:embed="rId3">
            <a:alphaModFix/>
          </a:blip>
          <a:srcRect b="-1270" l="2040" r="-2039" t="1270"/>
          <a:stretch/>
        </p:blipFill>
        <p:spPr>
          <a:xfrm>
            <a:off x="6522300" y="2407337"/>
            <a:ext cx="2405350" cy="2405350"/>
          </a:xfrm>
          <a:prstGeom prst="rect">
            <a:avLst/>
          </a:prstGeom>
          <a:noFill/>
          <a:ln>
            <a:noFill/>
          </a:ln>
        </p:spPr>
      </p:pic>
      <p:pic>
        <p:nvPicPr>
          <p:cNvPr id="291" name="Google Shape;291;g2edd465f5f5_0_148"/>
          <p:cNvPicPr preferRelativeResize="0"/>
          <p:nvPr/>
        </p:nvPicPr>
        <p:blipFill>
          <a:blip r:embed="rId4">
            <a:alphaModFix/>
          </a:blip>
          <a:stretch>
            <a:fillRect/>
          </a:stretch>
        </p:blipFill>
        <p:spPr>
          <a:xfrm>
            <a:off x="4572000" y="1798763"/>
            <a:ext cx="2180500" cy="1744400"/>
          </a:xfrm>
          <a:prstGeom prst="rect">
            <a:avLst/>
          </a:prstGeom>
          <a:noFill/>
          <a:ln>
            <a:noFill/>
          </a:ln>
        </p:spPr>
      </p:pic>
      <p:pic>
        <p:nvPicPr>
          <p:cNvPr id="292" name="Google Shape;292;g2edd465f5f5_0_148"/>
          <p:cNvPicPr preferRelativeResize="0"/>
          <p:nvPr/>
        </p:nvPicPr>
        <p:blipFill>
          <a:blip r:embed="rId5">
            <a:alphaModFix/>
          </a:blip>
          <a:stretch>
            <a:fillRect/>
          </a:stretch>
        </p:blipFill>
        <p:spPr>
          <a:xfrm>
            <a:off x="7420150" y="1722565"/>
            <a:ext cx="1269827" cy="558649"/>
          </a:xfrm>
          <a:prstGeom prst="rect">
            <a:avLst/>
          </a:prstGeom>
          <a:noFill/>
          <a:ln>
            <a:noFill/>
          </a:ln>
        </p:spPr>
      </p:pic>
      <p:pic>
        <p:nvPicPr>
          <p:cNvPr id="293" name="Google Shape;293;g2edd465f5f5_0_148"/>
          <p:cNvPicPr preferRelativeResize="0"/>
          <p:nvPr/>
        </p:nvPicPr>
        <p:blipFill>
          <a:blip r:embed="rId6">
            <a:alphaModFix/>
          </a:blip>
          <a:stretch>
            <a:fillRect/>
          </a:stretch>
        </p:blipFill>
        <p:spPr>
          <a:xfrm>
            <a:off x="4682350" y="3936087"/>
            <a:ext cx="1033856" cy="68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2edd465f5f5_0_164"/>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299" name="Google Shape;299;g2edd465f5f5_0_164"/>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lnSpc>
                <a:spcPct val="150000"/>
              </a:lnSpc>
              <a:spcBef>
                <a:spcPts val="1000"/>
              </a:spcBef>
              <a:spcAft>
                <a:spcPts val="1200"/>
              </a:spcAft>
              <a:buNone/>
            </a:pPr>
            <a:r>
              <a:t/>
            </a:r>
            <a:endParaRPr/>
          </a:p>
        </p:txBody>
      </p:sp>
      <p:sp>
        <p:nvSpPr>
          <p:cNvPr id="300" name="Google Shape;300;g2edd465f5f5_0_164"/>
          <p:cNvSpPr txBox="1"/>
          <p:nvPr/>
        </p:nvSpPr>
        <p:spPr>
          <a:xfrm>
            <a:off x="360325" y="1727675"/>
            <a:ext cx="84183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300">
              <a:solidFill>
                <a:srgbClr val="595959"/>
              </a:solidFill>
              <a:latin typeface="Roboto"/>
              <a:ea typeface="Roboto"/>
              <a:cs typeface="Roboto"/>
              <a:sym typeface="Roboto"/>
            </a:endParaRPr>
          </a:p>
          <a:p>
            <a:pPr indent="0" lvl="0" marL="0" rtl="0" algn="l">
              <a:lnSpc>
                <a:spcPct val="150000"/>
              </a:lnSpc>
              <a:spcBef>
                <a:spcPts val="1200"/>
              </a:spcBef>
              <a:spcAft>
                <a:spcPts val="0"/>
              </a:spcAft>
              <a:buNone/>
            </a:pPr>
            <a:r>
              <a:rPr lang="en" sz="1800">
                <a:solidFill>
                  <a:srgbClr val="595959"/>
                </a:solidFill>
                <a:latin typeface="Roboto"/>
                <a:ea typeface="Roboto"/>
                <a:cs typeface="Roboto"/>
                <a:sym typeface="Roboto"/>
              </a:rPr>
              <a:t>Articuladas en un municipio con </a:t>
            </a:r>
            <a:r>
              <a:rPr b="1" lang="en" sz="1800">
                <a:solidFill>
                  <a:srgbClr val="595959"/>
                </a:solidFill>
                <a:latin typeface="Roboto"/>
                <a:ea typeface="Roboto"/>
                <a:cs typeface="Roboto"/>
                <a:sym typeface="Roboto"/>
              </a:rPr>
              <a:t>apoyo del gobierno local</a:t>
            </a:r>
            <a:r>
              <a:rPr lang="en" sz="1800">
                <a:solidFill>
                  <a:srgbClr val="595959"/>
                </a:solidFill>
                <a:latin typeface="Roboto"/>
                <a:ea typeface="Roboto"/>
                <a:cs typeface="Roboto"/>
                <a:sym typeface="Roboto"/>
              </a:rPr>
              <a:t>. Puede incluir edificios públicos y otros actores locales:</a:t>
            </a:r>
            <a:endParaRPr sz="1800">
              <a:solidFill>
                <a:srgbClr val="595959"/>
              </a:solidFill>
              <a:latin typeface="Roboto"/>
              <a:ea typeface="Roboto"/>
              <a:cs typeface="Roboto"/>
              <a:sym typeface="Roboto"/>
            </a:endParaRPr>
          </a:p>
          <a:p>
            <a:pPr indent="-342900" lvl="0" marL="457200" rtl="0" algn="l">
              <a:lnSpc>
                <a:spcPct val="150000"/>
              </a:lnSpc>
              <a:spcBef>
                <a:spcPts val="120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Residenciales</a:t>
            </a:r>
            <a:endParaRPr sz="1800">
              <a:solidFill>
                <a:srgbClr val="595959"/>
              </a:solidFill>
              <a:latin typeface="Roboto"/>
              <a:ea typeface="Roboto"/>
              <a:cs typeface="Roboto"/>
              <a:sym typeface="Roboto"/>
            </a:endParaRPr>
          </a:p>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Pequeños comercios</a:t>
            </a:r>
            <a:endParaRPr sz="1800">
              <a:solidFill>
                <a:srgbClr val="595959"/>
              </a:solidFill>
              <a:latin typeface="Roboto"/>
              <a:ea typeface="Roboto"/>
              <a:cs typeface="Roboto"/>
              <a:sym typeface="Roboto"/>
            </a:endParaRPr>
          </a:p>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Industrias</a:t>
            </a:r>
            <a:endParaRPr sz="2100">
              <a:solidFill>
                <a:srgbClr val="595959"/>
              </a:solidFill>
              <a:latin typeface="Roboto"/>
              <a:ea typeface="Roboto"/>
              <a:cs typeface="Roboto"/>
              <a:sym typeface="Roboto"/>
            </a:endParaRPr>
          </a:p>
          <a:p>
            <a:pPr indent="0" lvl="0" marL="0" rtl="0" algn="l">
              <a:spcBef>
                <a:spcPts val="1200"/>
              </a:spcBef>
              <a:spcAft>
                <a:spcPts val="0"/>
              </a:spcAft>
              <a:buNone/>
            </a:pPr>
            <a:r>
              <a:t/>
            </a:r>
            <a:endParaRPr sz="1800">
              <a:solidFill>
                <a:schemeClr val="dk2"/>
              </a:solidFill>
              <a:latin typeface="Trebuchet MS"/>
              <a:ea typeface="Trebuchet MS"/>
              <a:cs typeface="Trebuchet MS"/>
              <a:sym typeface="Trebuchet MS"/>
            </a:endParaRPr>
          </a:p>
        </p:txBody>
      </p:sp>
      <p:sp>
        <p:nvSpPr>
          <p:cNvPr id="301" name="Google Shape;301;g2edd465f5f5_0_164"/>
          <p:cNvSpPr txBox="1"/>
          <p:nvPr/>
        </p:nvSpPr>
        <p:spPr>
          <a:xfrm>
            <a:off x="360325" y="1727675"/>
            <a:ext cx="49485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2000">
                <a:solidFill>
                  <a:schemeClr val="lt1"/>
                </a:solidFill>
                <a:latin typeface="Roboto"/>
                <a:ea typeface="Roboto"/>
                <a:cs typeface="Roboto"/>
                <a:sym typeface="Roboto"/>
              </a:rPr>
              <a:t>Municipal</a:t>
            </a:r>
            <a:endParaRPr sz="700">
              <a:solidFill>
                <a:schemeClr val="lt1"/>
              </a:solidFill>
            </a:endParaRPr>
          </a:p>
        </p:txBody>
      </p:sp>
      <p:sp>
        <p:nvSpPr>
          <p:cNvPr id="302" name="Google Shape;302;g2edd465f5f5_0_164"/>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2ef87f42264_0_6"/>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308" name="Google Shape;308;g2ef87f42264_0_6"/>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1200"/>
              </a:spcAft>
              <a:buNone/>
            </a:pPr>
            <a:r>
              <a:rPr b="1" lang="en" sz="2000">
                <a:latin typeface="Roboto"/>
                <a:ea typeface="Roboto"/>
                <a:cs typeface="Roboto"/>
                <a:sym typeface="Roboto"/>
              </a:rPr>
              <a:t>Ejemplo Municipal: Comunidad Energética Urroztarra Sociedad Cooperativa</a:t>
            </a:r>
            <a:endParaRPr/>
          </a:p>
        </p:txBody>
      </p:sp>
      <p:sp>
        <p:nvSpPr>
          <p:cNvPr id="309" name="Google Shape;309;g2ef87f42264_0_6"/>
          <p:cNvSpPr txBox="1"/>
          <p:nvPr/>
        </p:nvSpPr>
        <p:spPr>
          <a:xfrm>
            <a:off x="366775" y="2429075"/>
            <a:ext cx="8148900" cy="1764300"/>
          </a:xfrm>
          <a:prstGeom prst="rect">
            <a:avLst/>
          </a:prstGeom>
          <a:solidFill>
            <a:srgbClr val="E8E4DF"/>
          </a:solid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Se encuentra ubicada en la localidad de Urroz-Villa, Navarra</a:t>
            </a:r>
            <a:endParaRPr sz="1600">
              <a:solidFill>
                <a:srgbClr val="595959"/>
              </a:solidFill>
              <a:latin typeface="Roboto"/>
              <a:ea typeface="Roboto"/>
              <a:cs typeface="Roboto"/>
              <a:sym typeface="Roboto"/>
            </a:endParaRPr>
          </a:p>
          <a:p>
            <a:pPr indent="-330200" lvl="0" marL="457200" rtl="0" algn="l">
              <a:lnSpc>
                <a:spcPct val="115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Energía Fotovoltaica</a:t>
            </a:r>
            <a:endParaRPr sz="1600">
              <a:solidFill>
                <a:srgbClr val="595959"/>
              </a:solidFill>
              <a:latin typeface="Roboto"/>
              <a:ea typeface="Roboto"/>
              <a:cs typeface="Roboto"/>
              <a:sym typeface="Roboto"/>
            </a:endParaRPr>
          </a:p>
          <a:p>
            <a:pPr indent="-330200" lvl="0" marL="457200" rtl="0" algn="l">
              <a:lnSpc>
                <a:spcPct val="115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Poste de recarga de VE</a:t>
            </a:r>
            <a:endParaRPr sz="1600">
              <a:solidFill>
                <a:srgbClr val="595959"/>
              </a:solidFill>
              <a:latin typeface="Roboto"/>
              <a:ea typeface="Roboto"/>
              <a:cs typeface="Roboto"/>
              <a:sym typeface="Roboto"/>
            </a:endParaRPr>
          </a:p>
          <a:p>
            <a:pPr indent="-330200" lvl="0" marL="457200" rtl="0" algn="l">
              <a:lnSpc>
                <a:spcPct val="115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Compra de un coche eléctrico comunitario</a:t>
            </a:r>
            <a:endParaRPr sz="1800">
              <a:solidFill>
                <a:srgbClr val="595959"/>
              </a:solidFill>
              <a:latin typeface="Roboto"/>
              <a:ea typeface="Roboto"/>
              <a:cs typeface="Roboto"/>
              <a:sym typeface="Roboto"/>
            </a:endParaRPr>
          </a:p>
          <a:p>
            <a:pPr indent="0" lvl="0" marL="0" rtl="0" algn="l">
              <a:spcBef>
                <a:spcPts val="1200"/>
              </a:spcBef>
              <a:spcAft>
                <a:spcPts val="0"/>
              </a:spcAft>
              <a:buNone/>
            </a:pPr>
            <a:r>
              <a:t/>
            </a:r>
            <a:endParaRPr sz="1800">
              <a:solidFill>
                <a:schemeClr val="dk2"/>
              </a:solidFill>
              <a:latin typeface="Trebuchet MS"/>
              <a:ea typeface="Trebuchet MS"/>
              <a:cs typeface="Trebuchet MS"/>
              <a:sym typeface="Trebuchet MS"/>
            </a:endParaRPr>
          </a:p>
        </p:txBody>
      </p:sp>
      <p:sp>
        <p:nvSpPr>
          <p:cNvPr id="310" name="Google Shape;310;g2ef87f42264_0_6"/>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pic>
        <p:nvPicPr>
          <p:cNvPr id="311" name="Google Shape;311;g2ef87f42264_0_6"/>
          <p:cNvPicPr preferRelativeResize="0"/>
          <p:nvPr/>
        </p:nvPicPr>
        <p:blipFill>
          <a:blip r:embed="rId3">
            <a:alphaModFix/>
          </a:blip>
          <a:stretch>
            <a:fillRect/>
          </a:stretch>
        </p:blipFill>
        <p:spPr>
          <a:xfrm>
            <a:off x="6866349" y="3462750"/>
            <a:ext cx="1831703" cy="984175"/>
          </a:xfrm>
          <a:prstGeom prst="rect">
            <a:avLst/>
          </a:prstGeom>
          <a:noFill/>
          <a:ln>
            <a:noFill/>
          </a:ln>
        </p:spPr>
      </p:pic>
      <p:pic>
        <p:nvPicPr>
          <p:cNvPr id="312" name="Google Shape;312;g2ef87f42264_0_6"/>
          <p:cNvPicPr preferRelativeResize="0"/>
          <p:nvPr/>
        </p:nvPicPr>
        <p:blipFill>
          <a:blip r:embed="rId4">
            <a:alphaModFix/>
          </a:blip>
          <a:stretch>
            <a:fillRect/>
          </a:stretch>
        </p:blipFill>
        <p:spPr>
          <a:xfrm>
            <a:off x="5029202" y="4416160"/>
            <a:ext cx="1772225" cy="178365"/>
          </a:xfrm>
          <a:prstGeom prst="rect">
            <a:avLst/>
          </a:prstGeom>
          <a:noFill/>
          <a:ln>
            <a:noFill/>
          </a:ln>
        </p:spPr>
      </p:pic>
      <p:pic>
        <p:nvPicPr>
          <p:cNvPr id="313" name="Google Shape;313;g2ef87f42264_0_6"/>
          <p:cNvPicPr preferRelativeResize="0"/>
          <p:nvPr/>
        </p:nvPicPr>
        <p:blipFill>
          <a:blip r:embed="rId5">
            <a:alphaModFix/>
          </a:blip>
          <a:stretch>
            <a:fillRect/>
          </a:stretch>
        </p:blipFill>
        <p:spPr>
          <a:xfrm>
            <a:off x="5055075" y="4058576"/>
            <a:ext cx="1764787" cy="312925"/>
          </a:xfrm>
          <a:prstGeom prst="rect">
            <a:avLst/>
          </a:prstGeom>
          <a:noFill/>
          <a:ln>
            <a:noFill/>
          </a:ln>
        </p:spPr>
      </p:pic>
      <p:pic>
        <p:nvPicPr>
          <p:cNvPr id="314" name="Google Shape;314;g2ef87f42264_0_6"/>
          <p:cNvPicPr preferRelativeResize="0"/>
          <p:nvPr/>
        </p:nvPicPr>
        <p:blipFill>
          <a:blip r:embed="rId6">
            <a:alphaModFix/>
          </a:blip>
          <a:stretch>
            <a:fillRect/>
          </a:stretch>
        </p:blipFill>
        <p:spPr>
          <a:xfrm>
            <a:off x="5029200" y="3701001"/>
            <a:ext cx="1772225" cy="312925"/>
          </a:xfrm>
          <a:prstGeom prst="rect">
            <a:avLst/>
          </a:prstGeom>
          <a:noFill/>
          <a:ln>
            <a:noFill/>
          </a:ln>
        </p:spPr>
      </p:pic>
      <p:pic>
        <p:nvPicPr>
          <p:cNvPr id="315" name="Google Shape;315;g2ef87f42264_0_6"/>
          <p:cNvPicPr preferRelativeResize="0"/>
          <p:nvPr/>
        </p:nvPicPr>
        <p:blipFill>
          <a:blip r:embed="rId7">
            <a:alphaModFix/>
          </a:blip>
          <a:stretch>
            <a:fillRect/>
          </a:stretch>
        </p:blipFill>
        <p:spPr>
          <a:xfrm>
            <a:off x="6387449" y="2319450"/>
            <a:ext cx="1918550" cy="1143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2ef87f42264_0_19"/>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321" name="Google Shape;321;g2ef87f42264_0_19"/>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Municipal: </a:t>
            </a:r>
            <a:r>
              <a:rPr b="1" lang="en" sz="2000">
                <a:latin typeface="Roboto"/>
                <a:ea typeface="Roboto"/>
                <a:cs typeface="Roboto"/>
                <a:sym typeface="Roboto"/>
              </a:rPr>
              <a:t>Comunidad Energética Urroztarra Sociedad Cooperativa</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322" name="Google Shape;322;g2ef87f42264_0_19"/>
          <p:cNvSpPr txBox="1"/>
          <p:nvPr/>
        </p:nvSpPr>
        <p:spPr>
          <a:xfrm>
            <a:off x="366775" y="2429075"/>
            <a:ext cx="81489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Trebuchet MS"/>
              <a:ea typeface="Trebuchet MS"/>
              <a:cs typeface="Trebuchet MS"/>
              <a:sym typeface="Trebuchet MS"/>
            </a:endParaRPr>
          </a:p>
        </p:txBody>
      </p:sp>
      <p:sp>
        <p:nvSpPr>
          <p:cNvPr id="323" name="Google Shape;323;g2ef87f42264_0_19"/>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pic>
        <p:nvPicPr>
          <p:cNvPr id="324" name="Google Shape;324;g2ef87f42264_0_19"/>
          <p:cNvPicPr preferRelativeResize="0"/>
          <p:nvPr/>
        </p:nvPicPr>
        <p:blipFill>
          <a:blip r:embed="rId3">
            <a:alphaModFix/>
          </a:blip>
          <a:stretch>
            <a:fillRect/>
          </a:stretch>
        </p:blipFill>
        <p:spPr>
          <a:xfrm>
            <a:off x="2064826" y="2099875"/>
            <a:ext cx="5014324" cy="1764300"/>
          </a:xfrm>
          <a:prstGeom prst="rect">
            <a:avLst/>
          </a:prstGeom>
          <a:noFill/>
          <a:ln>
            <a:noFill/>
          </a:ln>
        </p:spPr>
      </p:pic>
      <p:sp>
        <p:nvSpPr>
          <p:cNvPr id="325" name="Google Shape;325;g2ef87f42264_0_19"/>
          <p:cNvSpPr txBox="1"/>
          <p:nvPr/>
        </p:nvSpPr>
        <p:spPr>
          <a:xfrm>
            <a:off x="1993275" y="3934825"/>
            <a:ext cx="1664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595959"/>
                </a:solidFill>
                <a:latin typeface="Roboto"/>
                <a:ea typeface="Roboto"/>
                <a:cs typeface="Roboto"/>
                <a:sym typeface="Roboto"/>
              </a:rPr>
              <a:t>Consumidores:</a:t>
            </a:r>
            <a:endParaRPr>
              <a:solidFill>
                <a:srgbClr val="595959"/>
              </a:solidFill>
              <a:latin typeface="Roboto"/>
              <a:ea typeface="Roboto"/>
              <a:cs typeface="Roboto"/>
              <a:sym typeface="Roboto"/>
            </a:endParaRPr>
          </a:p>
          <a:p>
            <a:pPr indent="0" lvl="0" marL="0" rtl="0" algn="ctr">
              <a:spcBef>
                <a:spcPts val="0"/>
              </a:spcBef>
              <a:spcAft>
                <a:spcPts val="0"/>
              </a:spcAft>
              <a:buNone/>
            </a:pPr>
            <a:r>
              <a:rPr lang="en">
                <a:solidFill>
                  <a:srgbClr val="595959"/>
                </a:solidFill>
                <a:latin typeface="Roboto"/>
                <a:ea typeface="Roboto"/>
                <a:cs typeface="Roboto"/>
                <a:sym typeface="Roboto"/>
              </a:rPr>
              <a:t>25 vecinos</a:t>
            </a:r>
            <a:endParaRPr/>
          </a:p>
        </p:txBody>
      </p:sp>
      <p:sp>
        <p:nvSpPr>
          <p:cNvPr id="326" name="Google Shape;326;g2ef87f42264_0_19"/>
          <p:cNvSpPr txBox="1"/>
          <p:nvPr/>
        </p:nvSpPr>
        <p:spPr>
          <a:xfrm>
            <a:off x="5271325" y="3934825"/>
            <a:ext cx="20346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
                <a:solidFill>
                  <a:srgbClr val="595959"/>
                </a:solidFill>
                <a:latin typeface="Roboto"/>
                <a:ea typeface="Roboto"/>
                <a:cs typeface="Roboto"/>
                <a:sym typeface="Roboto"/>
              </a:rPr>
              <a:t>Facilitador (cubiertas)</a:t>
            </a:r>
            <a:endParaRPr>
              <a:solidFill>
                <a:srgbClr val="595959"/>
              </a:solidFill>
              <a:latin typeface="Roboto"/>
              <a:ea typeface="Roboto"/>
              <a:cs typeface="Roboto"/>
              <a:sym typeface="Roboto"/>
            </a:endParaRPr>
          </a:p>
          <a:p>
            <a:pPr indent="0" lvl="0" marL="0" marR="0" rtl="0" algn="ctr">
              <a:lnSpc>
                <a:spcPct val="100000"/>
              </a:lnSpc>
              <a:spcBef>
                <a:spcPts val="0"/>
              </a:spcBef>
              <a:spcAft>
                <a:spcPts val="0"/>
              </a:spcAft>
              <a:buNone/>
            </a:pPr>
            <a:r>
              <a:rPr lang="en">
                <a:solidFill>
                  <a:srgbClr val="595959"/>
                </a:solidFill>
                <a:latin typeface="Roboto"/>
                <a:ea typeface="Roboto"/>
                <a:cs typeface="Roboto"/>
                <a:sym typeface="Roboto"/>
              </a:rPr>
              <a:t>Ayuntamiento de Urroz-Villa</a:t>
            </a:r>
            <a:endParaRPr>
              <a:solidFill>
                <a:srgbClr val="595959"/>
              </a:solidFill>
              <a:latin typeface="Roboto"/>
              <a:ea typeface="Roboto"/>
              <a:cs typeface="Roboto"/>
              <a:sym typeface="Roboto"/>
            </a:endParaRPr>
          </a:p>
          <a:p>
            <a:pPr indent="0" lvl="0" marL="0" marR="0" rtl="0" algn="l">
              <a:lnSpc>
                <a:spcPct val="100000"/>
              </a:lnSpc>
              <a:spcBef>
                <a:spcPts val="0"/>
              </a:spcBef>
              <a:spcAft>
                <a:spcPts val="0"/>
              </a:spcAft>
              <a:buNone/>
            </a:pPr>
            <a:r>
              <a:t/>
            </a:r>
            <a:endParaRPr>
              <a:solidFill>
                <a:srgbClr val="595959"/>
              </a:solidFill>
              <a:latin typeface="Roboto"/>
              <a:ea typeface="Roboto"/>
              <a:cs typeface="Roboto"/>
              <a:sym typeface="Roboto"/>
            </a:endParaRPr>
          </a:p>
        </p:txBody>
      </p:sp>
      <p:sp>
        <p:nvSpPr>
          <p:cNvPr id="327" name="Google Shape;327;g2ef87f42264_0_19"/>
          <p:cNvSpPr txBox="1"/>
          <p:nvPr/>
        </p:nvSpPr>
        <p:spPr>
          <a:xfrm>
            <a:off x="3657971" y="3934815"/>
            <a:ext cx="16647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
                <a:solidFill>
                  <a:srgbClr val="595959"/>
                </a:solidFill>
                <a:latin typeface="Roboto"/>
                <a:ea typeface="Roboto"/>
                <a:cs typeface="Roboto"/>
                <a:sym typeface="Roboto"/>
              </a:rPr>
              <a:t>Gestor energético:</a:t>
            </a:r>
            <a:endParaRPr>
              <a:solidFill>
                <a:srgbClr val="595959"/>
              </a:solidFill>
              <a:latin typeface="Roboto"/>
              <a:ea typeface="Roboto"/>
              <a:cs typeface="Roboto"/>
              <a:sym typeface="Roboto"/>
            </a:endParaRPr>
          </a:p>
          <a:p>
            <a:pPr indent="0" lvl="0" marL="0" marR="0" rtl="0" algn="ctr">
              <a:lnSpc>
                <a:spcPct val="100000"/>
              </a:lnSpc>
              <a:spcBef>
                <a:spcPts val="0"/>
              </a:spcBef>
              <a:spcAft>
                <a:spcPts val="0"/>
              </a:spcAft>
              <a:buNone/>
            </a:pPr>
            <a:r>
              <a:rPr lang="en">
                <a:solidFill>
                  <a:srgbClr val="595959"/>
                </a:solidFill>
                <a:latin typeface="Roboto"/>
                <a:ea typeface="Roboto"/>
                <a:cs typeface="Roboto"/>
                <a:sym typeface="Roboto"/>
              </a:rPr>
              <a:t>R2M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2ef87f42264_0_41"/>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333" name="Google Shape;333;g2ef87f42264_0_41"/>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Sector Terciario</a:t>
            </a:r>
            <a:r>
              <a:rPr b="1" lang="en" sz="2000">
                <a:latin typeface="Roboto"/>
                <a:ea typeface="Roboto"/>
                <a:cs typeface="Roboto"/>
                <a:sym typeface="Roboto"/>
              </a:rPr>
              <a:t>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334" name="Google Shape;334;g2ef87f42264_0_41"/>
          <p:cNvSpPr txBox="1"/>
          <p:nvPr/>
        </p:nvSpPr>
        <p:spPr>
          <a:xfrm>
            <a:off x="434850" y="2403125"/>
            <a:ext cx="81489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Trebuchet MS"/>
              <a:ea typeface="Trebuchet MS"/>
              <a:cs typeface="Trebuchet MS"/>
              <a:sym typeface="Trebuchet MS"/>
            </a:endParaRPr>
          </a:p>
        </p:txBody>
      </p:sp>
      <p:sp>
        <p:nvSpPr>
          <p:cNvPr id="335" name="Google Shape;335;g2ef87f42264_0_41"/>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sp>
        <p:nvSpPr>
          <p:cNvPr id="336" name="Google Shape;336;g2ef87f42264_0_41"/>
          <p:cNvSpPr txBox="1"/>
          <p:nvPr/>
        </p:nvSpPr>
        <p:spPr>
          <a:xfrm>
            <a:off x="366775" y="2352200"/>
            <a:ext cx="35565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Cuando se involucran en la comunidad usuarios del sector terciario como estadios deportivos, puertos, etc</a:t>
            </a:r>
            <a:endParaRPr sz="1600"/>
          </a:p>
        </p:txBody>
      </p:sp>
      <p:pic>
        <p:nvPicPr>
          <p:cNvPr id="337" name="Google Shape;337;g2ef87f42264_0_41"/>
          <p:cNvPicPr preferRelativeResize="0"/>
          <p:nvPr/>
        </p:nvPicPr>
        <p:blipFill>
          <a:blip r:embed="rId3">
            <a:alphaModFix/>
          </a:blip>
          <a:stretch>
            <a:fillRect/>
          </a:stretch>
        </p:blipFill>
        <p:spPr>
          <a:xfrm>
            <a:off x="5636332" y="1755150"/>
            <a:ext cx="2708668" cy="1007134"/>
          </a:xfrm>
          <a:prstGeom prst="rect">
            <a:avLst/>
          </a:prstGeom>
          <a:noFill/>
          <a:ln>
            <a:noFill/>
          </a:ln>
        </p:spPr>
      </p:pic>
      <p:pic>
        <p:nvPicPr>
          <p:cNvPr id="338" name="Google Shape;338;g2ef87f42264_0_41"/>
          <p:cNvPicPr preferRelativeResize="0"/>
          <p:nvPr/>
        </p:nvPicPr>
        <p:blipFill>
          <a:blip r:embed="rId4">
            <a:alphaModFix/>
          </a:blip>
          <a:stretch>
            <a:fillRect/>
          </a:stretch>
        </p:blipFill>
        <p:spPr>
          <a:xfrm>
            <a:off x="4409850" y="2520750"/>
            <a:ext cx="1981875" cy="2105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2ef87f42264_0_54"/>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344" name="Google Shape;344;g2ef87f42264_0_54"/>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Sector Terciario: Port de Barcelona (CREATORS)</a:t>
            </a:r>
            <a:r>
              <a:rPr b="1" lang="en" sz="2000">
                <a:latin typeface="Roboto"/>
                <a:ea typeface="Roboto"/>
                <a:cs typeface="Roboto"/>
                <a:sym typeface="Roboto"/>
              </a:rPr>
              <a:t>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345" name="Google Shape;345;g2ef87f42264_0_54"/>
          <p:cNvSpPr txBox="1"/>
          <p:nvPr/>
        </p:nvSpPr>
        <p:spPr>
          <a:xfrm>
            <a:off x="434850" y="2403125"/>
            <a:ext cx="81489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Trebuchet MS"/>
              <a:ea typeface="Trebuchet MS"/>
              <a:cs typeface="Trebuchet MS"/>
              <a:sym typeface="Trebuchet MS"/>
            </a:endParaRPr>
          </a:p>
        </p:txBody>
      </p:sp>
      <p:sp>
        <p:nvSpPr>
          <p:cNvPr id="346" name="Google Shape;346;g2ef87f42264_0_54"/>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sp>
        <p:nvSpPr>
          <p:cNvPr id="347" name="Google Shape;347;g2ef87f42264_0_54"/>
          <p:cNvSpPr txBox="1"/>
          <p:nvPr/>
        </p:nvSpPr>
        <p:spPr>
          <a:xfrm>
            <a:off x="366775" y="2352200"/>
            <a:ext cx="35565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Muelle Port Vell de Barcelona</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Fotovoltaica</a:t>
            </a:r>
            <a:endParaRPr sz="1600">
              <a:solidFill>
                <a:srgbClr val="595959"/>
              </a:solidFill>
              <a:latin typeface="Roboto"/>
              <a:ea typeface="Roboto"/>
              <a:cs typeface="Roboto"/>
              <a:sym typeface="Roboto"/>
            </a:endParaRPr>
          </a:p>
        </p:txBody>
      </p:sp>
      <p:pic>
        <p:nvPicPr>
          <p:cNvPr id="348" name="Google Shape;348;g2ef87f42264_0_54"/>
          <p:cNvPicPr preferRelativeResize="0"/>
          <p:nvPr/>
        </p:nvPicPr>
        <p:blipFill>
          <a:blip r:embed="rId3">
            <a:alphaModFix/>
          </a:blip>
          <a:stretch>
            <a:fillRect/>
          </a:stretch>
        </p:blipFill>
        <p:spPr>
          <a:xfrm>
            <a:off x="875200" y="3097340"/>
            <a:ext cx="2577825" cy="1524710"/>
          </a:xfrm>
          <a:prstGeom prst="rect">
            <a:avLst/>
          </a:prstGeom>
          <a:noFill/>
          <a:ln>
            <a:noFill/>
          </a:ln>
        </p:spPr>
      </p:pic>
      <p:pic>
        <p:nvPicPr>
          <p:cNvPr id="349" name="Google Shape;349;g2ef87f42264_0_54"/>
          <p:cNvPicPr preferRelativeResize="0"/>
          <p:nvPr/>
        </p:nvPicPr>
        <p:blipFill>
          <a:blip r:embed="rId4">
            <a:alphaModFix/>
          </a:blip>
          <a:stretch>
            <a:fillRect/>
          </a:stretch>
        </p:blipFill>
        <p:spPr>
          <a:xfrm>
            <a:off x="4066075" y="2631725"/>
            <a:ext cx="4517674" cy="1997501"/>
          </a:xfrm>
          <a:prstGeom prst="rect">
            <a:avLst/>
          </a:prstGeom>
          <a:noFill/>
          <a:ln>
            <a:noFill/>
          </a:ln>
        </p:spPr>
      </p:pic>
      <p:pic>
        <p:nvPicPr>
          <p:cNvPr id="350" name="Google Shape;350;g2ef87f42264_0_54"/>
          <p:cNvPicPr preferRelativeResize="0"/>
          <p:nvPr/>
        </p:nvPicPr>
        <p:blipFill>
          <a:blip r:embed="rId5">
            <a:alphaModFix/>
          </a:blip>
          <a:stretch>
            <a:fillRect/>
          </a:stretch>
        </p:blipFill>
        <p:spPr>
          <a:xfrm>
            <a:off x="6162373" y="2102850"/>
            <a:ext cx="578245" cy="468900"/>
          </a:xfrm>
          <a:prstGeom prst="rect">
            <a:avLst/>
          </a:prstGeom>
          <a:noFill/>
          <a:ln>
            <a:noFill/>
          </a:ln>
        </p:spPr>
      </p:pic>
      <p:pic>
        <p:nvPicPr>
          <p:cNvPr id="351" name="Google Shape;351;g2ef87f42264_0_54"/>
          <p:cNvPicPr preferRelativeResize="0"/>
          <p:nvPr/>
        </p:nvPicPr>
        <p:blipFill>
          <a:blip r:embed="rId6">
            <a:alphaModFix/>
          </a:blip>
          <a:stretch>
            <a:fillRect/>
          </a:stretch>
        </p:blipFill>
        <p:spPr>
          <a:xfrm>
            <a:off x="6981438" y="2236650"/>
            <a:ext cx="728161" cy="259249"/>
          </a:xfrm>
          <a:prstGeom prst="rect">
            <a:avLst/>
          </a:prstGeom>
          <a:noFill/>
          <a:ln>
            <a:noFill/>
          </a:ln>
        </p:spPr>
      </p:pic>
      <p:pic>
        <p:nvPicPr>
          <p:cNvPr id="352" name="Google Shape;352;g2ef87f42264_0_54"/>
          <p:cNvPicPr preferRelativeResize="0"/>
          <p:nvPr/>
        </p:nvPicPr>
        <p:blipFill rotWithShape="1">
          <a:blip r:embed="rId7">
            <a:alphaModFix/>
          </a:blip>
          <a:srcRect b="15917" l="0" r="0" t="16350"/>
          <a:stretch/>
        </p:blipFill>
        <p:spPr>
          <a:xfrm>
            <a:off x="4953000" y="2178702"/>
            <a:ext cx="1139339" cy="3171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2ef87f42264_0_69"/>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358" name="Google Shape;358;g2ef87f42264_0_69"/>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Sector Terciario: Port de Barcelona (CREATORS)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359" name="Google Shape;359;g2ef87f42264_0_69"/>
          <p:cNvSpPr txBox="1"/>
          <p:nvPr/>
        </p:nvSpPr>
        <p:spPr>
          <a:xfrm>
            <a:off x="683400" y="2486500"/>
            <a:ext cx="81489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Trebuchet MS"/>
              <a:ea typeface="Trebuchet MS"/>
              <a:cs typeface="Trebuchet MS"/>
              <a:sym typeface="Trebuchet MS"/>
            </a:endParaRPr>
          </a:p>
        </p:txBody>
      </p:sp>
      <p:sp>
        <p:nvSpPr>
          <p:cNvPr id="360" name="Google Shape;360;g2ef87f42264_0_69"/>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sp>
        <p:nvSpPr>
          <p:cNvPr id="361" name="Google Shape;361;g2ef87f42264_0_69"/>
          <p:cNvSpPr txBox="1"/>
          <p:nvPr/>
        </p:nvSpPr>
        <p:spPr>
          <a:xfrm>
            <a:off x="1273125" y="3854275"/>
            <a:ext cx="22464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595959"/>
                </a:solidFill>
                <a:latin typeface="Roboto"/>
                <a:ea typeface="Roboto"/>
                <a:cs typeface="Roboto"/>
                <a:sym typeface="Roboto"/>
              </a:rPr>
              <a:t>Consumidores:</a:t>
            </a:r>
            <a:endParaRPr>
              <a:solidFill>
                <a:srgbClr val="595959"/>
              </a:solidFill>
              <a:latin typeface="Roboto"/>
              <a:ea typeface="Roboto"/>
              <a:cs typeface="Roboto"/>
              <a:sym typeface="Roboto"/>
            </a:endParaRPr>
          </a:p>
          <a:p>
            <a:pPr indent="0" lvl="0" marL="0" rtl="0" algn="ctr">
              <a:spcBef>
                <a:spcPts val="0"/>
              </a:spcBef>
              <a:spcAft>
                <a:spcPts val="0"/>
              </a:spcAft>
              <a:buNone/>
            </a:pPr>
            <a:r>
              <a:rPr lang="en">
                <a:solidFill>
                  <a:srgbClr val="595959"/>
                </a:solidFill>
                <a:latin typeface="Roboto"/>
                <a:ea typeface="Roboto"/>
                <a:cs typeface="Roboto"/>
                <a:sym typeface="Roboto"/>
              </a:rPr>
              <a:t>5 edificios</a:t>
            </a:r>
            <a:endParaRPr>
              <a:solidFill>
                <a:srgbClr val="595959"/>
              </a:solidFill>
              <a:latin typeface="Roboto"/>
              <a:ea typeface="Roboto"/>
              <a:cs typeface="Roboto"/>
              <a:sym typeface="Roboto"/>
            </a:endParaRPr>
          </a:p>
          <a:p>
            <a:pPr indent="0" lvl="0" marL="0" rtl="0" algn="ctr">
              <a:spcBef>
                <a:spcPts val="0"/>
              </a:spcBef>
              <a:spcAft>
                <a:spcPts val="0"/>
              </a:spcAft>
              <a:buNone/>
            </a:pPr>
            <a:r>
              <a:rPr lang="en">
                <a:solidFill>
                  <a:srgbClr val="595959"/>
                </a:solidFill>
                <a:latin typeface="Roboto"/>
                <a:ea typeface="Roboto"/>
                <a:cs typeface="Roboto"/>
                <a:sym typeface="Roboto"/>
              </a:rPr>
              <a:t>Casetas de pescadores</a:t>
            </a:r>
            <a:endParaRPr>
              <a:solidFill>
                <a:srgbClr val="595959"/>
              </a:solidFill>
              <a:latin typeface="Roboto"/>
              <a:ea typeface="Roboto"/>
              <a:cs typeface="Roboto"/>
              <a:sym typeface="Roboto"/>
            </a:endParaRPr>
          </a:p>
        </p:txBody>
      </p:sp>
      <p:pic>
        <p:nvPicPr>
          <p:cNvPr id="362" name="Google Shape;362;g2ef87f42264_0_69"/>
          <p:cNvPicPr preferRelativeResize="0"/>
          <p:nvPr/>
        </p:nvPicPr>
        <p:blipFill>
          <a:blip r:embed="rId3">
            <a:alphaModFix/>
          </a:blip>
          <a:stretch>
            <a:fillRect/>
          </a:stretch>
        </p:blipFill>
        <p:spPr>
          <a:xfrm>
            <a:off x="7076773" y="2636250"/>
            <a:ext cx="578245" cy="468900"/>
          </a:xfrm>
          <a:prstGeom prst="rect">
            <a:avLst/>
          </a:prstGeom>
          <a:noFill/>
          <a:ln>
            <a:noFill/>
          </a:ln>
        </p:spPr>
      </p:pic>
      <p:pic>
        <p:nvPicPr>
          <p:cNvPr id="363" name="Google Shape;363;g2ef87f42264_0_69"/>
          <p:cNvPicPr preferRelativeResize="0"/>
          <p:nvPr/>
        </p:nvPicPr>
        <p:blipFill>
          <a:blip r:embed="rId4">
            <a:alphaModFix/>
          </a:blip>
          <a:stretch>
            <a:fillRect/>
          </a:stretch>
        </p:blipFill>
        <p:spPr>
          <a:xfrm>
            <a:off x="7057638" y="3379650"/>
            <a:ext cx="728161" cy="259249"/>
          </a:xfrm>
          <a:prstGeom prst="rect">
            <a:avLst/>
          </a:prstGeom>
          <a:noFill/>
          <a:ln>
            <a:noFill/>
          </a:ln>
        </p:spPr>
      </p:pic>
      <p:pic>
        <p:nvPicPr>
          <p:cNvPr id="364" name="Google Shape;364;g2ef87f42264_0_69"/>
          <p:cNvPicPr preferRelativeResize="0"/>
          <p:nvPr/>
        </p:nvPicPr>
        <p:blipFill rotWithShape="1">
          <a:blip r:embed="rId5">
            <a:alphaModFix/>
          </a:blip>
          <a:srcRect b="15917" l="0" r="0" t="16350"/>
          <a:stretch/>
        </p:blipFill>
        <p:spPr>
          <a:xfrm>
            <a:off x="6858000" y="2188087"/>
            <a:ext cx="1071899" cy="298425"/>
          </a:xfrm>
          <a:prstGeom prst="rect">
            <a:avLst/>
          </a:prstGeom>
          <a:noFill/>
          <a:ln>
            <a:noFill/>
          </a:ln>
        </p:spPr>
      </p:pic>
      <p:pic>
        <p:nvPicPr>
          <p:cNvPr id="365" name="Google Shape;365;g2ef87f42264_0_69"/>
          <p:cNvPicPr preferRelativeResize="0"/>
          <p:nvPr/>
        </p:nvPicPr>
        <p:blipFill>
          <a:blip r:embed="rId6">
            <a:alphaModFix/>
          </a:blip>
          <a:stretch>
            <a:fillRect/>
          </a:stretch>
        </p:blipFill>
        <p:spPr>
          <a:xfrm>
            <a:off x="1678875" y="2236650"/>
            <a:ext cx="4917575" cy="1730275"/>
          </a:xfrm>
          <a:prstGeom prst="rect">
            <a:avLst/>
          </a:prstGeom>
          <a:noFill/>
          <a:ln>
            <a:noFill/>
          </a:ln>
        </p:spPr>
      </p:pic>
      <p:sp>
        <p:nvSpPr>
          <p:cNvPr id="366" name="Google Shape;366;g2ef87f42264_0_69"/>
          <p:cNvSpPr txBox="1"/>
          <p:nvPr/>
        </p:nvSpPr>
        <p:spPr>
          <a:xfrm>
            <a:off x="3001675" y="3839675"/>
            <a:ext cx="2246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595959"/>
                </a:solidFill>
                <a:latin typeface="Roboto"/>
                <a:ea typeface="Roboto"/>
                <a:cs typeface="Roboto"/>
                <a:sym typeface="Roboto"/>
              </a:rPr>
              <a:t>Gestor energético:</a:t>
            </a:r>
            <a:endParaRPr>
              <a:solidFill>
                <a:srgbClr val="595959"/>
              </a:solidFill>
              <a:latin typeface="Roboto"/>
              <a:ea typeface="Roboto"/>
              <a:cs typeface="Roboto"/>
              <a:sym typeface="Roboto"/>
            </a:endParaRPr>
          </a:p>
          <a:p>
            <a:pPr indent="0" lvl="0" marL="0" rtl="0" algn="ctr">
              <a:spcBef>
                <a:spcPts val="0"/>
              </a:spcBef>
              <a:spcAft>
                <a:spcPts val="0"/>
              </a:spcAft>
              <a:buNone/>
            </a:pPr>
            <a:r>
              <a:rPr lang="en">
                <a:solidFill>
                  <a:srgbClr val="595959"/>
                </a:solidFill>
                <a:latin typeface="Roboto"/>
                <a:ea typeface="Roboto"/>
                <a:cs typeface="Roboto"/>
                <a:sym typeface="Roboto"/>
              </a:rPr>
              <a:t>Proyecto Creators</a:t>
            </a:r>
            <a:endParaRPr>
              <a:solidFill>
                <a:srgbClr val="595959"/>
              </a:solidFill>
              <a:latin typeface="Roboto"/>
              <a:ea typeface="Roboto"/>
              <a:cs typeface="Roboto"/>
              <a:sym typeface="Roboto"/>
            </a:endParaRPr>
          </a:p>
        </p:txBody>
      </p:sp>
      <p:sp>
        <p:nvSpPr>
          <p:cNvPr id="367" name="Google Shape;367;g2ef87f42264_0_69"/>
          <p:cNvSpPr txBox="1"/>
          <p:nvPr/>
        </p:nvSpPr>
        <p:spPr>
          <a:xfrm>
            <a:off x="4806425" y="3839675"/>
            <a:ext cx="2246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595959"/>
                </a:solidFill>
                <a:latin typeface="Roboto"/>
                <a:ea typeface="Roboto"/>
                <a:cs typeface="Roboto"/>
                <a:sym typeface="Roboto"/>
              </a:rPr>
              <a:t>Facilitador e inversor:</a:t>
            </a:r>
            <a:endParaRPr>
              <a:solidFill>
                <a:srgbClr val="595959"/>
              </a:solidFill>
              <a:latin typeface="Roboto"/>
              <a:ea typeface="Roboto"/>
              <a:cs typeface="Roboto"/>
              <a:sym typeface="Roboto"/>
            </a:endParaRPr>
          </a:p>
          <a:p>
            <a:pPr indent="0" lvl="0" marL="0" rtl="0" algn="ctr">
              <a:spcBef>
                <a:spcPts val="0"/>
              </a:spcBef>
              <a:spcAft>
                <a:spcPts val="0"/>
              </a:spcAft>
              <a:buNone/>
            </a:pPr>
            <a:r>
              <a:rPr lang="en">
                <a:solidFill>
                  <a:srgbClr val="595959"/>
                </a:solidFill>
                <a:latin typeface="Roboto"/>
                <a:ea typeface="Roboto"/>
                <a:cs typeface="Roboto"/>
                <a:sym typeface="Roboto"/>
              </a:rPr>
              <a:t>Port de Barcelona</a:t>
            </a:r>
            <a:endParaRPr>
              <a:solidFill>
                <a:srgbClr val="595959"/>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
          <p:cNvSpPr txBox="1"/>
          <p:nvPr>
            <p:ph type="title"/>
          </p:nvPr>
        </p:nvSpPr>
        <p:spPr>
          <a:xfrm>
            <a:off x="311700" y="-40175"/>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2800"/>
              <a:buNone/>
            </a:pPr>
            <a:r>
              <a:rPr lang="en"/>
              <a:t>¿Que vamos a ver hoy?</a:t>
            </a:r>
            <a:endParaRPr/>
          </a:p>
        </p:txBody>
      </p:sp>
      <p:sp>
        <p:nvSpPr>
          <p:cNvPr id="170" name="Google Shape;170;p2"/>
          <p:cNvSpPr txBox="1"/>
          <p:nvPr>
            <p:ph idx="1" type="body"/>
          </p:nvPr>
        </p:nvSpPr>
        <p:spPr>
          <a:xfrm>
            <a:off x="1894325" y="1123950"/>
            <a:ext cx="1958100" cy="1447800"/>
          </a:xfrm>
          <a:prstGeom prst="rect">
            <a:avLst/>
          </a:prstGeom>
          <a:solidFill>
            <a:srgbClr val="336C57"/>
          </a:solid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800"/>
              <a:buNone/>
            </a:pPr>
            <a:r>
              <a:rPr lang="en"/>
              <a:t>1</a:t>
            </a:r>
            <a:endParaRPr/>
          </a:p>
          <a:p>
            <a:pPr indent="0" lvl="0" marL="0" rtl="0" algn="ctr">
              <a:lnSpc>
                <a:spcPct val="115000"/>
              </a:lnSpc>
              <a:spcBef>
                <a:spcPts val="1200"/>
              </a:spcBef>
              <a:spcAft>
                <a:spcPts val="1200"/>
              </a:spcAft>
              <a:buSzPts val="1800"/>
              <a:buNone/>
            </a:pPr>
            <a:r>
              <a:rPr lang="en"/>
              <a:t>Introduccion</a:t>
            </a:r>
            <a:endParaRPr/>
          </a:p>
        </p:txBody>
      </p:sp>
      <p:sp>
        <p:nvSpPr>
          <p:cNvPr id="171" name="Google Shape;171;p2"/>
          <p:cNvSpPr txBox="1"/>
          <p:nvPr>
            <p:ph idx="1" type="body"/>
          </p:nvPr>
        </p:nvSpPr>
        <p:spPr>
          <a:xfrm>
            <a:off x="4747500" y="1123950"/>
            <a:ext cx="1958100" cy="1447800"/>
          </a:xfrm>
          <a:prstGeom prst="rect">
            <a:avLst/>
          </a:prstGeom>
          <a:solidFill>
            <a:srgbClr val="336C57"/>
          </a:solid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800"/>
              <a:buNone/>
            </a:pPr>
            <a:r>
              <a:rPr lang="en"/>
              <a:t>2</a:t>
            </a:r>
            <a:endParaRPr/>
          </a:p>
          <a:p>
            <a:pPr indent="0" lvl="0" marL="0" rtl="0" algn="ctr">
              <a:lnSpc>
                <a:spcPct val="115000"/>
              </a:lnSpc>
              <a:spcBef>
                <a:spcPts val="1200"/>
              </a:spcBef>
              <a:spcAft>
                <a:spcPts val="1200"/>
              </a:spcAft>
              <a:buSzPts val="1800"/>
              <a:buNone/>
            </a:pPr>
            <a:r>
              <a:rPr lang="en"/>
              <a:t>Posibilidades de clasificación</a:t>
            </a:r>
            <a:endParaRPr/>
          </a:p>
        </p:txBody>
      </p:sp>
      <p:sp>
        <p:nvSpPr>
          <p:cNvPr id="172" name="Google Shape;172;p2"/>
          <p:cNvSpPr txBox="1"/>
          <p:nvPr>
            <p:ph idx="1" type="body"/>
          </p:nvPr>
        </p:nvSpPr>
        <p:spPr>
          <a:xfrm>
            <a:off x="1894325" y="2962200"/>
            <a:ext cx="1958100" cy="1447800"/>
          </a:xfrm>
          <a:prstGeom prst="rect">
            <a:avLst/>
          </a:prstGeom>
          <a:solidFill>
            <a:srgbClr val="336C57"/>
          </a:solid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800"/>
              <a:buNone/>
            </a:pPr>
            <a:r>
              <a:rPr lang="en"/>
              <a:t>3</a:t>
            </a:r>
            <a:endParaRPr/>
          </a:p>
          <a:p>
            <a:pPr indent="0" lvl="0" marL="0" rtl="0" algn="ctr">
              <a:lnSpc>
                <a:spcPct val="115000"/>
              </a:lnSpc>
              <a:spcBef>
                <a:spcPts val="1200"/>
              </a:spcBef>
              <a:spcAft>
                <a:spcPts val="1200"/>
              </a:spcAft>
              <a:buSzPts val="1800"/>
              <a:buNone/>
            </a:pPr>
            <a:r>
              <a:rPr lang="en"/>
              <a:t>Actores en las CE</a:t>
            </a:r>
            <a:endParaRPr/>
          </a:p>
        </p:txBody>
      </p:sp>
      <p:sp>
        <p:nvSpPr>
          <p:cNvPr id="173" name="Google Shape;173;p2"/>
          <p:cNvSpPr txBox="1"/>
          <p:nvPr>
            <p:ph idx="1" type="body"/>
          </p:nvPr>
        </p:nvSpPr>
        <p:spPr>
          <a:xfrm>
            <a:off x="4747500" y="2962200"/>
            <a:ext cx="1958100" cy="1447800"/>
          </a:xfrm>
          <a:prstGeom prst="rect">
            <a:avLst/>
          </a:prstGeom>
          <a:solidFill>
            <a:srgbClr val="336C57"/>
          </a:solid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800"/>
              <a:buNone/>
            </a:pPr>
            <a:r>
              <a:rPr lang="en"/>
              <a:t>4</a:t>
            </a:r>
            <a:endParaRPr/>
          </a:p>
          <a:p>
            <a:pPr indent="0" lvl="0" marL="0" rtl="0" algn="ctr">
              <a:lnSpc>
                <a:spcPct val="115000"/>
              </a:lnSpc>
              <a:spcBef>
                <a:spcPts val="1200"/>
              </a:spcBef>
              <a:spcAft>
                <a:spcPts val="1200"/>
              </a:spcAft>
              <a:buSzPts val="1800"/>
              <a:buNone/>
            </a:pPr>
            <a:r>
              <a:rPr lang="en"/>
              <a:t>Conclusiones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2ef87f42264_0_85"/>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373" name="Google Shape;373;g2ef87f42264_0_85"/>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Industrial</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374" name="Google Shape;374;g2ef87f42264_0_85"/>
          <p:cNvSpPr txBox="1"/>
          <p:nvPr/>
        </p:nvSpPr>
        <p:spPr>
          <a:xfrm>
            <a:off x="557800" y="2374125"/>
            <a:ext cx="81489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Trebuchet MS"/>
              <a:ea typeface="Trebuchet MS"/>
              <a:cs typeface="Trebuchet MS"/>
              <a:sym typeface="Trebuchet MS"/>
            </a:endParaRPr>
          </a:p>
        </p:txBody>
      </p:sp>
      <p:sp>
        <p:nvSpPr>
          <p:cNvPr id="375" name="Google Shape;375;g2ef87f42264_0_85"/>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sp>
        <p:nvSpPr>
          <p:cNvPr id="376" name="Google Shape;376;g2ef87f42264_0_85"/>
          <p:cNvSpPr txBox="1"/>
          <p:nvPr/>
        </p:nvSpPr>
        <p:spPr>
          <a:xfrm>
            <a:off x="369900" y="2340150"/>
            <a:ext cx="39687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Roboto"/>
                <a:ea typeface="Roboto"/>
                <a:cs typeface="Roboto"/>
                <a:sym typeface="Roboto"/>
              </a:rPr>
              <a:t>Se establecen entre distintas empresas/</a:t>
            </a:r>
            <a:r>
              <a:rPr lang="en">
                <a:solidFill>
                  <a:srgbClr val="595959"/>
                </a:solidFill>
                <a:latin typeface="Roboto"/>
                <a:ea typeface="Roboto"/>
                <a:cs typeface="Roboto"/>
                <a:sym typeface="Roboto"/>
              </a:rPr>
              <a:t>fabricas</a:t>
            </a:r>
            <a:r>
              <a:rPr lang="en">
                <a:solidFill>
                  <a:srgbClr val="595959"/>
                </a:solidFill>
                <a:latin typeface="Roboto"/>
                <a:ea typeface="Roboto"/>
                <a:cs typeface="Roboto"/>
                <a:sym typeface="Roboto"/>
              </a:rPr>
              <a:t> de un área industrial que comparten una ubicación. Pueden constituir una CE para tener una o varias instalaciones de generación ( polígonos industriales, agrupación empresarial, consorcio de empresas)</a:t>
            </a:r>
            <a:endParaRPr>
              <a:solidFill>
                <a:srgbClr val="595959"/>
              </a:solidFill>
              <a:latin typeface="Roboto"/>
              <a:ea typeface="Roboto"/>
              <a:cs typeface="Roboto"/>
              <a:sym typeface="Roboto"/>
            </a:endParaRPr>
          </a:p>
          <a:p>
            <a:pPr indent="0" lvl="0" marL="0" rtl="0" algn="ctr">
              <a:spcBef>
                <a:spcPts val="0"/>
              </a:spcBef>
              <a:spcAft>
                <a:spcPts val="0"/>
              </a:spcAft>
              <a:buNone/>
            </a:pPr>
            <a:r>
              <a:t/>
            </a:r>
            <a:endParaRPr>
              <a:solidFill>
                <a:srgbClr val="595959"/>
              </a:solidFill>
              <a:latin typeface="Roboto"/>
              <a:ea typeface="Roboto"/>
              <a:cs typeface="Roboto"/>
              <a:sym typeface="Roboto"/>
            </a:endParaRPr>
          </a:p>
        </p:txBody>
      </p:sp>
      <p:pic>
        <p:nvPicPr>
          <p:cNvPr id="377" name="Google Shape;377;g2ef87f42264_0_85"/>
          <p:cNvPicPr preferRelativeResize="0"/>
          <p:nvPr/>
        </p:nvPicPr>
        <p:blipFill>
          <a:blip r:embed="rId3">
            <a:alphaModFix/>
          </a:blip>
          <a:stretch>
            <a:fillRect/>
          </a:stretch>
        </p:blipFill>
        <p:spPr>
          <a:xfrm>
            <a:off x="4850050" y="2037675"/>
            <a:ext cx="3290325" cy="2307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2ef87f42264_0_100"/>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383" name="Google Shape;383;g2ef87f42264_0_100"/>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a:t>
            </a:r>
            <a:r>
              <a:rPr b="1" lang="en" sz="2000">
                <a:latin typeface="Roboto"/>
                <a:ea typeface="Roboto"/>
                <a:cs typeface="Roboto"/>
                <a:sym typeface="Roboto"/>
              </a:rPr>
              <a:t>Industrial: Parque industrial Burgos (CREATORS)</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384" name="Google Shape;384;g2ef87f42264_0_100"/>
          <p:cNvSpPr txBox="1"/>
          <p:nvPr/>
        </p:nvSpPr>
        <p:spPr>
          <a:xfrm>
            <a:off x="557800" y="2374125"/>
            <a:ext cx="81489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Trebuchet MS"/>
              <a:ea typeface="Trebuchet MS"/>
              <a:cs typeface="Trebuchet MS"/>
              <a:sym typeface="Trebuchet MS"/>
            </a:endParaRPr>
          </a:p>
        </p:txBody>
      </p:sp>
      <p:sp>
        <p:nvSpPr>
          <p:cNvPr id="385" name="Google Shape;385;g2ef87f42264_0_100"/>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sp>
        <p:nvSpPr>
          <p:cNvPr id="386" name="Google Shape;386;g2ef87f42264_0_100"/>
          <p:cNvSpPr txBox="1"/>
          <p:nvPr/>
        </p:nvSpPr>
        <p:spPr>
          <a:xfrm>
            <a:off x="369900" y="2187750"/>
            <a:ext cx="39687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5959"/>
                </a:solidFill>
                <a:latin typeface="Roboto"/>
                <a:ea typeface="Roboto"/>
                <a:cs typeface="Roboto"/>
                <a:sym typeface="Roboto"/>
              </a:rPr>
              <a:t>Parque Industrial Villalonquéjar (Burgos)</a:t>
            </a:r>
            <a:endParaRPr>
              <a:solidFill>
                <a:srgbClr val="595959"/>
              </a:solidFill>
              <a:latin typeface="Roboto"/>
              <a:ea typeface="Roboto"/>
              <a:cs typeface="Roboto"/>
              <a:sym typeface="Roboto"/>
            </a:endParaRPr>
          </a:p>
          <a:p>
            <a:pPr indent="0" lvl="0" marL="0" rtl="0" algn="l">
              <a:spcBef>
                <a:spcPts val="0"/>
              </a:spcBef>
              <a:spcAft>
                <a:spcPts val="0"/>
              </a:spcAft>
              <a:buNone/>
            </a:pPr>
            <a:r>
              <a:t/>
            </a:r>
            <a:endParaRPr>
              <a:solidFill>
                <a:srgbClr val="595959"/>
              </a:solidFill>
              <a:latin typeface="Roboto"/>
              <a:ea typeface="Roboto"/>
              <a:cs typeface="Roboto"/>
              <a:sym typeface="Roboto"/>
            </a:endParaRPr>
          </a:p>
          <a:p>
            <a:pPr indent="-317500" lvl="0" marL="457200" rtl="0" algn="l">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Parque eólico - 60MW</a:t>
            </a:r>
            <a:endParaRPr>
              <a:solidFill>
                <a:srgbClr val="595959"/>
              </a:solidFill>
              <a:latin typeface="Roboto"/>
              <a:ea typeface="Roboto"/>
              <a:cs typeface="Roboto"/>
              <a:sym typeface="Roboto"/>
            </a:endParaRPr>
          </a:p>
          <a:p>
            <a:pPr indent="-317500" lvl="0" marL="457200" rtl="0" algn="l">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Fotovoltaica - 2MW</a:t>
            </a:r>
            <a:endParaRPr>
              <a:solidFill>
                <a:srgbClr val="595959"/>
              </a:solidFill>
              <a:latin typeface="Roboto"/>
              <a:ea typeface="Roboto"/>
              <a:cs typeface="Roboto"/>
              <a:sym typeface="Roboto"/>
            </a:endParaRPr>
          </a:p>
          <a:p>
            <a:pPr indent="-317500" lvl="0" marL="457200" rtl="0" algn="l">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Fase de estudios de viabilidad</a:t>
            </a:r>
            <a:endParaRPr>
              <a:solidFill>
                <a:srgbClr val="595959"/>
              </a:solidFill>
              <a:latin typeface="Roboto"/>
              <a:ea typeface="Roboto"/>
              <a:cs typeface="Roboto"/>
              <a:sym typeface="Roboto"/>
            </a:endParaRPr>
          </a:p>
          <a:p>
            <a:pPr indent="0" lvl="0" marL="0" rtl="0" algn="l">
              <a:spcBef>
                <a:spcPts val="0"/>
              </a:spcBef>
              <a:spcAft>
                <a:spcPts val="0"/>
              </a:spcAft>
              <a:buNone/>
            </a:pPr>
            <a:r>
              <a:t/>
            </a:r>
            <a:endParaRPr>
              <a:solidFill>
                <a:srgbClr val="595959"/>
              </a:solidFill>
              <a:latin typeface="Roboto"/>
              <a:ea typeface="Roboto"/>
              <a:cs typeface="Roboto"/>
              <a:sym typeface="Roboto"/>
            </a:endParaRPr>
          </a:p>
          <a:p>
            <a:pPr indent="0" lvl="0" marL="0" rtl="0" algn="ctr">
              <a:spcBef>
                <a:spcPts val="0"/>
              </a:spcBef>
              <a:spcAft>
                <a:spcPts val="0"/>
              </a:spcAft>
              <a:buNone/>
            </a:pPr>
            <a:r>
              <a:t/>
            </a:r>
            <a:endParaRPr>
              <a:solidFill>
                <a:srgbClr val="595959"/>
              </a:solidFill>
              <a:latin typeface="Roboto"/>
              <a:ea typeface="Roboto"/>
              <a:cs typeface="Roboto"/>
              <a:sym typeface="Roboto"/>
            </a:endParaRPr>
          </a:p>
        </p:txBody>
      </p:sp>
      <p:pic>
        <p:nvPicPr>
          <p:cNvPr id="387" name="Google Shape;387;g2ef87f42264_0_100"/>
          <p:cNvPicPr preferRelativeResize="0"/>
          <p:nvPr/>
        </p:nvPicPr>
        <p:blipFill>
          <a:blip r:embed="rId3">
            <a:alphaModFix/>
          </a:blip>
          <a:stretch>
            <a:fillRect/>
          </a:stretch>
        </p:blipFill>
        <p:spPr>
          <a:xfrm>
            <a:off x="4572000" y="2170401"/>
            <a:ext cx="3504625" cy="2337550"/>
          </a:xfrm>
          <a:prstGeom prst="rect">
            <a:avLst/>
          </a:prstGeom>
          <a:noFill/>
          <a:ln>
            <a:noFill/>
          </a:ln>
        </p:spPr>
      </p:pic>
      <p:pic>
        <p:nvPicPr>
          <p:cNvPr id="388" name="Google Shape;388;g2ef87f42264_0_100"/>
          <p:cNvPicPr preferRelativeResize="0"/>
          <p:nvPr/>
        </p:nvPicPr>
        <p:blipFill>
          <a:blip r:embed="rId4">
            <a:alphaModFix/>
          </a:blip>
          <a:stretch>
            <a:fillRect/>
          </a:stretch>
        </p:blipFill>
        <p:spPr>
          <a:xfrm>
            <a:off x="2230969" y="3610197"/>
            <a:ext cx="1019981" cy="1022025"/>
          </a:xfrm>
          <a:prstGeom prst="rect">
            <a:avLst/>
          </a:prstGeom>
          <a:noFill/>
          <a:ln>
            <a:noFill/>
          </a:ln>
        </p:spPr>
      </p:pic>
      <p:pic>
        <p:nvPicPr>
          <p:cNvPr id="389" name="Google Shape;389;g2ef87f42264_0_100"/>
          <p:cNvPicPr preferRelativeResize="0"/>
          <p:nvPr/>
        </p:nvPicPr>
        <p:blipFill>
          <a:blip r:embed="rId5">
            <a:alphaModFix/>
          </a:blip>
          <a:stretch>
            <a:fillRect/>
          </a:stretch>
        </p:blipFill>
        <p:spPr>
          <a:xfrm>
            <a:off x="728750" y="3866800"/>
            <a:ext cx="1566623" cy="6892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2ef87f42264_0_112"/>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395" name="Google Shape;395;g2ef87f42264_0_112"/>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Aisladas</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396" name="Google Shape;396;g2ef87f42264_0_112"/>
          <p:cNvSpPr txBox="1"/>
          <p:nvPr/>
        </p:nvSpPr>
        <p:spPr>
          <a:xfrm>
            <a:off x="557800" y="2374125"/>
            <a:ext cx="81489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Trebuchet MS"/>
              <a:ea typeface="Trebuchet MS"/>
              <a:cs typeface="Trebuchet MS"/>
              <a:sym typeface="Trebuchet MS"/>
            </a:endParaRPr>
          </a:p>
        </p:txBody>
      </p:sp>
      <p:sp>
        <p:nvSpPr>
          <p:cNvPr id="397" name="Google Shape;397;g2ef87f42264_0_112"/>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sp>
        <p:nvSpPr>
          <p:cNvPr id="398" name="Google Shape;398;g2ef87f42264_0_112"/>
          <p:cNvSpPr txBox="1"/>
          <p:nvPr/>
        </p:nvSpPr>
        <p:spPr>
          <a:xfrm>
            <a:off x="369900" y="2303475"/>
            <a:ext cx="39687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Las islas de pequeño tamaño, por su naturaleza aislada, pueden conformar una comunidad energética en su conjunto.</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a:solidFill>
                <a:srgbClr val="595959"/>
              </a:solidFill>
              <a:latin typeface="Roboto"/>
              <a:ea typeface="Roboto"/>
              <a:cs typeface="Roboto"/>
              <a:sym typeface="Roboto"/>
            </a:endParaRPr>
          </a:p>
          <a:p>
            <a:pPr indent="0" lvl="0" marL="0" rtl="0" algn="ctr">
              <a:spcBef>
                <a:spcPts val="0"/>
              </a:spcBef>
              <a:spcAft>
                <a:spcPts val="0"/>
              </a:spcAft>
              <a:buNone/>
            </a:pPr>
            <a:r>
              <a:t/>
            </a:r>
            <a:endParaRPr>
              <a:solidFill>
                <a:srgbClr val="595959"/>
              </a:solidFill>
              <a:latin typeface="Roboto"/>
              <a:ea typeface="Roboto"/>
              <a:cs typeface="Roboto"/>
              <a:sym typeface="Roboto"/>
            </a:endParaRPr>
          </a:p>
        </p:txBody>
      </p:sp>
      <p:pic>
        <p:nvPicPr>
          <p:cNvPr id="399" name="Google Shape;399;g2ef87f42264_0_112"/>
          <p:cNvPicPr preferRelativeResize="0"/>
          <p:nvPr/>
        </p:nvPicPr>
        <p:blipFill>
          <a:blip r:embed="rId3">
            <a:alphaModFix/>
          </a:blip>
          <a:stretch>
            <a:fillRect/>
          </a:stretch>
        </p:blipFill>
        <p:spPr>
          <a:xfrm>
            <a:off x="4501275" y="1962625"/>
            <a:ext cx="4054143" cy="2457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2ef87f42264_0_124"/>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405" name="Google Shape;405;g2ef87f42264_0_124"/>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a:t>
            </a:r>
            <a:r>
              <a:rPr b="1" lang="en" sz="2000">
                <a:latin typeface="Roboto"/>
                <a:ea typeface="Roboto"/>
                <a:cs typeface="Roboto"/>
                <a:sym typeface="Roboto"/>
              </a:rPr>
              <a:t>Aislada: </a:t>
            </a:r>
            <a:r>
              <a:rPr b="1" i="1" lang="en" sz="2000">
                <a:latin typeface="Roboto"/>
                <a:ea typeface="Roboto"/>
                <a:cs typeface="Roboto"/>
                <a:sym typeface="Roboto"/>
              </a:rPr>
              <a:t>Isla La Graciosa</a:t>
            </a:r>
            <a:endParaRPr b="1" i="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406" name="Google Shape;406;g2ef87f42264_0_124"/>
          <p:cNvSpPr txBox="1"/>
          <p:nvPr/>
        </p:nvSpPr>
        <p:spPr>
          <a:xfrm>
            <a:off x="557800" y="2374125"/>
            <a:ext cx="81489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Trebuchet MS"/>
              <a:ea typeface="Trebuchet MS"/>
              <a:cs typeface="Trebuchet MS"/>
              <a:sym typeface="Trebuchet MS"/>
            </a:endParaRPr>
          </a:p>
        </p:txBody>
      </p:sp>
      <p:sp>
        <p:nvSpPr>
          <p:cNvPr id="407" name="Google Shape;407;g2ef87f42264_0_124"/>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sp>
        <p:nvSpPr>
          <p:cNvPr id="408" name="Google Shape;408;g2ef87f42264_0_124"/>
          <p:cNvSpPr txBox="1"/>
          <p:nvPr/>
        </p:nvSpPr>
        <p:spPr>
          <a:xfrm>
            <a:off x="369900" y="2303475"/>
            <a:ext cx="39687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Isla La Graciosa, Canarias</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Fotovoltaica</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22 viviendas</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a:solidFill>
                <a:srgbClr val="595959"/>
              </a:solidFill>
              <a:latin typeface="Roboto"/>
              <a:ea typeface="Roboto"/>
              <a:cs typeface="Roboto"/>
              <a:sym typeface="Roboto"/>
            </a:endParaRPr>
          </a:p>
          <a:p>
            <a:pPr indent="0" lvl="0" marL="0" rtl="0" algn="ctr">
              <a:spcBef>
                <a:spcPts val="0"/>
              </a:spcBef>
              <a:spcAft>
                <a:spcPts val="0"/>
              </a:spcAft>
              <a:buNone/>
            </a:pPr>
            <a:r>
              <a:t/>
            </a:r>
            <a:endParaRPr>
              <a:solidFill>
                <a:srgbClr val="595959"/>
              </a:solidFill>
              <a:latin typeface="Roboto"/>
              <a:ea typeface="Roboto"/>
              <a:cs typeface="Roboto"/>
              <a:sym typeface="Roboto"/>
            </a:endParaRPr>
          </a:p>
        </p:txBody>
      </p:sp>
      <p:pic>
        <p:nvPicPr>
          <p:cNvPr id="409" name="Google Shape;409;g2ef87f42264_0_124"/>
          <p:cNvPicPr preferRelativeResize="0"/>
          <p:nvPr/>
        </p:nvPicPr>
        <p:blipFill>
          <a:blip r:embed="rId3">
            <a:alphaModFix/>
          </a:blip>
          <a:stretch>
            <a:fillRect/>
          </a:stretch>
        </p:blipFill>
        <p:spPr>
          <a:xfrm>
            <a:off x="4818575" y="2303475"/>
            <a:ext cx="3812651" cy="2263199"/>
          </a:xfrm>
          <a:prstGeom prst="rect">
            <a:avLst/>
          </a:prstGeom>
          <a:noFill/>
          <a:ln>
            <a:noFill/>
          </a:ln>
        </p:spPr>
      </p:pic>
      <p:pic>
        <p:nvPicPr>
          <p:cNvPr id="410" name="Google Shape;410;g2ef87f42264_0_124"/>
          <p:cNvPicPr preferRelativeResize="0"/>
          <p:nvPr/>
        </p:nvPicPr>
        <p:blipFill rotWithShape="1">
          <a:blip r:embed="rId4">
            <a:alphaModFix/>
          </a:blip>
          <a:srcRect b="10978" l="11989" r="29783" t="12732"/>
          <a:stretch/>
        </p:blipFill>
        <p:spPr>
          <a:xfrm>
            <a:off x="2994009" y="2130150"/>
            <a:ext cx="2422777" cy="1783950"/>
          </a:xfrm>
          <a:prstGeom prst="rect">
            <a:avLst/>
          </a:prstGeom>
          <a:noFill/>
          <a:ln>
            <a:noFill/>
          </a:ln>
        </p:spPr>
      </p:pic>
      <p:pic>
        <p:nvPicPr>
          <p:cNvPr id="411" name="Google Shape;411;g2ef87f42264_0_124"/>
          <p:cNvPicPr preferRelativeResize="0"/>
          <p:nvPr/>
        </p:nvPicPr>
        <p:blipFill>
          <a:blip r:embed="rId5">
            <a:alphaModFix/>
          </a:blip>
          <a:stretch>
            <a:fillRect/>
          </a:stretch>
        </p:blipFill>
        <p:spPr>
          <a:xfrm>
            <a:off x="2673325" y="4038325"/>
            <a:ext cx="1301760" cy="572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2ef87f42264_0_136"/>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417" name="Google Shape;417;g2ef87f42264_0_136"/>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Mixtas</a:t>
            </a:r>
            <a:endParaRPr b="1" i="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418" name="Google Shape;418;g2ef87f42264_0_136"/>
          <p:cNvSpPr txBox="1"/>
          <p:nvPr/>
        </p:nvSpPr>
        <p:spPr>
          <a:xfrm>
            <a:off x="557800" y="2374125"/>
            <a:ext cx="81489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Trebuchet MS"/>
              <a:ea typeface="Trebuchet MS"/>
              <a:cs typeface="Trebuchet MS"/>
              <a:sym typeface="Trebuchet MS"/>
            </a:endParaRPr>
          </a:p>
        </p:txBody>
      </p:sp>
      <p:sp>
        <p:nvSpPr>
          <p:cNvPr id="419" name="Google Shape;419;g2ef87f42264_0_136"/>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sp>
        <p:nvSpPr>
          <p:cNvPr id="420" name="Google Shape;420;g2ef87f42264_0_136"/>
          <p:cNvSpPr txBox="1"/>
          <p:nvPr/>
        </p:nvSpPr>
        <p:spPr>
          <a:xfrm>
            <a:off x="380550" y="2228925"/>
            <a:ext cx="8148900" cy="283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595959"/>
                </a:solidFill>
                <a:latin typeface="Roboto"/>
                <a:ea typeface="Roboto"/>
                <a:cs typeface="Roboto"/>
                <a:sym typeface="Roboto"/>
              </a:rPr>
              <a:t>Un conjunto de vecinos, una administración pública (o varias) y diversas empresas (PPCP). Hay diversas posibilidades:</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Residencial  + Público </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Residencial + Industrial</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Terciario + Residencial </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etc</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a:solidFill>
                <a:srgbClr val="595959"/>
              </a:solidFill>
              <a:latin typeface="Roboto"/>
              <a:ea typeface="Roboto"/>
              <a:cs typeface="Roboto"/>
              <a:sym typeface="Roboto"/>
            </a:endParaRPr>
          </a:p>
          <a:p>
            <a:pPr indent="0" lvl="0" marL="0" rtl="0" algn="ctr">
              <a:spcBef>
                <a:spcPts val="0"/>
              </a:spcBef>
              <a:spcAft>
                <a:spcPts val="0"/>
              </a:spcAft>
              <a:buNone/>
            </a:pPr>
            <a:r>
              <a:t/>
            </a:r>
            <a:endParaRPr>
              <a:solidFill>
                <a:srgbClr val="595959"/>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2ef87f42264_0_147"/>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426" name="Google Shape;426;g2ef87f42264_0_147"/>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a:t>
            </a:r>
            <a:r>
              <a:rPr b="1" lang="en" sz="2000">
                <a:latin typeface="Roboto"/>
                <a:ea typeface="Roboto"/>
                <a:cs typeface="Roboto"/>
                <a:sym typeface="Roboto"/>
              </a:rPr>
              <a:t>Mixta: </a:t>
            </a:r>
            <a:r>
              <a:rPr b="1" i="1" lang="en" sz="2000">
                <a:latin typeface="Roboto"/>
                <a:ea typeface="Roboto"/>
                <a:cs typeface="Roboto"/>
                <a:sym typeface="Roboto"/>
              </a:rPr>
              <a:t>Temse “De Zaat” Bélgica</a:t>
            </a:r>
            <a:endParaRPr b="1" i="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427" name="Google Shape;427;g2ef87f42264_0_147"/>
          <p:cNvSpPr txBox="1"/>
          <p:nvPr/>
        </p:nvSpPr>
        <p:spPr>
          <a:xfrm>
            <a:off x="557800" y="2374125"/>
            <a:ext cx="81489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Trebuchet MS"/>
              <a:ea typeface="Trebuchet MS"/>
              <a:cs typeface="Trebuchet MS"/>
              <a:sym typeface="Trebuchet MS"/>
            </a:endParaRPr>
          </a:p>
        </p:txBody>
      </p:sp>
      <p:sp>
        <p:nvSpPr>
          <p:cNvPr id="428" name="Google Shape;428;g2ef87f42264_0_147"/>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sp>
        <p:nvSpPr>
          <p:cNvPr id="429" name="Google Shape;429;g2ef87f42264_0_147"/>
          <p:cNvSpPr txBox="1"/>
          <p:nvPr/>
        </p:nvSpPr>
        <p:spPr>
          <a:xfrm>
            <a:off x="380550" y="2228925"/>
            <a:ext cx="3690600" cy="33246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Parque empresarial + industrias + residencias</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Fotovoltaica</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Hidrógeno</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Almacenamiento</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Mini hidráulica + hidráulica de bombeo</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a:solidFill>
                <a:srgbClr val="595959"/>
              </a:solidFill>
              <a:latin typeface="Roboto"/>
              <a:ea typeface="Roboto"/>
              <a:cs typeface="Roboto"/>
              <a:sym typeface="Roboto"/>
            </a:endParaRPr>
          </a:p>
          <a:p>
            <a:pPr indent="0" lvl="0" marL="0" rtl="0" algn="ctr">
              <a:spcBef>
                <a:spcPts val="0"/>
              </a:spcBef>
              <a:spcAft>
                <a:spcPts val="0"/>
              </a:spcAft>
              <a:buNone/>
            </a:pPr>
            <a:r>
              <a:t/>
            </a:r>
            <a:endParaRPr>
              <a:solidFill>
                <a:srgbClr val="595959"/>
              </a:solidFill>
              <a:latin typeface="Roboto"/>
              <a:ea typeface="Roboto"/>
              <a:cs typeface="Roboto"/>
              <a:sym typeface="Roboto"/>
            </a:endParaRPr>
          </a:p>
        </p:txBody>
      </p:sp>
      <p:pic>
        <p:nvPicPr>
          <p:cNvPr id="430" name="Google Shape;430;g2ef87f42264_0_147"/>
          <p:cNvPicPr preferRelativeResize="0"/>
          <p:nvPr/>
        </p:nvPicPr>
        <p:blipFill>
          <a:blip r:embed="rId3">
            <a:alphaModFix/>
          </a:blip>
          <a:stretch>
            <a:fillRect/>
          </a:stretch>
        </p:blipFill>
        <p:spPr>
          <a:xfrm>
            <a:off x="5508196" y="3454885"/>
            <a:ext cx="3093279" cy="1083365"/>
          </a:xfrm>
          <a:prstGeom prst="rect">
            <a:avLst/>
          </a:prstGeom>
          <a:noFill/>
          <a:ln>
            <a:noFill/>
          </a:ln>
        </p:spPr>
      </p:pic>
      <p:pic>
        <p:nvPicPr>
          <p:cNvPr id="431" name="Google Shape;431;g2ef87f42264_0_147"/>
          <p:cNvPicPr preferRelativeResize="0"/>
          <p:nvPr/>
        </p:nvPicPr>
        <p:blipFill rotWithShape="1">
          <a:blip r:embed="rId4">
            <a:alphaModFix/>
          </a:blip>
          <a:srcRect b="9440" l="0" r="5499" t="10004"/>
          <a:stretch/>
        </p:blipFill>
        <p:spPr>
          <a:xfrm>
            <a:off x="4252125" y="2228925"/>
            <a:ext cx="2548446" cy="1359892"/>
          </a:xfrm>
          <a:prstGeom prst="rect">
            <a:avLst/>
          </a:prstGeom>
          <a:noFill/>
          <a:ln>
            <a:noFill/>
          </a:ln>
        </p:spPr>
      </p:pic>
      <p:pic>
        <p:nvPicPr>
          <p:cNvPr id="432" name="Google Shape;432;g2ef87f42264_0_147"/>
          <p:cNvPicPr preferRelativeResize="0"/>
          <p:nvPr/>
        </p:nvPicPr>
        <p:blipFill>
          <a:blip r:embed="rId5">
            <a:alphaModFix/>
          </a:blip>
          <a:stretch>
            <a:fillRect/>
          </a:stretch>
        </p:blipFill>
        <p:spPr>
          <a:xfrm>
            <a:off x="3613912" y="3880750"/>
            <a:ext cx="787289" cy="728626"/>
          </a:xfrm>
          <a:prstGeom prst="rect">
            <a:avLst/>
          </a:prstGeom>
          <a:noFill/>
          <a:ln>
            <a:noFill/>
          </a:ln>
        </p:spPr>
      </p:pic>
      <p:pic>
        <p:nvPicPr>
          <p:cNvPr id="433" name="Google Shape;433;g2ef87f42264_0_147"/>
          <p:cNvPicPr preferRelativeResize="0"/>
          <p:nvPr/>
        </p:nvPicPr>
        <p:blipFill>
          <a:blip r:embed="rId6">
            <a:alphaModFix/>
          </a:blip>
          <a:stretch>
            <a:fillRect/>
          </a:stretch>
        </p:blipFill>
        <p:spPr>
          <a:xfrm>
            <a:off x="2454400" y="4063688"/>
            <a:ext cx="1209221" cy="49136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2ef87f42264_0_159"/>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439" name="Google Shape;439;g2ef87f42264_0_159"/>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Mixta: </a:t>
            </a:r>
            <a:r>
              <a:rPr b="1" i="1" lang="en" sz="2000">
                <a:latin typeface="Roboto"/>
                <a:ea typeface="Roboto"/>
                <a:cs typeface="Roboto"/>
                <a:sym typeface="Roboto"/>
              </a:rPr>
              <a:t>Polígono Industrial Las Cabezas</a:t>
            </a:r>
            <a:endParaRPr b="1" i="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440" name="Google Shape;440;g2ef87f42264_0_159"/>
          <p:cNvSpPr txBox="1"/>
          <p:nvPr/>
        </p:nvSpPr>
        <p:spPr>
          <a:xfrm>
            <a:off x="557800" y="2374125"/>
            <a:ext cx="81489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Trebuchet MS"/>
              <a:ea typeface="Trebuchet MS"/>
              <a:cs typeface="Trebuchet MS"/>
              <a:sym typeface="Trebuchet MS"/>
            </a:endParaRPr>
          </a:p>
        </p:txBody>
      </p:sp>
      <p:sp>
        <p:nvSpPr>
          <p:cNvPr id="441" name="Google Shape;441;g2ef87f42264_0_159"/>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sp>
        <p:nvSpPr>
          <p:cNvPr id="442" name="Google Shape;442;g2ef87f42264_0_159"/>
          <p:cNvSpPr txBox="1"/>
          <p:nvPr/>
        </p:nvSpPr>
        <p:spPr>
          <a:xfrm>
            <a:off x="380550" y="2228925"/>
            <a:ext cx="3690600" cy="40635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Villacañas (Toledo)</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5 industrias</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25 viviendas</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Fotovoltaica 560 kW</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Eólica 30 kW</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3 puntos de recarga</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40 kWh de almacenamiento</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Se conforma una central eléctrica virtual</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a:solidFill>
                <a:srgbClr val="595959"/>
              </a:solidFill>
              <a:latin typeface="Roboto"/>
              <a:ea typeface="Roboto"/>
              <a:cs typeface="Roboto"/>
              <a:sym typeface="Roboto"/>
            </a:endParaRPr>
          </a:p>
          <a:p>
            <a:pPr indent="0" lvl="0" marL="0" rtl="0" algn="ctr">
              <a:spcBef>
                <a:spcPts val="0"/>
              </a:spcBef>
              <a:spcAft>
                <a:spcPts val="0"/>
              </a:spcAft>
              <a:buNone/>
            </a:pPr>
            <a:r>
              <a:t/>
            </a:r>
            <a:endParaRPr>
              <a:solidFill>
                <a:srgbClr val="595959"/>
              </a:solidFill>
              <a:latin typeface="Roboto"/>
              <a:ea typeface="Roboto"/>
              <a:cs typeface="Roboto"/>
              <a:sym typeface="Roboto"/>
            </a:endParaRPr>
          </a:p>
        </p:txBody>
      </p:sp>
      <p:pic>
        <p:nvPicPr>
          <p:cNvPr id="443" name="Google Shape;443;g2ef87f42264_0_159"/>
          <p:cNvPicPr preferRelativeResize="0"/>
          <p:nvPr/>
        </p:nvPicPr>
        <p:blipFill>
          <a:blip r:embed="rId3">
            <a:alphaModFix/>
          </a:blip>
          <a:stretch>
            <a:fillRect/>
          </a:stretch>
        </p:blipFill>
        <p:spPr>
          <a:xfrm>
            <a:off x="7448931" y="1879863"/>
            <a:ext cx="1052145" cy="468901"/>
          </a:xfrm>
          <a:prstGeom prst="rect">
            <a:avLst/>
          </a:prstGeom>
          <a:noFill/>
          <a:ln>
            <a:noFill/>
          </a:ln>
        </p:spPr>
      </p:pic>
      <p:pic>
        <p:nvPicPr>
          <p:cNvPr id="444" name="Google Shape;444;g2ef87f42264_0_159"/>
          <p:cNvPicPr preferRelativeResize="0"/>
          <p:nvPr/>
        </p:nvPicPr>
        <p:blipFill>
          <a:blip r:embed="rId4">
            <a:alphaModFix/>
          </a:blip>
          <a:stretch>
            <a:fillRect/>
          </a:stretch>
        </p:blipFill>
        <p:spPr>
          <a:xfrm>
            <a:off x="5847661" y="2446921"/>
            <a:ext cx="2387039" cy="1080100"/>
          </a:xfrm>
          <a:prstGeom prst="rect">
            <a:avLst/>
          </a:prstGeom>
          <a:noFill/>
          <a:ln>
            <a:noFill/>
          </a:ln>
        </p:spPr>
      </p:pic>
      <p:pic>
        <p:nvPicPr>
          <p:cNvPr id="445" name="Google Shape;445;g2ef87f42264_0_159"/>
          <p:cNvPicPr preferRelativeResize="0"/>
          <p:nvPr/>
        </p:nvPicPr>
        <p:blipFill>
          <a:blip r:embed="rId5">
            <a:alphaModFix/>
          </a:blip>
          <a:stretch>
            <a:fillRect/>
          </a:stretch>
        </p:blipFill>
        <p:spPr>
          <a:xfrm>
            <a:off x="5847651" y="1697272"/>
            <a:ext cx="1345297" cy="834075"/>
          </a:xfrm>
          <a:prstGeom prst="rect">
            <a:avLst/>
          </a:prstGeom>
          <a:noFill/>
          <a:ln>
            <a:noFill/>
          </a:ln>
        </p:spPr>
      </p:pic>
      <p:pic>
        <p:nvPicPr>
          <p:cNvPr id="446" name="Google Shape;446;g2ef87f42264_0_159"/>
          <p:cNvPicPr preferRelativeResize="0"/>
          <p:nvPr/>
        </p:nvPicPr>
        <p:blipFill rotWithShape="1">
          <a:blip r:embed="rId6">
            <a:alphaModFix/>
          </a:blip>
          <a:srcRect b="12899" l="0" r="0" t="0"/>
          <a:stretch/>
        </p:blipFill>
        <p:spPr>
          <a:xfrm>
            <a:off x="4274253" y="2179325"/>
            <a:ext cx="1160425" cy="1347700"/>
          </a:xfrm>
          <a:prstGeom prst="rect">
            <a:avLst/>
          </a:prstGeom>
          <a:noFill/>
          <a:ln>
            <a:noFill/>
          </a:ln>
        </p:spPr>
      </p:pic>
      <p:pic>
        <p:nvPicPr>
          <p:cNvPr id="447" name="Google Shape;447;g2ef87f42264_0_159"/>
          <p:cNvPicPr preferRelativeResize="0"/>
          <p:nvPr/>
        </p:nvPicPr>
        <p:blipFill>
          <a:blip r:embed="rId7">
            <a:alphaModFix/>
          </a:blip>
          <a:stretch>
            <a:fillRect/>
          </a:stretch>
        </p:blipFill>
        <p:spPr>
          <a:xfrm>
            <a:off x="4274250" y="3714575"/>
            <a:ext cx="4304109" cy="834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2ef87f42264_0_176"/>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453" name="Google Shape;453;g2ef87f42264_0_176"/>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Agrícola-ganadera</a:t>
            </a:r>
            <a:endParaRPr b="1" i="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454" name="Google Shape;454;g2ef87f42264_0_176"/>
          <p:cNvSpPr txBox="1"/>
          <p:nvPr/>
        </p:nvSpPr>
        <p:spPr>
          <a:xfrm>
            <a:off x="557800" y="2374125"/>
            <a:ext cx="81489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Trebuchet MS"/>
              <a:ea typeface="Trebuchet MS"/>
              <a:cs typeface="Trebuchet MS"/>
              <a:sym typeface="Trebuchet MS"/>
            </a:endParaRPr>
          </a:p>
        </p:txBody>
      </p:sp>
      <p:sp>
        <p:nvSpPr>
          <p:cNvPr id="455" name="Google Shape;455;g2ef87f42264_0_176"/>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sp>
        <p:nvSpPr>
          <p:cNvPr id="456" name="Google Shape;456;g2ef87f42264_0_176"/>
          <p:cNvSpPr txBox="1"/>
          <p:nvPr/>
        </p:nvSpPr>
        <p:spPr>
          <a:xfrm>
            <a:off x="380550" y="2228925"/>
            <a:ext cx="7716000" cy="33246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Comunidades energéticas integradas a proyectos agrícolas y ganaderos</a:t>
            </a:r>
            <a:endParaRPr sz="1600">
              <a:solidFill>
                <a:srgbClr val="595959"/>
              </a:solidFill>
              <a:latin typeface="Roboto"/>
              <a:ea typeface="Roboto"/>
              <a:cs typeface="Roboto"/>
              <a:sym typeface="Roboto"/>
            </a:endParaRPr>
          </a:p>
          <a:p>
            <a:pPr indent="-330200" lvl="0" marL="9144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Gran cantidad de superficie disponible</a:t>
            </a:r>
            <a:endParaRPr sz="1600">
              <a:solidFill>
                <a:srgbClr val="595959"/>
              </a:solidFill>
              <a:latin typeface="Roboto"/>
              <a:ea typeface="Roboto"/>
              <a:cs typeface="Roboto"/>
              <a:sym typeface="Roboto"/>
            </a:endParaRPr>
          </a:p>
          <a:p>
            <a:pPr indent="-330200" lvl="0" marL="9144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Cercanía a actividades industriales como zonas residenciales-</a:t>
            </a:r>
            <a:endParaRPr sz="1600">
              <a:solidFill>
                <a:srgbClr val="595959"/>
              </a:solidFill>
              <a:latin typeface="Roboto"/>
              <a:ea typeface="Roboto"/>
              <a:cs typeface="Roboto"/>
              <a:sym typeface="Roboto"/>
            </a:endParaRPr>
          </a:p>
          <a:p>
            <a:pPr indent="-330200" lvl="0" marL="9144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Problemáticas de gestión de residuos-</a:t>
            </a:r>
            <a:endParaRPr sz="1600">
              <a:solidFill>
                <a:srgbClr val="595959"/>
              </a:solidFill>
              <a:latin typeface="Roboto"/>
              <a:ea typeface="Roboto"/>
              <a:cs typeface="Roboto"/>
              <a:sym typeface="Roboto"/>
            </a:endParaRPr>
          </a:p>
          <a:p>
            <a:pPr indent="-330200" lvl="0" marL="9144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Reducción de explotaciones agropecuarias</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a:solidFill>
                <a:srgbClr val="595959"/>
              </a:solidFill>
              <a:latin typeface="Roboto"/>
              <a:ea typeface="Roboto"/>
              <a:cs typeface="Roboto"/>
              <a:sym typeface="Roboto"/>
            </a:endParaRPr>
          </a:p>
          <a:p>
            <a:pPr indent="0" lvl="0" marL="0" rtl="0" algn="ctr">
              <a:spcBef>
                <a:spcPts val="0"/>
              </a:spcBef>
              <a:spcAft>
                <a:spcPts val="0"/>
              </a:spcAft>
              <a:buNone/>
            </a:pPr>
            <a:r>
              <a:t/>
            </a:r>
            <a:endParaRPr>
              <a:solidFill>
                <a:srgbClr val="595959"/>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2ef87f42264_0_189"/>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462" name="Google Shape;462;g2ef87f42264_0_189"/>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a:t>
            </a:r>
            <a:r>
              <a:rPr b="1" lang="en" sz="2000">
                <a:latin typeface="Roboto"/>
                <a:ea typeface="Roboto"/>
                <a:cs typeface="Roboto"/>
                <a:sym typeface="Roboto"/>
              </a:rPr>
              <a:t>Agrícola-ganadera: </a:t>
            </a:r>
            <a:r>
              <a:rPr b="1" i="1" lang="en" sz="2000">
                <a:latin typeface="Roboto"/>
                <a:ea typeface="Roboto"/>
                <a:cs typeface="Roboto"/>
                <a:sym typeface="Roboto"/>
              </a:rPr>
              <a:t>Cooperativa agrícola Montitxelvo</a:t>
            </a:r>
            <a:endParaRPr b="1" i="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463" name="Google Shape;463;g2ef87f42264_0_189"/>
          <p:cNvSpPr txBox="1"/>
          <p:nvPr/>
        </p:nvSpPr>
        <p:spPr>
          <a:xfrm>
            <a:off x="557800" y="2374125"/>
            <a:ext cx="81489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Trebuchet MS"/>
              <a:ea typeface="Trebuchet MS"/>
              <a:cs typeface="Trebuchet MS"/>
              <a:sym typeface="Trebuchet MS"/>
            </a:endParaRPr>
          </a:p>
        </p:txBody>
      </p:sp>
      <p:sp>
        <p:nvSpPr>
          <p:cNvPr id="464" name="Google Shape;464;g2ef87f42264_0_189"/>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sp>
        <p:nvSpPr>
          <p:cNvPr id="465" name="Google Shape;465;g2ef87f42264_0_189"/>
          <p:cNvSpPr txBox="1"/>
          <p:nvPr/>
        </p:nvSpPr>
        <p:spPr>
          <a:xfrm>
            <a:off x="380550" y="2228925"/>
            <a:ext cx="4074000" cy="38172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Montitxelvo, Comunidad Valenciana</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Fotovoltaica 90 kW</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70 viviendas</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bajo el modelo ‘As A Service’ o de pago por uso</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a:solidFill>
                <a:srgbClr val="595959"/>
              </a:solidFill>
              <a:latin typeface="Roboto"/>
              <a:ea typeface="Roboto"/>
              <a:cs typeface="Roboto"/>
              <a:sym typeface="Roboto"/>
            </a:endParaRPr>
          </a:p>
          <a:p>
            <a:pPr indent="0" lvl="0" marL="0" rtl="0" algn="ctr">
              <a:spcBef>
                <a:spcPts val="0"/>
              </a:spcBef>
              <a:spcAft>
                <a:spcPts val="0"/>
              </a:spcAft>
              <a:buNone/>
            </a:pPr>
            <a:r>
              <a:t/>
            </a:r>
            <a:endParaRPr>
              <a:solidFill>
                <a:srgbClr val="595959"/>
              </a:solidFill>
              <a:latin typeface="Roboto"/>
              <a:ea typeface="Roboto"/>
              <a:cs typeface="Roboto"/>
              <a:sym typeface="Roboto"/>
            </a:endParaRPr>
          </a:p>
        </p:txBody>
      </p:sp>
      <p:pic>
        <p:nvPicPr>
          <p:cNvPr id="466" name="Google Shape;466;g2ef87f42264_0_189"/>
          <p:cNvPicPr preferRelativeResize="0"/>
          <p:nvPr/>
        </p:nvPicPr>
        <p:blipFill>
          <a:blip r:embed="rId3">
            <a:alphaModFix/>
          </a:blip>
          <a:stretch>
            <a:fillRect/>
          </a:stretch>
        </p:blipFill>
        <p:spPr>
          <a:xfrm>
            <a:off x="4347975" y="2189648"/>
            <a:ext cx="3799050" cy="2133274"/>
          </a:xfrm>
          <a:prstGeom prst="rect">
            <a:avLst/>
          </a:prstGeom>
          <a:noFill/>
          <a:ln>
            <a:noFill/>
          </a:ln>
        </p:spPr>
      </p:pic>
      <p:pic>
        <p:nvPicPr>
          <p:cNvPr id="467" name="Google Shape;467;g2ef87f42264_0_189"/>
          <p:cNvPicPr preferRelativeResize="0"/>
          <p:nvPr/>
        </p:nvPicPr>
        <p:blipFill>
          <a:blip r:embed="rId4">
            <a:alphaModFix/>
          </a:blip>
          <a:stretch>
            <a:fillRect/>
          </a:stretch>
        </p:blipFill>
        <p:spPr>
          <a:xfrm>
            <a:off x="3723199" y="4047350"/>
            <a:ext cx="2318854" cy="572700"/>
          </a:xfrm>
          <a:prstGeom prst="rect">
            <a:avLst/>
          </a:prstGeom>
          <a:noFill/>
          <a:ln>
            <a:noFill/>
          </a:ln>
        </p:spPr>
      </p:pic>
      <p:pic>
        <p:nvPicPr>
          <p:cNvPr id="468" name="Google Shape;468;g2ef87f42264_0_189"/>
          <p:cNvPicPr preferRelativeResize="0"/>
          <p:nvPr/>
        </p:nvPicPr>
        <p:blipFill>
          <a:blip r:embed="rId5">
            <a:alphaModFix/>
          </a:blip>
          <a:stretch>
            <a:fillRect/>
          </a:stretch>
        </p:blipFill>
        <p:spPr>
          <a:xfrm>
            <a:off x="7176967" y="2126399"/>
            <a:ext cx="1474832" cy="572700"/>
          </a:xfrm>
          <a:prstGeom prst="rect">
            <a:avLst/>
          </a:prstGeom>
          <a:noFill/>
          <a:ln>
            <a:noFill/>
          </a:ln>
        </p:spPr>
      </p:pic>
      <p:pic>
        <p:nvPicPr>
          <p:cNvPr id="469" name="Google Shape;469;g2ef87f42264_0_189"/>
          <p:cNvPicPr preferRelativeResize="0"/>
          <p:nvPr/>
        </p:nvPicPr>
        <p:blipFill>
          <a:blip r:embed="rId6">
            <a:alphaModFix/>
          </a:blip>
          <a:stretch>
            <a:fillRect/>
          </a:stretch>
        </p:blipFill>
        <p:spPr>
          <a:xfrm>
            <a:off x="7176976" y="3901163"/>
            <a:ext cx="1474825" cy="6005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3" name="Shape 473"/>
        <p:cNvGrpSpPr/>
        <p:nvPr/>
      </p:nvGrpSpPr>
      <p:grpSpPr>
        <a:xfrm>
          <a:off x="0" y="0"/>
          <a:ext cx="0" cy="0"/>
          <a:chOff x="0" y="0"/>
          <a:chExt cx="0" cy="0"/>
        </a:xfrm>
      </p:grpSpPr>
      <p:sp>
        <p:nvSpPr>
          <p:cNvPr id="474" name="Google Shape;474;g2ef87f42264_0_201"/>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475" name="Google Shape;475;g2ef87f42264_0_201"/>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ctr">
              <a:spcBef>
                <a:spcPts val="1200"/>
              </a:spcBef>
              <a:spcAft>
                <a:spcPts val="0"/>
              </a:spcAft>
              <a:buNone/>
            </a:pPr>
            <a:r>
              <a:rPr b="1" lang="en" sz="2000">
                <a:latin typeface="Roboto"/>
                <a:ea typeface="Roboto"/>
                <a:cs typeface="Roboto"/>
                <a:sym typeface="Roboto"/>
              </a:rPr>
              <a:t>¿</a:t>
            </a:r>
            <a:r>
              <a:rPr b="1" lang="en" sz="2000">
                <a:latin typeface="Roboto"/>
                <a:ea typeface="Roboto"/>
                <a:cs typeface="Roboto"/>
                <a:sym typeface="Roboto"/>
              </a:rPr>
              <a:t>Qué</a:t>
            </a:r>
            <a:r>
              <a:rPr b="1" lang="en" sz="2000">
                <a:latin typeface="Roboto"/>
                <a:ea typeface="Roboto"/>
                <a:cs typeface="Roboto"/>
                <a:sym typeface="Roboto"/>
              </a:rPr>
              <a:t> tipología de CEs cabe esperar que se desarrollen?</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476" name="Google Shape;476;g2ef87f42264_0_201"/>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tipología de actores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0"/>
          <p:cNvSpPr txBox="1"/>
          <p:nvPr>
            <p:ph type="title"/>
          </p:nvPr>
        </p:nvSpPr>
        <p:spPr>
          <a:xfrm>
            <a:off x="1154375" y="56700"/>
            <a:ext cx="6367800" cy="4090800"/>
          </a:xfrm>
          <a:prstGeom prst="rect">
            <a:avLst/>
          </a:prstGeom>
          <a:noFill/>
          <a:ln>
            <a:noFill/>
          </a:ln>
        </p:spPr>
        <p:txBody>
          <a:bodyPr anchorCtr="0" anchor="ctr" bIns="91425" lIns="91425" spcFirstLastPara="1" rIns="91425" wrap="square" tIns="91425">
            <a:normAutofit/>
          </a:bodyPr>
          <a:lstStyle/>
          <a:p>
            <a:pPr indent="-533400" lvl="0" marL="457200" rtl="0" algn="l">
              <a:lnSpc>
                <a:spcPct val="100000"/>
              </a:lnSpc>
              <a:spcBef>
                <a:spcPts val="0"/>
              </a:spcBef>
              <a:spcAft>
                <a:spcPts val="0"/>
              </a:spcAft>
              <a:buSzPts val="4800"/>
              <a:buAutoNum type="arabicPeriod"/>
            </a:pPr>
            <a:r>
              <a:rPr lang="en"/>
              <a:t>Introducción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2ef87f42264_0_213"/>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482" name="Google Shape;482;g2ef87f42264_0_213"/>
          <p:cNvSpPr txBox="1"/>
          <p:nvPr>
            <p:ph idx="2" type="ctrTitle"/>
          </p:nvPr>
        </p:nvSpPr>
        <p:spPr>
          <a:xfrm>
            <a:off x="311700" y="1030225"/>
            <a:ext cx="3588900" cy="468900"/>
          </a:xfrm>
          <a:prstGeom prst="rect">
            <a:avLst/>
          </a:prstGeom>
          <a:solidFill>
            <a:schemeClr val="lt1"/>
          </a:solid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rPr lang="en"/>
              <a:t>Según la actividad que desarrollan</a:t>
            </a:r>
            <a:endParaRPr/>
          </a:p>
        </p:txBody>
      </p:sp>
      <p:sp>
        <p:nvSpPr>
          <p:cNvPr id="483" name="Google Shape;483;g2ef87f42264_0_213"/>
          <p:cNvSpPr txBox="1"/>
          <p:nvPr/>
        </p:nvSpPr>
        <p:spPr>
          <a:xfrm>
            <a:off x="836000" y="1861475"/>
            <a:ext cx="29655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Generación de energía</a:t>
            </a:r>
            <a:endParaRPr sz="700">
              <a:solidFill>
                <a:srgbClr val="FFFFFF"/>
              </a:solidFill>
            </a:endParaRPr>
          </a:p>
        </p:txBody>
      </p:sp>
      <p:sp>
        <p:nvSpPr>
          <p:cNvPr id="484" name="Google Shape;484;g2ef87f42264_0_213"/>
          <p:cNvSpPr txBox="1"/>
          <p:nvPr/>
        </p:nvSpPr>
        <p:spPr>
          <a:xfrm>
            <a:off x="836000" y="2858850"/>
            <a:ext cx="29655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Movilidad sostenible</a:t>
            </a:r>
            <a:endParaRPr sz="700">
              <a:solidFill>
                <a:srgbClr val="FFFFFF"/>
              </a:solidFill>
            </a:endParaRPr>
          </a:p>
        </p:txBody>
      </p:sp>
      <p:sp>
        <p:nvSpPr>
          <p:cNvPr id="485" name="Google Shape;485;g2ef87f42264_0_213"/>
          <p:cNvSpPr txBox="1"/>
          <p:nvPr/>
        </p:nvSpPr>
        <p:spPr>
          <a:xfrm>
            <a:off x="5027000" y="1861475"/>
            <a:ext cx="28941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Distribución</a:t>
            </a:r>
            <a:r>
              <a:rPr b="1" lang="en" sz="2000">
                <a:solidFill>
                  <a:srgbClr val="FFFFFF"/>
                </a:solidFill>
                <a:latin typeface="Roboto"/>
                <a:ea typeface="Roboto"/>
                <a:cs typeface="Roboto"/>
                <a:sym typeface="Roboto"/>
              </a:rPr>
              <a:t> </a:t>
            </a:r>
            <a:endParaRPr sz="700">
              <a:solidFill>
                <a:srgbClr val="FFFFFF"/>
              </a:solidFill>
            </a:endParaRPr>
          </a:p>
        </p:txBody>
      </p:sp>
      <p:sp>
        <p:nvSpPr>
          <p:cNvPr id="486" name="Google Shape;486;g2ef87f42264_0_213"/>
          <p:cNvSpPr txBox="1"/>
          <p:nvPr/>
        </p:nvSpPr>
        <p:spPr>
          <a:xfrm>
            <a:off x="5027000" y="2858850"/>
            <a:ext cx="28941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Almacenamiento</a:t>
            </a:r>
            <a:endParaRPr sz="700">
              <a:solidFill>
                <a:srgbClr val="FFFFFF"/>
              </a:solidFill>
            </a:endParaRPr>
          </a:p>
        </p:txBody>
      </p:sp>
      <p:sp>
        <p:nvSpPr>
          <p:cNvPr id="487" name="Google Shape;487;g2ef87f42264_0_213"/>
          <p:cNvSpPr txBox="1"/>
          <p:nvPr/>
        </p:nvSpPr>
        <p:spPr>
          <a:xfrm>
            <a:off x="2960250" y="3848125"/>
            <a:ext cx="3163500" cy="846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Proyectos de eficiencia energética</a:t>
            </a:r>
            <a:endParaRPr sz="700">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2ef87f42264_0_232"/>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493" name="Google Shape;493;g2ef87f42264_0_232"/>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Generación de energía</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494" name="Google Shape;494;g2ef87f42264_0_232"/>
          <p:cNvSpPr txBox="1"/>
          <p:nvPr>
            <p:ph idx="2" type="ctrTitle"/>
          </p:nvPr>
        </p:nvSpPr>
        <p:spPr>
          <a:xfrm>
            <a:off x="364950" y="1017725"/>
            <a:ext cx="3748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actividad que desarrollan</a:t>
            </a:r>
            <a:endParaRPr/>
          </a:p>
        </p:txBody>
      </p:sp>
      <p:sp>
        <p:nvSpPr>
          <p:cNvPr id="495" name="Google Shape;495;g2ef87f42264_0_232"/>
          <p:cNvSpPr txBox="1"/>
          <p:nvPr/>
        </p:nvSpPr>
        <p:spPr>
          <a:xfrm>
            <a:off x="380550" y="2228925"/>
            <a:ext cx="4553100" cy="43098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la + común</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implementacion de energias renovables</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mayormente fotovoltaica</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330200" lvl="0" marL="457200" rtl="0" algn="l">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condiciones climatológicas favorables</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a:solidFill>
                <a:srgbClr val="595959"/>
              </a:solidFill>
              <a:latin typeface="Roboto"/>
              <a:ea typeface="Roboto"/>
              <a:cs typeface="Roboto"/>
              <a:sym typeface="Roboto"/>
            </a:endParaRPr>
          </a:p>
          <a:p>
            <a:pPr indent="0" lvl="0" marL="0" rtl="0" algn="ctr">
              <a:spcBef>
                <a:spcPts val="0"/>
              </a:spcBef>
              <a:spcAft>
                <a:spcPts val="0"/>
              </a:spcAft>
              <a:buNone/>
            </a:pPr>
            <a:r>
              <a:t/>
            </a:r>
            <a:endParaRPr>
              <a:solidFill>
                <a:srgbClr val="595959"/>
              </a:solidFill>
              <a:latin typeface="Roboto"/>
              <a:ea typeface="Roboto"/>
              <a:cs typeface="Roboto"/>
              <a:sym typeface="Roboto"/>
            </a:endParaRPr>
          </a:p>
        </p:txBody>
      </p:sp>
      <p:pic>
        <p:nvPicPr>
          <p:cNvPr id="496" name="Google Shape;496;g2ef87f42264_0_232"/>
          <p:cNvPicPr preferRelativeResize="0"/>
          <p:nvPr/>
        </p:nvPicPr>
        <p:blipFill>
          <a:blip r:embed="rId3">
            <a:alphaModFix/>
          </a:blip>
          <a:stretch>
            <a:fillRect/>
          </a:stretch>
        </p:blipFill>
        <p:spPr>
          <a:xfrm>
            <a:off x="5359200" y="1686000"/>
            <a:ext cx="3010850" cy="3010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2ef87f42264_0_240"/>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502" name="Google Shape;502;g2ef87f42264_0_240"/>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Movilidad sostenible</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503" name="Google Shape;503;g2ef87f42264_0_240"/>
          <p:cNvSpPr txBox="1"/>
          <p:nvPr>
            <p:ph idx="2" type="ctrTitle"/>
          </p:nvPr>
        </p:nvSpPr>
        <p:spPr>
          <a:xfrm>
            <a:off x="364950" y="1017725"/>
            <a:ext cx="3748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actividad que desarrollan</a:t>
            </a:r>
            <a:endParaRPr/>
          </a:p>
        </p:txBody>
      </p:sp>
      <p:sp>
        <p:nvSpPr>
          <p:cNvPr id="504" name="Google Shape;504;g2ef87f42264_0_240"/>
          <p:cNvSpPr txBox="1"/>
          <p:nvPr/>
        </p:nvSpPr>
        <p:spPr>
          <a:xfrm>
            <a:off x="380550" y="2076525"/>
            <a:ext cx="5767200" cy="5371800"/>
          </a:xfrm>
          <a:prstGeom prst="rect">
            <a:avLst/>
          </a:prstGeom>
          <a:noFill/>
          <a:ln>
            <a:noFill/>
          </a:ln>
        </p:spPr>
        <p:txBody>
          <a:bodyPr anchorCtr="0" anchor="t" bIns="91425" lIns="91425" spcFirstLastPara="1" rIns="91425" wrap="square" tIns="91425">
            <a:spAutoFit/>
          </a:bodyPr>
          <a:lstStyle/>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Autobús lanzadera</a:t>
            </a:r>
            <a:endParaRPr sz="1800">
              <a:solidFill>
                <a:srgbClr val="595959"/>
              </a:solidFill>
              <a:latin typeface="Roboto"/>
              <a:ea typeface="Roboto"/>
              <a:cs typeface="Roboto"/>
              <a:sym typeface="Roboto"/>
            </a:endParaRPr>
          </a:p>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Sistemas de movilidad compartida</a:t>
            </a:r>
            <a:endParaRPr sz="1800">
              <a:solidFill>
                <a:srgbClr val="595959"/>
              </a:solidFill>
              <a:latin typeface="Roboto"/>
              <a:ea typeface="Roboto"/>
              <a:cs typeface="Roboto"/>
              <a:sym typeface="Roboto"/>
            </a:endParaRPr>
          </a:p>
          <a:p>
            <a:pPr indent="-317500" lvl="1" marL="914400" rtl="0" algn="l">
              <a:lnSpc>
                <a:spcPct val="150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Flota de coches eléctricos</a:t>
            </a:r>
            <a:endParaRPr>
              <a:solidFill>
                <a:srgbClr val="595959"/>
              </a:solidFill>
              <a:latin typeface="Roboto"/>
              <a:ea typeface="Roboto"/>
              <a:cs typeface="Roboto"/>
              <a:sym typeface="Roboto"/>
            </a:endParaRPr>
          </a:p>
          <a:p>
            <a:pPr indent="-317500" lvl="1" marL="914400" rtl="0" algn="l">
              <a:lnSpc>
                <a:spcPct val="150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Bicicletas</a:t>
            </a:r>
            <a:endParaRPr>
              <a:solidFill>
                <a:srgbClr val="595959"/>
              </a:solidFill>
              <a:latin typeface="Roboto"/>
              <a:ea typeface="Roboto"/>
              <a:cs typeface="Roboto"/>
              <a:sym typeface="Roboto"/>
            </a:endParaRPr>
          </a:p>
          <a:p>
            <a:pPr indent="-317500" lvl="1" marL="914400" rtl="0" algn="l">
              <a:lnSpc>
                <a:spcPct val="150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Patinetes eléctricos</a:t>
            </a:r>
            <a:endParaRPr>
              <a:solidFill>
                <a:srgbClr val="595959"/>
              </a:solidFill>
              <a:latin typeface="Roboto"/>
              <a:ea typeface="Roboto"/>
              <a:cs typeface="Roboto"/>
              <a:sym typeface="Roboto"/>
            </a:endParaRPr>
          </a:p>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Instalación de puntos de recarga de vehículo eléctrico</a:t>
            </a:r>
            <a:endParaRPr sz="1600">
              <a:solidFill>
                <a:srgbClr val="595959"/>
              </a:solidFill>
              <a:latin typeface="Roboto"/>
              <a:ea typeface="Roboto"/>
              <a:cs typeface="Roboto"/>
              <a:sym typeface="Roboto"/>
            </a:endParaRPr>
          </a:p>
          <a:p>
            <a:pPr indent="0" lvl="0" marL="0" rtl="0" algn="l">
              <a:spcBef>
                <a:spcPts val="120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a:solidFill>
                <a:srgbClr val="595959"/>
              </a:solidFill>
              <a:latin typeface="Roboto"/>
              <a:ea typeface="Roboto"/>
              <a:cs typeface="Roboto"/>
              <a:sym typeface="Roboto"/>
            </a:endParaRPr>
          </a:p>
          <a:p>
            <a:pPr indent="0" lvl="0" marL="0" rtl="0" algn="ctr">
              <a:spcBef>
                <a:spcPts val="0"/>
              </a:spcBef>
              <a:spcAft>
                <a:spcPts val="0"/>
              </a:spcAft>
              <a:buNone/>
            </a:pPr>
            <a:r>
              <a:t/>
            </a:r>
            <a:endParaRPr>
              <a:solidFill>
                <a:srgbClr val="595959"/>
              </a:solidFill>
              <a:latin typeface="Roboto"/>
              <a:ea typeface="Roboto"/>
              <a:cs typeface="Roboto"/>
              <a:sym typeface="Roboto"/>
            </a:endParaRPr>
          </a:p>
        </p:txBody>
      </p:sp>
      <p:pic>
        <p:nvPicPr>
          <p:cNvPr id="505" name="Google Shape;505;g2ef87f42264_0_240"/>
          <p:cNvPicPr preferRelativeResize="0"/>
          <p:nvPr/>
        </p:nvPicPr>
        <p:blipFill>
          <a:blip r:embed="rId3">
            <a:alphaModFix/>
          </a:blip>
          <a:stretch>
            <a:fillRect/>
          </a:stretch>
        </p:blipFill>
        <p:spPr>
          <a:xfrm>
            <a:off x="4934543" y="1762075"/>
            <a:ext cx="3759326" cy="2148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2ef87f42264_0_249"/>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511" name="Google Shape;511;g2ef87f42264_0_249"/>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Movilidad: </a:t>
            </a:r>
            <a:r>
              <a:rPr b="1" i="1" lang="en" sz="2000">
                <a:latin typeface="Roboto"/>
                <a:ea typeface="Roboto"/>
                <a:cs typeface="Roboto"/>
                <a:sym typeface="Roboto"/>
              </a:rPr>
              <a:t>Partago</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512" name="Google Shape;512;g2ef87f42264_0_249"/>
          <p:cNvSpPr txBox="1"/>
          <p:nvPr>
            <p:ph idx="2" type="ctrTitle"/>
          </p:nvPr>
        </p:nvSpPr>
        <p:spPr>
          <a:xfrm>
            <a:off x="364950" y="1017725"/>
            <a:ext cx="3748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actividad que desarrollan</a:t>
            </a:r>
            <a:endParaRPr/>
          </a:p>
        </p:txBody>
      </p:sp>
      <p:sp>
        <p:nvSpPr>
          <p:cNvPr id="513" name="Google Shape;513;g2ef87f42264_0_249"/>
          <p:cNvSpPr txBox="1"/>
          <p:nvPr/>
        </p:nvSpPr>
        <p:spPr>
          <a:xfrm>
            <a:off x="380550" y="2228925"/>
            <a:ext cx="4031400" cy="4971600"/>
          </a:xfrm>
          <a:prstGeom prst="rect">
            <a:avLst/>
          </a:prstGeom>
          <a:noFill/>
          <a:ln>
            <a:noFill/>
          </a:ln>
        </p:spPr>
        <p:txBody>
          <a:bodyPr anchorCtr="0" anchor="t" bIns="91425" lIns="91425" spcFirstLastPara="1" rIns="91425" wrap="square" tIns="91425">
            <a:spAutoFit/>
          </a:bodyPr>
          <a:lstStyle/>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Gante (Bélgica)</a:t>
            </a:r>
            <a:endParaRPr sz="1800">
              <a:solidFill>
                <a:srgbClr val="595959"/>
              </a:solidFill>
              <a:latin typeface="Roboto"/>
              <a:ea typeface="Roboto"/>
              <a:cs typeface="Roboto"/>
              <a:sym typeface="Roboto"/>
            </a:endParaRPr>
          </a:p>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Cooperativa para compartir coche eléctrico</a:t>
            </a:r>
            <a:endParaRPr sz="1800">
              <a:solidFill>
                <a:srgbClr val="595959"/>
              </a:solidFill>
              <a:latin typeface="Roboto"/>
              <a:ea typeface="Roboto"/>
              <a:cs typeface="Roboto"/>
              <a:sym typeface="Roboto"/>
            </a:endParaRPr>
          </a:p>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74 coches y 8 puntos de recarga</a:t>
            </a:r>
            <a:endParaRPr sz="1800">
              <a:solidFill>
                <a:srgbClr val="595959"/>
              </a:solidFill>
              <a:latin typeface="Roboto"/>
              <a:ea typeface="Roboto"/>
              <a:cs typeface="Roboto"/>
              <a:sym typeface="Roboto"/>
            </a:endParaRPr>
          </a:p>
          <a:p>
            <a:pPr indent="0" lvl="0" marL="457200" rtl="0" algn="l">
              <a:lnSpc>
                <a:spcPct val="150000"/>
              </a:lnSpc>
              <a:spcBef>
                <a:spcPts val="1200"/>
              </a:spcBef>
              <a:spcAft>
                <a:spcPts val="0"/>
              </a:spcAft>
              <a:buNone/>
            </a:pPr>
            <a:r>
              <a:t/>
            </a:r>
            <a:endParaRPr sz="1800">
              <a:solidFill>
                <a:srgbClr val="595959"/>
              </a:solidFill>
              <a:latin typeface="Roboto"/>
              <a:ea typeface="Roboto"/>
              <a:cs typeface="Roboto"/>
              <a:sym typeface="Roboto"/>
            </a:endParaRPr>
          </a:p>
          <a:p>
            <a:pPr indent="0" lvl="0" marL="0" rtl="0" algn="l">
              <a:spcBef>
                <a:spcPts val="120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sz="1600">
              <a:solidFill>
                <a:srgbClr val="595959"/>
              </a:solidFill>
              <a:latin typeface="Roboto"/>
              <a:ea typeface="Roboto"/>
              <a:cs typeface="Roboto"/>
              <a:sym typeface="Roboto"/>
            </a:endParaRPr>
          </a:p>
          <a:p>
            <a:pPr indent="0" lvl="0" marL="457200" rtl="0" algn="l">
              <a:spcBef>
                <a:spcPts val="0"/>
              </a:spcBef>
              <a:spcAft>
                <a:spcPts val="0"/>
              </a:spcAft>
              <a:buNone/>
            </a:pPr>
            <a:r>
              <a:t/>
            </a:r>
            <a:endParaRPr sz="1600">
              <a:solidFill>
                <a:srgbClr val="595959"/>
              </a:solidFill>
              <a:latin typeface="Roboto"/>
              <a:ea typeface="Roboto"/>
              <a:cs typeface="Roboto"/>
              <a:sym typeface="Roboto"/>
            </a:endParaRPr>
          </a:p>
          <a:p>
            <a:pPr indent="0" lvl="0" marL="0" rtl="0" algn="l">
              <a:spcBef>
                <a:spcPts val="0"/>
              </a:spcBef>
              <a:spcAft>
                <a:spcPts val="0"/>
              </a:spcAft>
              <a:buNone/>
            </a:pPr>
            <a:r>
              <a:t/>
            </a:r>
            <a:endParaRPr>
              <a:solidFill>
                <a:srgbClr val="595959"/>
              </a:solidFill>
              <a:latin typeface="Roboto"/>
              <a:ea typeface="Roboto"/>
              <a:cs typeface="Roboto"/>
              <a:sym typeface="Roboto"/>
            </a:endParaRPr>
          </a:p>
          <a:p>
            <a:pPr indent="0" lvl="0" marL="0" rtl="0" algn="ctr">
              <a:spcBef>
                <a:spcPts val="0"/>
              </a:spcBef>
              <a:spcAft>
                <a:spcPts val="0"/>
              </a:spcAft>
              <a:buNone/>
            </a:pPr>
            <a:r>
              <a:t/>
            </a:r>
            <a:endParaRPr>
              <a:solidFill>
                <a:srgbClr val="595959"/>
              </a:solidFill>
              <a:latin typeface="Roboto"/>
              <a:ea typeface="Roboto"/>
              <a:cs typeface="Roboto"/>
              <a:sym typeface="Roboto"/>
            </a:endParaRPr>
          </a:p>
        </p:txBody>
      </p:sp>
      <p:pic>
        <p:nvPicPr>
          <p:cNvPr id="514" name="Google Shape;514;g2ef87f42264_0_249"/>
          <p:cNvPicPr preferRelativeResize="0"/>
          <p:nvPr/>
        </p:nvPicPr>
        <p:blipFill>
          <a:blip r:embed="rId3">
            <a:alphaModFix/>
          </a:blip>
          <a:stretch>
            <a:fillRect/>
          </a:stretch>
        </p:blipFill>
        <p:spPr>
          <a:xfrm>
            <a:off x="4523300" y="1889121"/>
            <a:ext cx="3911999" cy="260460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2ef87f42264_0_258"/>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520" name="Google Shape;520;g2ef87f42264_0_258"/>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Movilidad: </a:t>
            </a:r>
            <a:r>
              <a:rPr b="1" i="1" lang="en" sz="2000">
                <a:latin typeface="Roboto"/>
                <a:ea typeface="Roboto"/>
                <a:cs typeface="Roboto"/>
                <a:sym typeface="Roboto"/>
              </a:rPr>
              <a:t>SOM Mobilitat</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521" name="Google Shape;521;g2ef87f42264_0_258"/>
          <p:cNvSpPr txBox="1"/>
          <p:nvPr>
            <p:ph idx="2" type="ctrTitle"/>
          </p:nvPr>
        </p:nvSpPr>
        <p:spPr>
          <a:xfrm>
            <a:off x="364950" y="1017725"/>
            <a:ext cx="3748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actividad que desarrollan</a:t>
            </a:r>
            <a:endParaRPr/>
          </a:p>
        </p:txBody>
      </p:sp>
      <p:sp>
        <p:nvSpPr>
          <p:cNvPr id="522" name="Google Shape;522;g2ef87f42264_0_258"/>
          <p:cNvSpPr txBox="1"/>
          <p:nvPr/>
        </p:nvSpPr>
        <p:spPr>
          <a:xfrm>
            <a:off x="380550" y="2228925"/>
            <a:ext cx="5170800" cy="2124000"/>
          </a:xfrm>
          <a:prstGeom prst="rect">
            <a:avLst/>
          </a:prstGeom>
          <a:noFill/>
          <a:ln>
            <a:noFill/>
          </a:ln>
        </p:spPr>
        <p:txBody>
          <a:bodyPr anchorCtr="0" anchor="t" bIns="91425" lIns="91425" spcFirstLastPara="1" rIns="91425" wrap="square" tIns="91425">
            <a:spAutoFit/>
          </a:bodyPr>
          <a:lstStyle/>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Cataluña (España)</a:t>
            </a:r>
            <a:endParaRPr sz="1800">
              <a:solidFill>
                <a:srgbClr val="595959"/>
              </a:solidFill>
              <a:latin typeface="Roboto"/>
              <a:ea typeface="Roboto"/>
              <a:cs typeface="Roboto"/>
              <a:sym typeface="Roboto"/>
            </a:endParaRPr>
          </a:p>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Cooperativa sin ánimo de lucro</a:t>
            </a:r>
            <a:endParaRPr sz="1800">
              <a:solidFill>
                <a:srgbClr val="595959"/>
              </a:solidFill>
              <a:latin typeface="Roboto"/>
              <a:ea typeface="Roboto"/>
              <a:cs typeface="Roboto"/>
              <a:sym typeface="Roboto"/>
            </a:endParaRPr>
          </a:p>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Servicios y productos de movilidad: alquiler de coches eléctricos (carsharing)</a:t>
            </a:r>
            <a:endParaRPr sz="1800">
              <a:solidFill>
                <a:srgbClr val="595959"/>
              </a:solidFill>
              <a:latin typeface="Roboto"/>
              <a:ea typeface="Roboto"/>
              <a:cs typeface="Roboto"/>
              <a:sym typeface="Roboto"/>
            </a:endParaRPr>
          </a:p>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Aplicación a bicicletas, motos.</a:t>
            </a:r>
            <a:endParaRPr>
              <a:solidFill>
                <a:srgbClr val="595959"/>
              </a:solidFill>
              <a:latin typeface="Roboto"/>
              <a:ea typeface="Roboto"/>
              <a:cs typeface="Roboto"/>
              <a:sym typeface="Roboto"/>
            </a:endParaRPr>
          </a:p>
        </p:txBody>
      </p:sp>
      <p:pic>
        <p:nvPicPr>
          <p:cNvPr id="523" name="Google Shape;523;g2ef87f42264_0_258"/>
          <p:cNvPicPr preferRelativeResize="0"/>
          <p:nvPr/>
        </p:nvPicPr>
        <p:blipFill>
          <a:blip r:embed="rId3">
            <a:alphaModFix/>
          </a:blip>
          <a:stretch>
            <a:fillRect/>
          </a:stretch>
        </p:blipFill>
        <p:spPr>
          <a:xfrm>
            <a:off x="4571988" y="1848650"/>
            <a:ext cx="1715400" cy="1133900"/>
          </a:xfrm>
          <a:prstGeom prst="rect">
            <a:avLst/>
          </a:prstGeom>
          <a:noFill/>
          <a:ln>
            <a:noFill/>
          </a:ln>
        </p:spPr>
      </p:pic>
      <p:pic>
        <p:nvPicPr>
          <p:cNvPr id="524" name="Google Shape;524;g2ef87f42264_0_258"/>
          <p:cNvPicPr preferRelativeResize="0"/>
          <p:nvPr/>
        </p:nvPicPr>
        <p:blipFill>
          <a:blip r:embed="rId4">
            <a:alphaModFix/>
          </a:blip>
          <a:stretch>
            <a:fillRect/>
          </a:stretch>
        </p:blipFill>
        <p:spPr>
          <a:xfrm>
            <a:off x="6584274" y="1848650"/>
            <a:ext cx="2015829" cy="1133900"/>
          </a:xfrm>
          <a:prstGeom prst="rect">
            <a:avLst/>
          </a:prstGeom>
          <a:noFill/>
          <a:ln>
            <a:noFill/>
          </a:ln>
        </p:spPr>
      </p:pic>
      <p:pic>
        <p:nvPicPr>
          <p:cNvPr id="525" name="Google Shape;525;g2ef87f42264_0_258"/>
          <p:cNvPicPr preferRelativeResize="0"/>
          <p:nvPr/>
        </p:nvPicPr>
        <p:blipFill>
          <a:blip r:embed="rId5">
            <a:alphaModFix/>
          </a:blip>
          <a:stretch>
            <a:fillRect/>
          </a:stretch>
        </p:blipFill>
        <p:spPr>
          <a:xfrm>
            <a:off x="6584276" y="3073512"/>
            <a:ext cx="2015825" cy="1007924"/>
          </a:xfrm>
          <a:prstGeom prst="rect">
            <a:avLst/>
          </a:prstGeom>
          <a:noFill/>
          <a:ln>
            <a:noFill/>
          </a:ln>
        </p:spPr>
      </p:pic>
      <p:pic>
        <p:nvPicPr>
          <p:cNvPr id="526" name="Google Shape;526;g2ef87f42264_0_258"/>
          <p:cNvPicPr preferRelativeResize="0"/>
          <p:nvPr/>
        </p:nvPicPr>
        <p:blipFill rotWithShape="1">
          <a:blip r:embed="rId6">
            <a:alphaModFix/>
          </a:blip>
          <a:srcRect b="11111" l="0" r="0" t="0"/>
          <a:stretch/>
        </p:blipFill>
        <p:spPr>
          <a:xfrm>
            <a:off x="5833475" y="3997775"/>
            <a:ext cx="2766626" cy="687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2ef87f42264_0_270"/>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532" name="Google Shape;532;g2ef87f42264_0_270"/>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Proyectos de eficiencia energética</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533" name="Google Shape;533;g2ef87f42264_0_270"/>
          <p:cNvSpPr txBox="1"/>
          <p:nvPr>
            <p:ph idx="2" type="ctrTitle"/>
          </p:nvPr>
        </p:nvSpPr>
        <p:spPr>
          <a:xfrm>
            <a:off x="364950" y="1017725"/>
            <a:ext cx="3748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actividad que desarrollan</a:t>
            </a:r>
            <a:endParaRPr/>
          </a:p>
        </p:txBody>
      </p:sp>
      <p:sp>
        <p:nvSpPr>
          <p:cNvPr id="534" name="Google Shape;534;g2ef87f42264_0_270"/>
          <p:cNvSpPr txBox="1"/>
          <p:nvPr/>
        </p:nvSpPr>
        <p:spPr>
          <a:xfrm>
            <a:off x="380550" y="2228925"/>
            <a:ext cx="5170800" cy="2124000"/>
          </a:xfrm>
          <a:prstGeom prst="rect">
            <a:avLst/>
          </a:prstGeom>
          <a:noFill/>
          <a:ln>
            <a:noFill/>
          </a:ln>
        </p:spPr>
        <p:txBody>
          <a:bodyPr anchorCtr="0" anchor="t" bIns="91425" lIns="91425" spcFirstLastPara="1" rIns="91425" wrap="square" tIns="91425">
            <a:spAutoFit/>
          </a:bodyPr>
          <a:lstStyle/>
          <a:p>
            <a:pPr indent="-342900" lvl="0" marL="457200" rtl="0" algn="l">
              <a:lnSpc>
                <a:spcPct val="20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Inversión con ahorro de energía</a:t>
            </a:r>
            <a:endParaRPr sz="1800">
              <a:solidFill>
                <a:srgbClr val="595959"/>
              </a:solidFill>
              <a:latin typeface="Roboto"/>
              <a:ea typeface="Roboto"/>
              <a:cs typeface="Roboto"/>
              <a:sym typeface="Roboto"/>
            </a:endParaRPr>
          </a:p>
          <a:p>
            <a:pPr indent="-342900" lvl="0" marL="457200" rtl="0" algn="l">
              <a:lnSpc>
                <a:spcPct val="20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Mejora de envolvente térmica</a:t>
            </a:r>
            <a:endParaRPr sz="1800">
              <a:solidFill>
                <a:srgbClr val="595959"/>
              </a:solidFill>
              <a:latin typeface="Roboto"/>
              <a:ea typeface="Roboto"/>
              <a:cs typeface="Roboto"/>
              <a:sym typeface="Roboto"/>
            </a:endParaRPr>
          </a:p>
          <a:p>
            <a:pPr indent="-342900" lvl="0" marL="457200" rtl="0" algn="l">
              <a:lnSpc>
                <a:spcPct val="20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Optimización de facturas</a:t>
            </a:r>
            <a:endParaRPr sz="1800">
              <a:solidFill>
                <a:srgbClr val="595959"/>
              </a:solidFill>
              <a:latin typeface="Roboto"/>
              <a:ea typeface="Roboto"/>
              <a:cs typeface="Roboto"/>
              <a:sym typeface="Roboto"/>
            </a:endParaRPr>
          </a:p>
          <a:p>
            <a:pPr indent="-342900" lvl="0" marL="457200" rtl="0" algn="l">
              <a:lnSpc>
                <a:spcPct val="20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Hábitos más eficientes</a:t>
            </a:r>
            <a:endParaRPr sz="1800">
              <a:solidFill>
                <a:srgbClr val="595959"/>
              </a:solidFill>
              <a:latin typeface="Roboto"/>
              <a:ea typeface="Roboto"/>
              <a:cs typeface="Roboto"/>
              <a:sym typeface="Roboto"/>
            </a:endParaRPr>
          </a:p>
        </p:txBody>
      </p:sp>
      <p:pic>
        <p:nvPicPr>
          <p:cNvPr id="535" name="Google Shape;535;g2ef87f42264_0_270"/>
          <p:cNvPicPr preferRelativeResize="0"/>
          <p:nvPr/>
        </p:nvPicPr>
        <p:blipFill>
          <a:blip r:embed="rId3">
            <a:alphaModFix/>
          </a:blip>
          <a:stretch>
            <a:fillRect/>
          </a:stretch>
        </p:blipFill>
        <p:spPr>
          <a:xfrm>
            <a:off x="4572000" y="1853812"/>
            <a:ext cx="3965125" cy="26752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2ef87f42264_0_282"/>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541" name="Google Shape;541;g2ef87f42264_0_282"/>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Distribución</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542" name="Google Shape;542;g2ef87f42264_0_282"/>
          <p:cNvSpPr txBox="1"/>
          <p:nvPr>
            <p:ph idx="2" type="ctrTitle"/>
          </p:nvPr>
        </p:nvSpPr>
        <p:spPr>
          <a:xfrm>
            <a:off x="364950" y="1017725"/>
            <a:ext cx="3748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actividad que desarrollan</a:t>
            </a:r>
            <a:endParaRPr/>
          </a:p>
        </p:txBody>
      </p:sp>
      <p:sp>
        <p:nvSpPr>
          <p:cNvPr id="543" name="Google Shape;543;g2ef87f42264_0_282"/>
          <p:cNvSpPr txBox="1"/>
          <p:nvPr/>
        </p:nvSpPr>
        <p:spPr>
          <a:xfrm>
            <a:off x="304350" y="2076525"/>
            <a:ext cx="5735100" cy="2678100"/>
          </a:xfrm>
          <a:prstGeom prst="rect">
            <a:avLst/>
          </a:prstGeom>
          <a:noFill/>
          <a:ln>
            <a:noFill/>
          </a:ln>
        </p:spPr>
        <p:txBody>
          <a:bodyPr anchorCtr="0" anchor="t" bIns="91425" lIns="91425" spcFirstLastPara="1" rIns="91425" wrap="square" tIns="91425">
            <a:spAutoFit/>
          </a:bodyPr>
          <a:lstStyle/>
          <a:p>
            <a:pPr indent="-342900" lvl="0" marL="457200" rtl="0" algn="l">
              <a:lnSpc>
                <a:spcPct val="20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Las CE podrían participar de la distribución</a:t>
            </a:r>
            <a:endParaRPr sz="1800">
              <a:solidFill>
                <a:srgbClr val="595959"/>
              </a:solidFill>
              <a:latin typeface="Roboto"/>
              <a:ea typeface="Roboto"/>
              <a:cs typeface="Roboto"/>
              <a:sym typeface="Roboto"/>
            </a:endParaRPr>
          </a:p>
          <a:p>
            <a:pPr indent="-342900" lvl="0" marL="457200" rtl="0" algn="l">
              <a:lnSpc>
                <a:spcPct val="20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Normativa europea al respecto</a:t>
            </a:r>
            <a:endParaRPr sz="1800">
              <a:solidFill>
                <a:srgbClr val="595959"/>
              </a:solidFill>
              <a:latin typeface="Roboto"/>
              <a:ea typeface="Roboto"/>
              <a:cs typeface="Roboto"/>
              <a:sym typeface="Roboto"/>
            </a:endParaRPr>
          </a:p>
          <a:p>
            <a:pPr indent="-342900" lvl="0" marL="457200" rtl="0" algn="l">
              <a:lnSpc>
                <a:spcPct val="20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Algunas normas nacionales (por ej. redes cerradas en polígonos)</a:t>
            </a:r>
            <a:endParaRPr sz="1800">
              <a:solidFill>
                <a:srgbClr val="595959"/>
              </a:solidFill>
              <a:latin typeface="Roboto"/>
              <a:ea typeface="Roboto"/>
              <a:cs typeface="Roboto"/>
              <a:sym typeface="Roboto"/>
            </a:endParaRPr>
          </a:p>
          <a:p>
            <a:pPr indent="-342900" lvl="0" marL="457200" rtl="0" algn="l">
              <a:lnSpc>
                <a:spcPct val="20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Algunas potenciales CE con red de distribución</a:t>
            </a:r>
            <a:endParaRPr sz="1800">
              <a:solidFill>
                <a:srgbClr val="595959"/>
              </a:solidFill>
              <a:latin typeface="Roboto"/>
              <a:ea typeface="Roboto"/>
              <a:cs typeface="Roboto"/>
              <a:sym typeface="Roboto"/>
            </a:endParaRPr>
          </a:p>
        </p:txBody>
      </p:sp>
      <p:pic>
        <p:nvPicPr>
          <p:cNvPr id="544" name="Google Shape;544;g2ef87f42264_0_282"/>
          <p:cNvPicPr preferRelativeResize="0"/>
          <p:nvPr/>
        </p:nvPicPr>
        <p:blipFill>
          <a:blip r:embed="rId3">
            <a:alphaModFix/>
          </a:blip>
          <a:stretch>
            <a:fillRect/>
          </a:stretch>
        </p:blipFill>
        <p:spPr>
          <a:xfrm>
            <a:off x="5509888" y="1968338"/>
            <a:ext cx="2867025" cy="15906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g2ef87f42264_0_291"/>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550" name="Google Shape;550;g2ef87f42264_0_291"/>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a:t>
            </a:r>
            <a:r>
              <a:rPr b="1" lang="en" sz="2000">
                <a:latin typeface="Roboto"/>
                <a:ea typeface="Roboto"/>
                <a:cs typeface="Roboto"/>
                <a:sym typeface="Roboto"/>
              </a:rPr>
              <a:t>Distribución: </a:t>
            </a:r>
            <a:r>
              <a:rPr b="1" i="1" lang="en" sz="2000">
                <a:latin typeface="Roboto"/>
                <a:ea typeface="Roboto"/>
                <a:cs typeface="Roboto"/>
                <a:sym typeface="Roboto"/>
              </a:rPr>
              <a:t>ElektrizitätsWerke Schönau (EWS)</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551" name="Google Shape;551;g2ef87f42264_0_291"/>
          <p:cNvSpPr txBox="1"/>
          <p:nvPr>
            <p:ph idx="2" type="ctrTitle"/>
          </p:nvPr>
        </p:nvSpPr>
        <p:spPr>
          <a:xfrm>
            <a:off x="364950" y="1017725"/>
            <a:ext cx="3748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actividad que desarrollan</a:t>
            </a:r>
            <a:endParaRPr/>
          </a:p>
        </p:txBody>
      </p:sp>
      <p:sp>
        <p:nvSpPr>
          <p:cNvPr id="552" name="Google Shape;552;g2ef87f42264_0_291"/>
          <p:cNvSpPr txBox="1"/>
          <p:nvPr/>
        </p:nvSpPr>
        <p:spPr>
          <a:xfrm>
            <a:off x="304350" y="2076525"/>
            <a:ext cx="4171500" cy="2401200"/>
          </a:xfrm>
          <a:prstGeom prst="rect">
            <a:avLst/>
          </a:prstGeom>
          <a:noFill/>
          <a:ln>
            <a:noFill/>
          </a:ln>
        </p:spPr>
        <p:txBody>
          <a:bodyPr anchorCtr="0" anchor="t" bIns="91425" lIns="91425" spcFirstLastPara="1" rIns="91425" wrap="square" tIns="91425">
            <a:spAutoFit/>
          </a:bodyPr>
          <a:lstStyle/>
          <a:p>
            <a:pPr indent="-330200" lvl="0" marL="457200" rtl="0" algn="l">
              <a:lnSpc>
                <a:spcPct val="20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Schönau (Alemania)</a:t>
            </a:r>
            <a:endParaRPr sz="1600">
              <a:solidFill>
                <a:srgbClr val="595959"/>
              </a:solidFill>
              <a:latin typeface="Roboto"/>
              <a:ea typeface="Roboto"/>
              <a:cs typeface="Roboto"/>
              <a:sym typeface="Roboto"/>
            </a:endParaRPr>
          </a:p>
          <a:p>
            <a:pPr indent="-330200" lvl="0" marL="457200" rtl="0" algn="l">
              <a:lnSpc>
                <a:spcPct val="20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En 1991 compraron la red para tener energía renovable</a:t>
            </a:r>
            <a:endParaRPr sz="1600">
              <a:solidFill>
                <a:srgbClr val="595959"/>
              </a:solidFill>
              <a:latin typeface="Roboto"/>
              <a:ea typeface="Roboto"/>
              <a:cs typeface="Roboto"/>
              <a:sym typeface="Roboto"/>
            </a:endParaRPr>
          </a:p>
          <a:p>
            <a:pPr indent="-330200" lvl="0" marL="457200" rtl="0" algn="l">
              <a:lnSpc>
                <a:spcPct val="20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200 mil consumidores</a:t>
            </a:r>
            <a:endParaRPr sz="1600">
              <a:solidFill>
                <a:srgbClr val="595959"/>
              </a:solidFill>
              <a:latin typeface="Roboto"/>
              <a:ea typeface="Roboto"/>
              <a:cs typeface="Roboto"/>
              <a:sym typeface="Roboto"/>
            </a:endParaRPr>
          </a:p>
          <a:p>
            <a:pPr indent="-330200" lvl="0" marL="457200" rtl="0" algn="l">
              <a:lnSpc>
                <a:spcPct val="20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Aún no desarrollado en España</a:t>
            </a:r>
            <a:endParaRPr sz="1600">
              <a:solidFill>
                <a:srgbClr val="595959"/>
              </a:solidFill>
              <a:latin typeface="Roboto"/>
              <a:ea typeface="Roboto"/>
              <a:cs typeface="Roboto"/>
              <a:sym typeface="Roboto"/>
            </a:endParaRPr>
          </a:p>
        </p:txBody>
      </p:sp>
      <p:pic>
        <p:nvPicPr>
          <p:cNvPr id="553" name="Google Shape;553;g2ef87f42264_0_291"/>
          <p:cNvPicPr preferRelativeResize="0"/>
          <p:nvPr/>
        </p:nvPicPr>
        <p:blipFill>
          <a:blip r:embed="rId3">
            <a:alphaModFix/>
          </a:blip>
          <a:stretch>
            <a:fillRect/>
          </a:stretch>
        </p:blipFill>
        <p:spPr>
          <a:xfrm>
            <a:off x="4623025" y="2089775"/>
            <a:ext cx="3748800" cy="2499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g2ef87f42264_0_300"/>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559" name="Google Shape;559;g2ef87f42264_0_300"/>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Almacenamiento</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560" name="Google Shape;560;g2ef87f42264_0_300"/>
          <p:cNvSpPr txBox="1"/>
          <p:nvPr>
            <p:ph idx="2" type="ctrTitle"/>
          </p:nvPr>
        </p:nvSpPr>
        <p:spPr>
          <a:xfrm>
            <a:off x="364950" y="1017725"/>
            <a:ext cx="3748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actividad que desarrollan</a:t>
            </a:r>
            <a:endParaRPr/>
          </a:p>
        </p:txBody>
      </p:sp>
      <p:sp>
        <p:nvSpPr>
          <p:cNvPr id="561" name="Google Shape;561;g2ef87f42264_0_300"/>
          <p:cNvSpPr txBox="1"/>
          <p:nvPr/>
        </p:nvSpPr>
        <p:spPr>
          <a:xfrm>
            <a:off x="304350" y="2076525"/>
            <a:ext cx="5545200" cy="2401200"/>
          </a:xfrm>
          <a:prstGeom prst="rect">
            <a:avLst/>
          </a:prstGeom>
          <a:noFill/>
          <a:ln>
            <a:noFill/>
          </a:ln>
        </p:spPr>
        <p:txBody>
          <a:bodyPr anchorCtr="0" anchor="t" bIns="91425" lIns="91425" spcFirstLastPara="1" rIns="91425" wrap="square" tIns="91425">
            <a:spAutoFit/>
          </a:bodyPr>
          <a:lstStyle/>
          <a:p>
            <a:pPr indent="-330200" lvl="0" marL="457200" rtl="0" algn="l">
              <a:lnSpc>
                <a:spcPct val="20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Compra de una batería colectiva</a:t>
            </a:r>
            <a:endParaRPr sz="1600">
              <a:solidFill>
                <a:srgbClr val="595959"/>
              </a:solidFill>
              <a:latin typeface="Roboto"/>
              <a:ea typeface="Roboto"/>
              <a:cs typeface="Roboto"/>
              <a:sym typeface="Roboto"/>
            </a:endParaRPr>
          </a:p>
          <a:p>
            <a:pPr indent="-330200" lvl="0" marL="457200" rtl="0" algn="l">
              <a:lnSpc>
                <a:spcPct val="20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Adicional o no a la producción fotovoltaica</a:t>
            </a:r>
            <a:endParaRPr sz="1600">
              <a:solidFill>
                <a:srgbClr val="595959"/>
              </a:solidFill>
              <a:latin typeface="Roboto"/>
              <a:ea typeface="Roboto"/>
              <a:cs typeface="Roboto"/>
              <a:sym typeface="Roboto"/>
            </a:endParaRPr>
          </a:p>
          <a:p>
            <a:pPr indent="-330200" lvl="0" marL="457200" rtl="0" algn="l">
              <a:lnSpc>
                <a:spcPct val="20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Optimización energética de las CE (en un futuro, servicos de balance)</a:t>
            </a:r>
            <a:endParaRPr sz="1600">
              <a:solidFill>
                <a:srgbClr val="595959"/>
              </a:solidFill>
              <a:latin typeface="Roboto"/>
              <a:ea typeface="Roboto"/>
              <a:cs typeface="Roboto"/>
              <a:sym typeface="Roboto"/>
            </a:endParaRPr>
          </a:p>
          <a:p>
            <a:pPr indent="-330200" lvl="0" marL="457200" rtl="0" algn="l">
              <a:lnSpc>
                <a:spcPct val="20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Batería de 50 kWh en ManzaEnergia</a:t>
            </a:r>
            <a:endParaRPr sz="1600">
              <a:solidFill>
                <a:srgbClr val="595959"/>
              </a:solidFill>
              <a:latin typeface="Roboto"/>
              <a:ea typeface="Roboto"/>
              <a:cs typeface="Roboto"/>
              <a:sym typeface="Roboto"/>
            </a:endParaRPr>
          </a:p>
        </p:txBody>
      </p:sp>
      <p:pic>
        <p:nvPicPr>
          <p:cNvPr id="562" name="Google Shape;562;g2ef87f42264_0_300"/>
          <p:cNvPicPr preferRelativeResize="0"/>
          <p:nvPr/>
        </p:nvPicPr>
        <p:blipFill>
          <a:blip r:embed="rId3">
            <a:alphaModFix/>
          </a:blip>
          <a:stretch>
            <a:fillRect/>
          </a:stretch>
        </p:blipFill>
        <p:spPr>
          <a:xfrm>
            <a:off x="5806105" y="2678575"/>
            <a:ext cx="2877100" cy="1918076"/>
          </a:xfrm>
          <a:prstGeom prst="rect">
            <a:avLst/>
          </a:prstGeom>
          <a:noFill/>
          <a:ln>
            <a:noFill/>
          </a:ln>
        </p:spPr>
      </p:pic>
      <p:pic>
        <p:nvPicPr>
          <p:cNvPr id="563" name="Google Shape;563;g2ef87f42264_0_300"/>
          <p:cNvPicPr preferRelativeResize="0"/>
          <p:nvPr/>
        </p:nvPicPr>
        <p:blipFill>
          <a:blip r:embed="rId4">
            <a:alphaModFix/>
          </a:blip>
          <a:stretch>
            <a:fillRect/>
          </a:stretch>
        </p:blipFill>
        <p:spPr>
          <a:xfrm>
            <a:off x="7630083" y="2004950"/>
            <a:ext cx="1119693" cy="492599"/>
          </a:xfrm>
          <a:prstGeom prst="rect">
            <a:avLst/>
          </a:prstGeom>
          <a:noFill/>
          <a:ln>
            <a:noFill/>
          </a:ln>
        </p:spPr>
      </p:pic>
      <p:pic>
        <p:nvPicPr>
          <p:cNvPr id="564" name="Google Shape;564;g2ef87f42264_0_300"/>
          <p:cNvPicPr preferRelativeResize="0"/>
          <p:nvPr/>
        </p:nvPicPr>
        <p:blipFill rotWithShape="1">
          <a:blip r:embed="rId5">
            <a:alphaModFix/>
          </a:blip>
          <a:srcRect b="21900" l="0" r="0" t="29967"/>
          <a:stretch/>
        </p:blipFill>
        <p:spPr>
          <a:xfrm>
            <a:off x="5615971" y="1782162"/>
            <a:ext cx="1861404" cy="7300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g2ef87f42264_0_311"/>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570" name="Google Shape;570;g2ef87f42264_0_311"/>
          <p:cNvSpPr txBox="1"/>
          <p:nvPr>
            <p:ph idx="2" type="ctrTitle"/>
          </p:nvPr>
        </p:nvSpPr>
        <p:spPr>
          <a:xfrm>
            <a:off x="311700" y="1030225"/>
            <a:ext cx="30672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el vector energético</a:t>
            </a:r>
            <a:endParaRPr/>
          </a:p>
        </p:txBody>
      </p:sp>
      <p:sp>
        <p:nvSpPr>
          <p:cNvPr id="571" name="Google Shape;571;g2ef87f42264_0_311"/>
          <p:cNvSpPr txBox="1"/>
          <p:nvPr/>
        </p:nvSpPr>
        <p:spPr>
          <a:xfrm>
            <a:off x="836000" y="1869575"/>
            <a:ext cx="29655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Eléctricas</a:t>
            </a:r>
            <a:endParaRPr sz="700">
              <a:solidFill>
                <a:srgbClr val="FFFFFF"/>
              </a:solidFill>
            </a:endParaRPr>
          </a:p>
        </p:txBody>
      </p:sp>
      <p:sp>
        <p:nvSpPr>
          <p:cNvPr id="572" name="Google Shape;572;g2ef87f42264_0_311"/>
          <p:cNvSpPr txBox="1"/>
          <p:nvPr/>
        </p:nvSpPr>
        <p:spPr>
          <a:xfrm>
            <a:off x="836000" y="3392250"/>
            <a:ext cx="29655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Térmicas</a:t>
            </a:r>
            <a:endParaRPr sz="700">
              <a:solidFill>
                <a:srgbClr val="FFFFFF"/>
              </a:solidFill>
            </a:endParaRPr>
          </a:p>
        </p:txBody>
      </p:sp>
      <p:sp>
        <p:nvSpPr>
          <p:cNvPr id="573" name="Google Shape;573;g2ef87f42264_0_311"/>
          <p:cNvSpPr txBox="1"/>
          <p:nvPr/>
        </p:nvSpPr>
        <p:spPr>
          <a:xfrm>
            <a:off x="4572000" y="2453250"/>
            <a:ext cx="31635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Eléctricas y Térmicas</a:t>
            </a:r>
            <a:endParaRPr sz="7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
          <p:cNvSpPr txBox="1"/>
          <p:nvPr>
            <p:ph type="title"/>
          </p:nvPr>
        </p:nvSpPr>
        <p:spPr>
          <a:xfrm>
            <a:off x="311700" y="445025"/>
            <a:ext cx="8520600" cy="572700"/>
          </a:xfrm>
          <a:prstGeom prst="rect">
            <a:avLst/>
          </a:prstGeom>
          <a:solidFill>
            <a:srgbClr val="63D2A9">
              <a:alpha val="82745"/>
            </a:srgbClr>
          </a:solidFill>
          <a:ln>
            <a:noFill/>
          </a:ln>
        </p:spPr>
        <p:txBody>
          <a:bodyPr anchorCtr="0" anchor="t" bIns="91425" lIns="91425" spcFirstLastPara="1" rIns="91425" wrap="square" tIns="91425">
            <a:normAutofit fontScale="90000"/>
          </a:bodyPr>
          <a:lstStyle/>
          <a:p>
            <a:pPr indent="-388620" lvl="0" marL="457200" rtl="0" algn="l">
              <a:lnSpc>
                <a:spcPct val="100000"/>
              </a:lnSpc>
              <a:spcBef>
                <a:spcPts val="0"/>
              </a:spcBef>
              <a:spcAft>
                <a:spcPts val="0"/>
              </a:spcAft>
              <a:buSzPct val="100000"/>
              <a:buAutoNum type="arabicPeriod"/>
            </a:pPr>
            <a:r>
              <a:rPr lang="en"/>
              <a:t>Introducción</a:t>
            </a:r>
            <a:endParaRPr/>
          </a:p>
        </p:txBody>
      </p:sp>
      <p:sp>
        <p:nvSpPr>
          <p:cNvPr id="184" name="Google Shape;184;p3"/>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Comunidades Energéticas</a:t>
            </a:r>
            <a:endParaRPr/>
          </a:p>
        </p:txBody>
      </p:sp>
      <p:sp>
        <p:nvSpPr>
          <p:cNvPr id="185" name="Google Shape;185;p3"/>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lnSpc>
                <a:spcPct val="150000"/>
              </a:lnSpc>
              <a:spcBef>
                <a:spcPts val="1000"/>
              </a:spcBef>
              <a:spcAft>
                <a:spcPts val="1200"/>
              </a:spcAft>
              <a:buNone/>
            </a:pPr>
            <a:r>
              <a:t/>
            </a:r>
            <a:endParaRPr/>
          </a:p>
        </p:txBody>
      </p:sp>
      <p:grpSp>
        <p:nvGrpSpPr>
          <p:cNvPr id="186" name="Google Shape;186;p3"/>
          <p:cNvGrpSpPr/>
          <p:nvPr/>
        </p:nvGrpSpPr>
        <p:grpSpPr>
          <a:xfrm>
            <a:off x="4812220" y="1295738"/>
            <a:ext cx="2864182" cy="2983098"/>
            <a:chOff x="2256567" y="655311"/>
            <a:chExt cx="3522979" cy="3732138"/>
          </a:xfrm>
        </p:grpSpPr>
        <p:sp>
          <p:nvSpPr>
            <p:cNvPr id="187" name="Google Shape;187;p3"/>
            <p:cNvSpPr/>
            <p:nvPr/>
          </p:nvSpPr>
          <p:spPr>
            <a:xfrm rot="-6597333">
              <a:off x="3858201" y="3718698"/>
              <a:ext cx="586303" cy="586303"/>
            </a:xfrm>
            <a:prstGeom prst="ellipse">
              <a:avLst/>
            </a:prstGeom>
            <a:solidFill>
              <a:srgbClr val="C4C6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
            <p:cNvSpPr/>
            <p:nvPr/>
          </p:nvSpPr>
          <p:spPr>
            <a:xfrm rot="-6599386">
              <a:off x="2318596" y="1407533"/>
              <a:ext cx="440541" cy="440541"/>
            </a:xfrm>
            <a:prstGeom prst="ellipse">
              <a:avLst/>
            </a:prstGeom>
            <a:solidFill>
              <a:srgbClr val="C4C6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
            <p:cNvSpPr/>
            <p:nvPr/>
          </p:nvSpPr>
          <p:spPr>
            <a:xfrm rot="-6598839">
              <a:off x="2475855" y="2078921"/>
              <a:ext cx="1199287" cy="1199287"/>
            </a:xfrm>
            <a:prstGeom prst="ellipse">
              <a:avLst/>
            </a:prstGeom>
            <a:solidFill>
              <a:srgbClr val="C4C6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
            <p:cNvSpPr/>
            <p:nvPr/>
          </p:nvSpPr>
          <p:spPr>
            <a:xfrm rot="-6598378">
              <a:off x="4164415" y="885911"/>
              <a:ext cx="1449161" cy="1368502"/>
            </a:xfrm>
            <a:prstGeom prst="ellipse">
              <a:avLst/>
            </a:prstGeom>
            <a:solidFill>
              <a:srgbClr val="C4C6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 name="Google Shape;191;p3"/>
          <p:cNvGrpSpPr/>
          <p:nvPr/>
        </p:nvGrpSpPr>
        <p:grpSpPr>
          <a:xfrm>
            <a:off x="5925791" y="2397632"/>
            <a:ext cx="1415560" cy="1493402"/>
            <a:chOff x="4447194" y="1815766"/>
            <a:chExt cx="2440200" cy="2440200"/>
          </a:xfrm>
        </p:grpSpPr>
        <p:sp>
          <p:nvSpPr>
            <p:cNvPr id="192" name="Google Shape;192;p3"/>
            <p:cNvSpPr/>
            <p:nvPr/>
          </p:nvSpPr>
          <p:spPr>
            <a:xfrm>
              <a:off x="4447194" y="1815766"/>
              <a:ext cx="2440200" cy="2440200"/>
            </a:xfrm>
            <a:prstGeom prst="ellipse">
              <a:avLst/>
            </a:prstGeom>
            <a:solidFill>
              <a:srgbClr val="085631"/>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
            <p:cNvSpPr txBox="1"/>
            <p:nvPr/>
          </p:nvSpPr>
          <p:spPr>
            <a:xfrm>
              <a:off x="4735950" y="2504275"/>
              <a:ext cx="1862700" cy="11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Roboto"/>
                  <a:ea typeface="Roboto"/>
                  <a:cs typeface="Roboto"/>
                  <a:sym typeface="Roboto"/>
                </a:rPr>
                <a:t>Actores</a:t>
              </a:r>
              <a:endParaRPr sz="1200">
                <a:solidFill>
                  <a:srgbClr val="FFFFFF"/>
                </a:solidFill>
                <a:latin typeface="Roboto"/>
                <a:ea typeface="Roboto"/>
                <a:cs typeface="Roboto"/>
                <a:sym typeface="Roboto"/>
              </a:endParaRPr>
            </a:p>
          </p:txBody>
        </p:sp>
      </p:grpSp>
      <p:grpSp>
        <p:nvGrpSpPr>
          <p:cNvPr id="194" name="Google Shape;194;p3"/>
          <p:cNvGrpSpPr/>
          <p:nvPr/>
        </p:nvGrpSpPr>
        <p:grpSpPr>
          <a:xfrm>
            <a:off x="4943267" y="2946644"/>
            <a:ext cx="1415467" cy="1360161"/>
            <a:chOff x="644203" y="3718814"/>
            <a:chExt cx="1498800" cy="1498800"/>
          </a:xfrm>
        </p:grpSpPr>
        <p:sp>
          <p:nvSpPr>
            <p:cNvPr id="195" name="Google Shape;195;p3"/>
            <p:cNvSpPr/>
            <p:nvPr/>
          </p:nvSpPr>
          <p:spPr>
            <a:xfrm>
              <a:off x="644203" y="3718814"/>
              <a:ext cx="1498800" cy="1498800"/>
            </a:xfrm>
            <a:prstGeom prst="ellipse">
              <a:avLst/>
            </a:prstGeom>
            <a:solidFill>
              <a:srgbClr val="0B7140"/>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196" name="Google Shape;196;p3"/>
            <p:cNvSpPr txBox="1"/>
            <p:nvPr/>
          </p:nvSpPr>
          <p:spPr>
            <a:xfrm>
              <a:off x="856976" y="3995875"/>
              <a:ext cx="1073400" cy="94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Roboto"/>
                  <a:ea typeface="Roboto"/>
                  <a:cs typeface="Roboto"/>
                  <a:sym typeface="Roboto"/>
                </a:rPr>
                <a:t>Modelos de Cooperación</a:t>
              </a:r>
              <a:endParaRPr sz="900">
                <a:solidFill>
                  <a:srgbClr val="FFFFFF"/>
                </a:solidFill>
                <a:latin typeface="Roboto"/>
                <a:ea typeface="Roboto"/>
                <a:cs typeface="Roboto"/>
                <a:sym typeface="Roboto"/>
              </a:endParaRPr>
            </a:p>
          </p:txBody>
        </p:sp>
      </p:grpSp>
      <p:grpSp>
        <p:nvGrpSpPr>
          <p:cNvPr id="197" name="Google Shape;197;p3"/>
          <p:cNvGrpSpPr/>
          <p:nvPr/>
        </p:nvGrpSpPr>
        <p:grpSpPr>
          <a:xfrm>
            <a:off x="6996738" y="1726792"/>
            <a:ext cx="1683359" cy="1608752"/>
            <a:chOff x="3100905" y="1420172"/>
            <a:chExt cx="1423800" cy="1423800"/>
          </a:xfrm>
        </p:grpSpPr>
        <p:sp>
          <p:nvSpPr>
            <p:cNvPr id="198" name="Google Shape;198;p3"/>
            <p:cNvSpPr/>
            <p:nvPr/>
          </p:nvSpPr>
          <p:spPr>
            <a:xfrm>
              <a:off x="3100905" y="1420172"/>
              <a:ext cx="1423800" cy="1423800"/>
            </a:xfrm>
            <a:prstGeom prst="ellipse">
              <a:avLst/>
            </a:prstGeom>
            <a:solidFill>
              <a:srgbClr val="0B7743"/>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199" name="Google Shape;199;p3"/>
            <p:cNvSpPr txBox="1"/>
            <p:nvPr/>
          </p:nvSpPr>
          <p:spPr>
            <a:xfrm>
              <a:off x="3328909" y="1659722"/>
              <a:ext cx="967800" cy="94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Roboto"/>
                  <a:ea typeface="Roboto"/>
                  <a:cs typeface="Roboto"/>
                  <a:sym typeface="Roboto"/>
                </a:rPr>
                <a:t>Posibilidades de organización</a:t>
              </a:r>
              <a:endParaRPr sz="900">
                <a:solidFill>
                  <a:srgbClr val="FFFFFF"/>
                </a:solidFill>
                <a:latin typeface="Roboto"/>
                <a:ea typeface="Roboto"/>
                <a:cs typeface="Roboto"/>
                <a:sym typeface="Roboto"/>
              </a:endParaRPr>
            </a:p>
          </p:txBody>
        </p:sp>
      </p:grpSp>
      <p:grpSp>
        <p:nvGrpSpPr>
          <p:cNvPr id="200" name="Google Shape;200;p3"/>
          <p:cNvGrpSpPr/>
          <p:nvPr/>
        </p:nvGrpSpPr>
        <p:grpSpPr>
          <a:xfrm>
            <a:off x="5271813" y="1533598"/>
            <a:ext cx="1344637" cy="1292098"/>
            <a:chOff x="3490737" y="1374053"/>
            <a:chExt cx="1423800" cy="1423800"/>
          </a:xfrm>
        </p:grpSpPr>
        <p:sp>
          <p:nvSpPr>
            <p:cNvPr id="201" name="Google Shape;201;p3"/>
            <p:cNvSpPr/>
            <p:nvPr/>
          </p:nvSpPr>
          <p:spPr>
            <a:xfrm>
              <a:off x="3490737" y="1374053"/>
              <a:ext cx="1423800" cy="1423800"/>
            </a:xfrm>
            <a:prstGeom prst="ellipse">
              <a:avLst/>
            </a:prstGeom>
            <a:solidFill>
              <a:srgbClr val="0B7743"/>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2" name="Google Shape;202;p3"/>
            <p:cNvSpPr txBox="1"/>
            <p:nvPr/>
          </p:nvSpPr>
          <p:spPr>
            <a:xfrm>
              <a:off x="3718754" y="1613603"/>
              <a:ext cx="967800" cy="94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Roboto"/>
                  <a:ea typeface="Roboto"/>
                  <a:cs typeface="Roboto"/>
                  <a:sym typeface="Roboto"/>
                </a:rPr>
                <a:t>Actividades </a:t>
              </a:r>
              <a:endParaRPr sz="900">
                <a:solidFill>
                  <a:srgbClr val="FFFFFF"/>
                </a:solidFill>
                <a:latin typeface="Roboto"/>
                <a:ea typeface="Roboto"/>
                <a:cs typeface="Roboto"/>
                <a:sym typeface="Roboto"/>
              </a:endParaRPr>
            </a:p>
          </p:txBody>
        </p:sp>
      </p:grpSp>
      <p:sp>
        <p:nvSpPr>
          <p:cNvPr id="203" name="Google Shape;203;p3"/>
          <p:cNvSpPr txBox="1"/>
          <p:nvPr/>
        </p:nvSpPr>
        <p:spPr>
          <a:xfrm>
            <a:off x="360325" y="1727675"/>
            <a:ext cx="42117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300">
              <a:solidFill>
                <a:srgbClr val="595959"/>
              </a:solidFill>
              <a:latin typeface="Roboto"/>
              <a:ea typeface="Roboto"/>
              <a:cs typeface="Roboto"/>
              <a:sym typeface="Roboto"/>
            </a:endParaRPr>
          </a:p>
          <a:p>
            <a:pPr indent="-311150" lvl="0" marL="457200" rtl="0" algn="l">
              <a:lnSpc>
                <a:spcPct val="150000"/>
              </a:lnSpc>
              <a:spcBef>
                <a:spcPts val="120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Las Comunidades Energéticas son </a:t>
            </a:r>
            <a:r>
              <a:rPr b="1" lang="en" sz="1300">
                <a:solidFill>
                  <a:srgbClr val="595959"/>
                </a:solidFill>
                <a:latin typeface="Roboto"/>
                <a:ea typeface="Roboto"/>
                <a:cs typeface="Roboto"/>
                <a:sym typeface="Roboto"/>
              </a:rPr>
              <a:t>elementos multicriterio</a:t>
            </a:r>
            <a:endParaRPr b="1" sz="1300">
              <a:solidFill>
                <a:srgbClr val="595959"/>
              </a:solidFill>
              <a:latin typeface="Roboto"/>
              <a:ea typeface="Roboto"/>
              <a:cs typeface="Roboto"/>
              <a:sym typeface="Roboto"/>
            </a:endParaRPr>
          </a:p>
          <a:p>
            <a:pPr indent="-311150" lvl="0" marL="457200" rtl="0" algn="l">
              <a:lnSpc>
                <a:spcPct val="15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No existe ninguna clasificación única o estándar</a:t>
            </a:r>
            <a:endParaRPr sz="1300">
              <a:solidFill>
                <a:srgbClr val="595959"/>
              </a:solidFill>
              <a:latin typeface="Roboto"/>
              <a:ea typeface="Roboto"/>
              <a:cs typeface="Roboto"/>
              <a:sym typeface="Roboto"/>
            </a:endParaRPr>
          </a:p>
          <a:p>
            <a:pPr indent="-311150" lvl="0" marL="457200" rtl="0" algn="l">
              <a:lnSpc>
                <a:spcPct val="15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Es necesario entender todos los parámetros que las componen</a:t>
            </a:r>
            <a:endParaRPr sz="1800">
              <a:solidFill>
                <a:schemeClr val="lt1"/>
              </a:solidFill>
              <a:latin typeface="Trebuchet MS"/>
              <a:ea typeface="Trebuchet MS"/>
              <a:cs typeface="Trebuchet MS"/>
              <a:sym typeface="Trebuchet MS"/>
            </a:endParaRPr>
          </a:p>
          <a:p>
            <a:pPr indent="0" lvl="0" marL="0" rtl="0" algn="l">
              <a:spcBef>
                <a:spcPts val="1200"/>
              </a:spcBef>
              <a:spcAft>
                <a:spcPts val="0"/>
              </a:spcAft>
              <a:buNone/>
            </a:pPr>
            <a:r>
              <a:t/>
            </a:r>
            <a:endParaRPr sz="1800">
              <a:solidFill>
                <a:schemeClr val="dk2"/>
              </a:solidFill>
              <a:latin typeface="Trebuchet MS"/>
              <a:ea typeface="Trebuchet MS"/>
              <a:cs typeface="Trebuchet MS"/>
              <a:sym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2ef87f42264_0_321"/>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579" name="Google Shape;579;g2ef87f42264_0_321"/>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Eléctricas</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580" name="Google Shape;580;g2ef87f42264_0_321"/>
          <p:cNvSpPr txBox="1"/>
          <p:nvPr>
            <p:ph idx="2" type="ctrTitle"/>
          </p:nvPr>
        </p:nvSpPr>
        <p:spPr>
          <a:xfrm>
            <a:off x="364950" y="1017725"/>
            <a:ext cx="2877000" cy="468900"/>
          </a:xfrm>
          <a:prstGeom prst="rect">
            <a:avLst/>
          </a:prstGeom>
          <a:solidFill>
            <a:schemeClr val="lt1"/>
          </a:solidFill>
          <a:ln>
            <a:noFill/>
          </a:ln>
        </p:spPr>
        <p:txBody>
          <a:bodyPr anchorCtr="0" anchor="b" bIns="91425" lIns="91425" spcFirstLastPara="1" rIns="91425" wrap="square" tIns="91425">
            <a:normAutofit fontScale="90000"/>
          </a:bodyPr>
          <a:lstStyle/>
          <a:p>
            <a:pPr indent="0" lvl="0" marL="0" rtl="0" algn="l">
              <a:spcBef>
                <a:spcPts val="0"/>
              </a:spcBef>
              <a:spcAft>
                <a:spcPts val="0"/>
              </a:spcAft>
              <a:buSzPct val="100000"/>
              <a:buNone/>
            </a:pPr>
            <a:r>
              <a:rPr lang="en"/>
              <a:t>Según </a:t>
            </a:r>
            <a:r>
              <a:rPr lang="en"/>
              <a:t>el vector energético</a:t>
            </a:r>
            <a:endParaRPr/>
          </a:p>
        </p:txBody>
      </p:sp>
      <p:sp>
        <p:nvSpPr>
          <p:cNvPr id="581" name="Google Shape;581;g2ef87f42264_0_321"/>
          <p:cNvSpPr txBox="1"/>
          <p:nvPr/>
        </p:nvSpPr>
        <p:spPr>
          <a:xfrm>
            <a:off x="364950" y="2237125"/>
            <a:ext cx="5247000" cy="1908600"/>
          </a:xfrm>
          <a:prstGeom prst="rect">
            <a:avLst/>
          </a:prstGeom>
          <a:noFill/>
          <a:ln>
            <a:noFill/>
          </a:ln>
        </p:spPr>
        <p:txBody>
          <a:bodyPr anchorCtr="0" anchor="t" bIns="91425" lIns="91425" spcFirstLastPara="1" rIns="91425" wrap="square" tIns="91425">
            <a:spAutoFit/>
          </a:bodyPr>
          <a:lstStyle/>
          <a:p>
            <a:pPr indent="-330200" lvl="0" marL="457200" rtl="0" algn="l">
              <a:lnSpc>
                <a:spcPct val="200000"/>
              </a:lnSpc>
              <a:spcBef>
                <a:spcPts val="0"/>
              </a:spcBef>
              <a:spcAft>
                <a:spcPts val="0"/>
              </a:spcAft>
              <a:buClr>
                <a:srgbClr val="595959"/>
              </a:buClr>
              <a:buSzPts val="1600"/>
              <a:buFont typeface="Roboto"/>
              <a:buChar char="●"/>
            </a:pPr>
            <a:r>
              <a:rPr b="1" lang="en" sz="1600">
                <a:solidFill>
                  <a:srgbClr val="595959"/>
                </a:solidFill>
                <a:latin typeface="Roboto"/>
                <a:ea typeface="Roboto"/>
                <a:cs typeface="Roboto"/>
                <a:sym typeface="Roboto"/>
              </a:rPr>
              <a:t>Fotovoltaica:</a:t>
            </a:r>
            <a:r>
              <a:rPr lang="en" sz="1600">
                <a:solidFill>
                  <a:srgbClr val="595959"/>
                </a:solidFill>
                <a:latin typeface="Roboto"/>
                <a:ea typeface="Roboto"/>
                <a:cs typeface="Roboto"/>
                <a:sym typeface="Roboto"/>
              </a:rPr>
              <a:t> la tecnología más repetida en las CE</a:t>
            </a:r>
            <a:endParaRPr sz="1600">
              <a:solidFill>
                <a:srgbClr val="595959"/>
              </a:solidFill>
              <a:latin typeface="Roboto"/>
              <a:ea typeface="Roboto"/>
              <a:cs typeface="Roboto"/>
              <a:sym typeface="Roboto"/>
            </a:endParaRPr>
          </a:p>
          <a:p>
            <a:pPr indent="-330200" lvl="0" marL="457200" rtl="0" algn="l">
              <a:lnSpc>
                <a:spcPct val="200000"/>
              </a:lnSpc>
              <a:spcBef>
                <a:spcPts val="0"/>
              </a:spcBef>
              <a:spcAft>
                <a:spcPts val="0"/>
              </a:spcAft>
              <a:buClr>
                <a:srgbClr val="595959"/>
              </a:buClr>
              <a:buSzPts val="1600"/>
              <a:buFont typeface="Roboto"/>
              <a:buChar char="●"/>
            </a:pPr>
            <a:r>
              <a:rPr b="1" lang="en" sz="1600">
                <a:solidFill>
                  <a:srgbClr val="595959"/>
                </a:solidFill>
                <a:latin typeface="Roboto"/>
                <a:ea typeface="Roboto"/>
                <a:cs typeface="Roboto"/>
                <a:sym typeface="Roboto"/>
              </a:rPr>
              <a:t>Eólica</a:t>
            </a:r>
            <a:r>
              <a:rPr lang="en" sz="1600">
                <a:solidFill>
                  <a:srgbClr val="595959"/>
                </a:solidFill>
                <a:latin typeface="Roboto"/>
                <a:ea typeface="Roboto"/>
                <a:cs typeface="Roboto"/>
                <a:sym typeface="Roboto"/>
              </a:rPr>
              <a:t>: + producción, + beneficios, + inversión</a:t>
            </a:r>
            <a:endParaRPr sz="1600">
              <a:solidFill>
                <a:srgbClr val="595959"/>
              </a:solidFill>
              <a:latin typeface="Roboto"/>
              <a:ea typeface="Roboto"/>
              <a:cs typeface="Roboto"/>
              <a:sym typeface="Roboto"/>
            </a:endParaRPr>
          </a:p>
          <a:p>
            <a:pPr indent="-330200" lvl="0" marL="457200" rtl="0" algn="l">
              <a:lnSpc>
                <a:spcPct val="200000"/>
              </a:lnSpc>
              <a:spcBef>
                <a:spcPts val="0"/>
              </a:spcBef>
              <a:spcAft>
                <a:spcPts val="0"/>
              </a:spcAft>
              <a:buClr>
                <a:srgbClr val="595959"/>
              </a:buClr>
              <a:buSzPts val="1600"/>
              <a:buFont typeface="Roboto"/>
              <a:buChar char="●"/>
            </a:pPr>
            <a:r>
              <a:rPr b="1" lang="en" sz="1600">
                <a:solidFill>
                  <a:srgbClr val="595959"/>
                </a:solidFill>
                <a:latin typeface="Roboto"/>
                <a:ea typeface="Roboto"/>
                <a:cs typeface="Roboto"/>
                <a:sym typeface="Roboto"/>
              </a:rPr>
              <a:t>Hidroeléctrica</a:t>
            </a:r>
            <a:endParaRPr b="1" sz="1600">
              <a:solidFill>
                <a:srgbClr val="595959"/>
              </a:solidFill>
              <a:latin typeface="Roboto"/>
              <a:ea typeface="Roboto"/>
              <a:cs typeface="Roboto"/>
              <a:sym typeface="Roboto"/>
            </a:endParaRPr>
          </a:p>
          <a:p>
            <a:pPr indent="-330200" lvl="0" marL="457200" rtl="0" algn="l">
              <a:lnSpc>
                <a:spcPct val="200000"/>
              </a:lnSpc>
              <a:spcBef>
                <a:spcPts val="0"/>
              </a:spcBef>
              <a:spcAft>
                <a:spcPts val="0"/>
              </a:spcAft>
              <a:buClr>
                <a:srgbClr val="595959"/>
              </a:buClr>
              <a:buSzPts val="1600"/>
              <a:buFont typeface="Roboto"/>
              <a:buChar char="●"/>
            </a:pPr>
            <a:r>
              <a:rPr b="1" lang="en" sz="1600">
                <a:solidFill>
                  <a:srgbClr val="595959"/>
                </a:solidFill>
                <a:latin typeface="Roboto"/>
                <a:ea typeface="Roboto"/>
                <a:cs typeface="Roboto"/>
                <a:sym typeface="Roboto"/>
              </a:rPr>
              <a:t>Biomasa</a:t>
            </a:r>
            <a:endParaRPr sz="1800">
              <a:solidFill>
                <a:srgbClr val="595959"/>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g2ef87f42264_0_331"/>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587" name="Google Shape;587;g2ef87f42264_0_331"/>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a:t>
            </a:r>
            <a:r>
              <a:rPr b="1" lang="en" sz="2000">
                <a:latin typeface="Roboto"/>
                <a:ea typeface="Roboto"/>
                <a:cs typeface="Roboto"/>
                <a:sym typeface="Roboto"/>
              </a:rPr>
              <a:t>Eléctrica: </a:t>
            </a:r>
            <a:r>
              <a:rPr b="1" i="1" lang="en" sz="2000">
                <a:latin typeface="Roboto"/>
                <a:ea typeface="Roboto"/>
                <a:cs typeface="Roboto"/>
                <a:sym typeface="Roboto"/>
              </a:rPr>
              <a:t>Eólica Ecopower</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588" name="Google Shape;588;g2ef87f42264_0_331"/>
          <p:cNvSpPr txBox="1"/>
          <p:nvPr>
            <p:ph idx="2" type="ctrTitle"/>
          </p:nvPr>
        </p:nvSpPr>
        <p:spPr>
          <a:xfrm>
            <a:off x="364950" y="1017725"/>
            <a:ext cx="2877000" cy="468900"/>
          </a:xfrm>
          <a:prstGeom prst="rect">
            <a:avLst/>
          </a:prstGeom>
          <a:solidFill>
            <a:schemeClr val="lt1"/>
          </a:solidFill>
          <a:ln>
            <a:noFill/>
          </a:ln>
        </p:spPr>
        <p:txBody>
          <a:bodyPr anchorCtr="0" anchor="b" bIns="91425" lIns="91425" spcFirstLastPara="1" rIns="91425" wrap="square" tIns="91425">
            <a:normAutofit fontScale="90000"/>
          </a:bodyPr>
          <a:lstStyle/>
          <a:p>
            <a:pPr indent="0" lvl="0" marL="0" rtl="0" algn="l">
              <a:spcBef>
                <a:spcPts val="0"/>
              </a:spcBef>
              <a:spcAft>
                <a:spcPts val="0"/>
              </a:spcAft>
              <a:buSzPct val="100000"/>
              <a:buNone/>
            </a:pPr>
            <a:r>
              <a:rPr lang="en"/>
              <a:t>Según el vector energético</a:t>
            </a:r>
            <a:endParaRPr/>
          </a:p>
        </p:txBody>
      </p:sp>
      <p:sp>
        <p:nvSpPr>
          <p:cNvPr id="589" name="Google Shape;589;g2ef87f42264_0_331"/>
          <p:cNvSpPr txBox="1"/>
          <p:nvPr/>
        </p:nvSpPr>
        <p:spPr>
          <a:xfrm>
            <a:off x="364950" y="2465725"/>
            <a:ext cx="5247000" cy="15393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Eeklo (Bélgica).</a:t>
            </a:r>
            <a:endParaRPr sz="1600">
              <a:solidFill>
                <a:srgbClr val="595959"/>
              </a:solidFill>
              <a:latin typeface="Roboto"/>
              <a:ea typeface="Roboto"/>
              <a:cs typeface="Roboto"/>
              <a:sym typeface="Roboto"/>
            </a:endParaRPr>
          </a:p>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Comparte con el ayuntamiento una turbina.</a:t>
            </a:r>
            <a:endParaRPr sz="1600">
              <a:solidFill>
                <a:srgbClr val="595959"/>
              </a:solidFill>
              <a:latin typeface="Roboto"/>
              <a:ea typeface="Roboto"/>
              <a:cs typeface="Roboto"/>
              <a:sym typeface="Roboto"/>
            </a:endParaRPr>
          </a:p>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Alimenta a 750 personas.</a:t>
            </a:r>
            <a:endParaRPr sz="1600">
              <a:solidFill>
                <a:srgbClr val="595959"/>
              </a:solidFill>
              <a:latin typeface="Roboto"/>
              <a:ea typeface="Roboto"/>
              <a:cs typeface="Roboto"/>
              <a:sym typeface="Roboto"/>
            </a:endParaRPr>
          </a:p>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250€ de aporte </a:t>
            </a:r>
            <a:r>
              <a:rPr lang="en" sz="1600">
                <a:solidFill>
                  <a:srgbClr val="595959"/>
                </a:solidFill>
                <a:latin typeface="Roboto"/>
                <a:ea typeface="Roboto"/>
                <a:cs typeface="Roboto"/>
                <a:sym typeface="Roboto"/>
              </a:rPr>
              <a:t>inicial</a:t>
            </a:r>
            <a:r>
              <a:rPr lang="en" sz="1600">
                <a:solidFill>
                  <a:srgbClr val="595959"/>
                </a:solidFill>
                <a:latin typeface="Roboto"/>
                <a:ea typeface="Roboto"/>
                <a:cs typeface="Roboto"/>
                <a:sym typeface="Roboto"/>
              </a:rPr>
              <a:t>.</a:t>
            </a:r>
            <a:endParaRPr b="1" sz="1500">
              <a:solidFill>
                <a:srgbClr val="595959"/>
              </a:solidFill>
              <a:latin typeface="Roboto"/>
              <a:ea typeface="Roboto"/>
              <a:cs typeface="Roboto"/>
              <a:sym typeface="Roboto"/>
            </a:endParaRPr>
          </a:p>
        </p:txBody>
      </p:sp>
      <p:pic>
        <p:nvPicPr>
          <p:cNvPr id="590" name="Google Shape;590;g2ef87f42264_0_331"/>
          <p:cNvPicPr preferRelativeResize="0"/>
          <p:nvPr/>
        </p:nvPicPr>
        <p:blipFill>
          <a:blip r:embed="rId3">
            <a:alphaModFix/>
          </a:blip>
          <a:stretch>
            <a:fillRect/>
          </a:stretch>
        </p:blipFill>
        <p:spPr>
          <a:xfrm>
            <a:off x="4827175" y="2356250"/>
            <a:ext cx="3892824" cy="17582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2ef87f42264_0_342"/>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596" name="Google Shape;596;g2ef87f42264_0_342"/>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Eléctrica: </a:t>
            </a:r>
            <a:r>
              <a:rPr b="1" i="1" lang="en" sz="2000">
                <a:latin typeface="Roboto"/>
                <a:ea typeface="Roboto"/>
                <a:cs typeface="Roboto"/>
                <a:sym typeface="Roboto"/>
              </a:rPr>
              <a:t>Hidroeléctrica NAFARKOOP ENERGÍA, S.COOP</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597" name="Google Shape;597;g2ef87f42264_0_342"/>
          <p:cNvSpPr txBox="1"/>
          <p:nvPr>
            <p:ph idx="2" type="ctrTitle"/>
          </p:nvPr>
        </p:nvSpPr>
        <p:spPr>
          <a:xfrm>
            <a:off x="364950" y="1017725"/>
            <a:ext cx="2877000" cy="468900"/>
          </a:xfrm>
          <a:prstGeom prst="rect">
            <a:avLst/>
          </a:prstGeom>
          <a:solidFill>
            <a:schemeClr val="lt1"/>
          </a:solidFill>
          <a:ln>
            <a:noFill/>
          </a:ln>
        </p:spPr>
        <p:txBody>
          <a:bodyPr anchorCtr="0" anchor="b" bIns="91425" lIns="91425" spcFirstLastPara="1" rIns="91425" wrap="square" tIns="91425">
            <a:normAutofit fontScale="90000"/>
          </a:bodyPr>
          <a:lstStyle/>
          <a:p>
            <a:pPr indent="0" lvl="0" marL="0" rtl="0" algn="l">
              <a:spcBef>
                <a:spcPts val="0"/>
              </a:spcBef>
              <a:spcAft>
                <a:spcPts val="0"/>
              </a:spcAft>
              <a:buSzPct val="100000"/>
              <a:buNone/>
            </a:pPr>
            <a:r>
              <a:rPr lang="en"/>
              <a:t>Según el vector energético</a:t>
            </a:r>
            <a:endParaRPr/>
          </a:p>
        </p:txBody>
      </p:sp>
      <p:sp>
        <p:nvSpPr>
          <p:cNvPr id="598" name="Google Shape;598;g2ef87f42264_0_342"/>
          <p:cNvSpPr txBox="1"/>
          <p:nvPr/>
        </p:nvSpPr>
        <p:spPr>
          <a:xfrm>
            <a:off x="364950" y="2465725"/>
            <a:ext cx="5247000" cy="15393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Hernani, País Vasco (España).</a:t>
            </a:r>
            <a:endParaRPr sz="1600">
              <a:solidFill>
                <a:srgbClr val="595959"/>
              </a:solidFill>
              <a:latin typeface="Roboto"/>
              <a:ea typeface="Roboto"/>
              <a:cs typeface="Roboto"/>
              <a:sym typeface="Roboto"/>
            </a:endParaRPr>
          </a:p>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Cooperativa de servicios empresariales.</a:t>
            </a:r>
            <a:endParaRPr sz="1600">
              <a:solidFill>
                <a:srgbClr val="595959"/>
              </a:solidFill>
              <a:latin typeface="Roboto"/>
              <a:ea typeface="Roboto"/>
              <a:cs typeface="Roboto"/>
              <a:sym typeface="Roboto"/>
            </a:endParaRPr>
          </a:p>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450 MWh/año.</a:t>
            </a:r>
            <a:endParaRPr sz="1600">
              <a:solidFill>
                <a:srgbClr val="595959"/>
              </a:solidFill>
              <a:latin typeface="Roboto"/>
              <a:ea typeface="Roboto"/>
              <a:cs typeface="Roboto"/>
              <a:sym typeface="Roboto"/>
            </a:endParaRPr>
          </a:p>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Alimenta a 250 viviendas.</a:t>
            </a:r>
            <a:endParaRPr sz="1600">
              <a:solidFill>
                <a:srgbClr val="595959"/>
              </a:solidFill>
              <a:latin typeface="Roboto"/>
              <a:ea typeface="Roboto"/>
              <a:cs typeface="Roboto"/>
              <a:sym typeface="Roboto"/>
            </a:endParaRPr>
          </a:p>
        </p:txBody>
      </p:sp>
      <p:pic>
        <p:nvPicPr>
          <p:cNvPr id="599" name="Google Shape;599;g2ef87f42264_0_342"/>
          <p:cNvPicPr preferRelativeResize="0"/>
          <p:nvPr/>
        </p:nvPicPr>
        <p:blipFill>
          <a:blip r:embed="rId3">
            <a:alphaModFix/>
          </a:blip>
          <a:stretch>
            <a:fillRect/>
          </a:stretch>
        </p:blipFill>
        <p:spPr>
          <a:xfrm>
            <a:off x="6087702" y="3228975"/>
            <a:ext cx="2051325" cy="1403676"/>
          </a:xfrm>
          <a:prstGeom prst="rect">
            <a:avLst/>
          </a:prstGeom>
          <a:noFill/>
          <a:ln>
            <a:noFill/>
          </a:ln>
        </p:spPr>
      </p:pic>
      <p:pic>
        <p:nvPicPr>
          <p:cNvPr id="600" name="Google Shape;600;g2ef87f42264_0_342"/>
          <p:cNvPicPr preferRelativeResize="0"/>
          <p:nvPr/>
        </p:nvPicPr>
        <p:blipFill>
          <a:blip r:embed="rId4">
            <a:alphaModFix/>
          </a:blip>
          <a:stretch>
            <a:fillRect/>
          </a:stretch>
        </p:blipFill>
        <p:spPr>
          <a:xfrm>
            <a:off x="4986900" y="2221050"/>
            <a:ext cx="2051325" cy="15009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2ef87f42264_0_352"/>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606" name="Google Shape;606;g2ef87f42264_0_352"/>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Térmicas</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607" name="Google Shape;607;g2ef87f42264_0_352"/>
          <p:cNvSpPr txBox="1"/>
          <p:nvPr>
            <p:ph idx="2" type="ctrTitle"/>
          </p:nvPr>
        </p:nvSpPr>
        <p:spPr>
          <a:xfrm>
            <a:off x="364950" y="1017725"/>
            <a:ext cx="2877000" cy="468900"/>
          </a:xfrm>
          <a:prstGeom prst="rect">
            <a:avLst/>
          </a:prstGeom>
          <a:solidFill>
            <a:schemeClr val="lt1"/>
          </a:solidFill>
          <a:ln>
            <a:noFill/>
          </a:ln>
        </p:spPr>
        <p:txBody>
          <a:bodyPr anchorCtr="0" anchor="b" bIns="91425" lIns="91425" spcFirstLastPara="1" rIns="91425" wrap="square" tIns="91425">
            <a:normAutofit fontScale="90000"/>
          </a:bodyPr>
          <a:lstStyle/>
          <a:p>
            <a:pPr indent="0" lvl="0" marL="0" rtl="0" algn="l">
              <a:spcBef>
                <a:spcPts val="0"/>
              </a:spcBef>
              <a:spcAft>
                <a:spcPts val="0"/>
              </a:spcAft>
              <a:buSzPct val="100000"/>
              <a:buNone/>
            </a:pPr>
            <a:r>
              <a:rPr lang="en"/>
              <a:t>Según el vector energético</a:t>
            </a:r>
            <a:endParaRPr/>
          </a:p>
        </p:txBody>
      </p:sp>
      <p:sp>
        <p:nvSpPr>
          <p:cNvPr id="608" name="Google Shape;608;g2ef87f42264_0_352"/>
          <p:cNvSpPr txBox="1"/>
          <p:nvPr/>
        </p:nvSpPr>
        <p:spPr>
          <a:xfrm>
            <a:off x="364950" y="2160925"/>
            <a:ext cx="6400500" cy="2277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800">
                <a:solidFill>
                  <a:srgbClr val="595959"/>
                </a:solidFill>
                <a:latin typeface="Roboto"/>
                <a:ea typeface="Roboto"/>
                <a:cs typeface="Roboto"/>
                <a:sym typeface="Roboto"/>
              </a:rPr>
              <a:t>Necesidad de Calor para Calefacción, ACS o procesos industriales.</a:t>
            </a:r>
            <a:endParaRPr sz="1800">
              <a:solidFill>
                <a:srgbClr val="595959"/>
              </a:solidFill>
              <a:latin typeface="Roboto"/>
              <a:ea typeface="Roboto"/>
              <a:cs typeface="Roboto"/>
              <a:sym typeface="Roboto"/>
            </a:endParaRPr>
          </a:p>
          <a:p>
            <a:pPr indent="-342900" lvl="0" marL="457200" rtl="0" algn="l">
              <a:lnSpc>
                <a:spcPct val="150000"/>
              </a:lnSpc>
              <a:spcBef>
                <a:spcPts val="120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Solar térmica</a:t>
            </a:r>
            <a:endParaRPr sz="1800">
              <a:solidFill>
                <a:srgbClr val="595959"/>
              </a:solidFill>
              <a:latin typeface="Roboto"/>
              <a:ea typeface="Roboto"/>
              <a:cs typeface="Roboto"/>
              <a:sym typeface="Roboto"/>
            </a:endParaRPr>
          </a:p>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Biomasa</a:t>
            </a:r>
            <a:endParaRPr sz="1800">
              <a:solidFill>
                <a:srgbClr val="595959"/>
              </a:solidFill>
              <a:latin typeface="Roboto"/>
              <a:ea typeface="Roboto"/>
              <a:cs typeface="Roboto"/>
              <a:sym typeface="Roboto"/>
            </a:endParaRPr>
          </a:p>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Recuperación de calor excedente</a:t>
            </a:r>
            <a:endParaRPr sz="1600">
              <a:solidFill>
                <a:srgbClr val="595959"/>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2ef87f42264_0_361"/>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614" name="Google Shape;614;g2ef87f42264_0_361"/>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a:t>
            </a:r>
            <a:r>
              <a:rPr b="1" lang="en" sz="2000">
                <a:latin typeface="Roboto"/>
                <a:ea typeface="Roboto"/>
                <a:cs typeface="Roboto"/>
                <a:sym typeface="Roboto"/>
              </a:rPr>
              <a:t>Térmica: </a:t>
            </a:r>
            <a:r>
              <a:rPr b="1" i="1" lang="en" sz="2000">
                <a:latin typeface="Roboto"/>
                <a:ea typeface="Roboto"/>
                <a:cs typeface="Roboto"/>
                <a:sym typeface="Roboto"/>
              </a:rPr>
              <a:t>Solar térmica URBEROA, S.COOP</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615" name="Google Shape;615;g2ef87f42264_0_361"/>
          <p:cNvSpPr txBox="1"/>
          <p:nvPr>
            <p:ph idx="2" type="ctrTitle"/>
          </p:nvPr>
        </p:nvSpPr>
        <p:spPr>
          <a:xfrm>
            <a:off x="364950" y="1017725"/>
            <a:ext cx="2877000" cy="468900"/>
          </a:xfrm>
          <a:prstGeom prst="rect">
            <a:avLst/>
          </a:prstGeom>
          <a:solidFill>
            <a:schemeClr val="lt1"/>
          </a:solidFill>
          <a:ln>
            <a:noFill/>
          </a:ln>
        </p:spPr>
        <p:txBody>
          <a:bodyPr anchorCtr="0" anchor="b" bIns="91425" lIns="91425" spcFirstLastPara="1" rIns="91425" wrap="square" tIns="91425">
            <a:normAutofit fontScale="90000"/>
          </a:bodyPr>
          <a:lstStyle/>
          <a:p>
            <a:pPr indent="0" lvl="0" marL="0" rtl="0" algn="l">
              <a:spcBef>
                <a:spcPts val="0"/>
              </a:spcBef>
              <a:spcAft>
                <a:spcPts val="0"/>
              </a:spcAft>
              <a:buSzPct val="100000"/>
              <a:buNone/>
            </a:pPr>
            <a:r>
              <a:rPr lang="en"/>
              <a:t>Según el vector energético</a:t>
            </a:r>
            <a:endParaRPr/>
          </a:p>
        </p:txBody>
      </p:sp>
      <p:sp>
        <p:nvSpPr>
          <p:cNvPr id="616" name="Google Shape;616;g2ef87f42264_0_361"/>
          <p:cNvSpPr txBox="1"/>
          <p:nvPr/>
        </p:nvSpPr>
        <p:spPr>
          <a:xfrm>
            <a:off x="364950" y="2160925"/>
            <a:ext cx="4025700" cy="2048700"/>
          </a:xfrm>
          <a:prstGeom prst="rect">
            <a:avLst/>
          </a:prstGeom>
          <a:noFill/>
          <a:ln>
            <a:noFill/>
          </a:ln>
        </p:spPr>
        <p:txBody>
          <a:bodyPr anchorCtr="0" anchor="t" bIns="91425" lIns="91425" spcFirstLastPara="1" rIns="91425" wrap="square" tIns="91425">
            <a:spAutoFit/>
          </a:bodyPr>
          <a:lstStyle/>
          <a:p>
            <a:pPr indent="-338455" lvl="0" marL="457200" rtl="0" algn="l">
              <a:lnSpc>
                <a:spcPct val="150000"/>
              </a:lnSpc>
              <a:spcBef>
                <a:spcPts val="0"/>
              </a:spcBef>
              <a:spcAft>
                <a:spcPts val="0"/>
              </a:spcAft>
              <a:buClr>
                <a:srgbClr val="595959"/>
              </a:buClr>
              <a:buSzPts val="1730"/>
              <a:buFont typeface="Roboto"/>
              <a:buChar char="●"/>
            </a:pPr>
            <a:r>
              <a:rPr lang="en" sz="1729">
                <a:solidFill>
                  <a:srgbClr val="595959"/>
                </a:solidFill>
                <a:latin typeface="Roboto"/>
                <a:ea typeface="Roboto"/>
                <a:cs typeface="Roboto"/>
                <a:sym typeface="Roboto"/>
              </a:rPr>
              <a:t>San sebastián, País Vasco</a:t>
            </a:r>
            <a:endParaRPr sz="1729">
              <a:solidFill>
                <a:srgbClr val="595959"/>
              </a:solidFill>
              <a:latin typeface="Roboto"/>
              <a:ea typeface="Roboto"/>
              <a:cs typeface="Roboto"/>
              <a:sym typeface="Roboto"/>
            </a:endParaRPr>
          </a:p>
          <a:p>
            <a:pPr indent="-338455" lvl="0" marL="457200" rtl="0" algn="l">
              <a:lnSpc>
                <a:spcPct val="150000"/>
              </a:lnSpc>
              <a:spcBef>
                <a:spcPts val="0"/>
              </a:spcBef>
              <a:spcAft>
                <a:spcPts val="0"/>
              </a:spcAft>
              <a:buClr>
                <a:srgbClr val="595959"/>
              </a:buClr>
              <a:buSzPts val="1730"/>
              <a:buFont typeface="Roboto"/>
              <a:buChar char="●"/>
            </a:pPr>
            <a:r>
              <a:rPr lang="en" sz="1729">
                <a:solidFill>
                  <a:srgbClr val="595959"/>
                </a:solidFill>
                <a:latin typeface="Roboto"/>
                <a:ea typeface="Roboto"/>
                <a:cs typeface="Roboto"/>
                <a:sym typeface="Roboto"/>
              </a:rPr>
              <a:t>70 m² de paneles solares térmicos + calderas tradicionales + cogeneración</a:t>
            </a:r>
            <a:endParaRPr sz="1729">
              <a:solidFill>
                <a:srgbClr val="595959"/>
              </a:solidFill>
              <a:latin typeface="Roboto"/>
              <a:ea typeface="Roboto"/>
              <a:cs typeface="Roboto"/>
              <a:sym typeface="Roboto"/>
            </a:endParaRPr>
          </a:p>
          <a:p>
            <a:pPr indent="-338455" lvl="0" marL="457200" rtl="0" algn="l">
              <a:lnSpc>
                <a:spcPct val="150000"/>
              </a:lnSpc>
              <a:spcBef>
                <a:spcPts val="0"/>
              </a:spcBef>
              <a:spcAft>
                <a:spcPts val="0"/>
              </a:spcAft>
              <a:buClr>
                <a:srgbClr val="595959"/>
              </a:buClr>
              <a:buSzPts val="1730"/>
              <a:buFont typeface="Roboto"/>
              <a:buChar char="●"/>
            </a:pPr>
            <a:r>
              <a:rPr lang="en" sz="1729">
                <a:solidFill>
                  <a:srgbClr val="595959"/>
                </a:solidFill>
                <a:latin typeface="Roboto"/>
                <a:ea typeface="Roboto"/>
                <a:cs typeface="Roboto"/>
                <a:sym typeface="Roboto"/>
              </a:rPr>
              <a:t>550 familias</a:t>
            </a:r>
            <a:endParaRPr sz="1800">
              <a:solidFill>
                <a:srgbClr val="595959"/>
              </a:solidFill>
              <a:latin typeface="Roboto"/>
              <a:ea typeface="Roboto"/>
              <a:cs typeface="Roboto"/>
              <a:sym typeface="Roboto"/>
            </a:endParaRPr>
          </a:p>
        </p:txBody>
      </p:sp>
      <p:pic>
        <p:nvPicPr>
          <p:cNvPr id="617" name="Google Shape;617;g2ef87f42264_0_361"/>
          <p:cNvPicPr preferRelativeResize="0"/>
          <p:nvPr/>
        </p:nvPicPr>
        <p:blipFill>
          <a:blip r:embed="rId3">
            <a:alphaModFix/>
          </a:blip>
          <a:stretch>
            <a:fillRect/>
          </a:stretch>
        </p:blipFill>
        <p:spPr>
          <a:xfrm>
            <a:off x="4390650" y="2084725"/>
            <a:ext cx="4086849" cy="1017150"/>
          </a:xfrm>
          <a:prstGeom prst="rect">
            <a:avLst/>
          </a:prstGeom>
          <a:noFill/>
          <a:ln>
            <a:noFill/>
          </a:ln>
        </p:spPr>
      </p:pic>
      <p:pic>
        <p:nvPicPr>
          <p:cNvPr id="618" name="Google Shape;618;g2ef87f42264_0_361"/>
          <p:cNvPicPr preferRelativeResize="0"/>
          <p:nvPr/>
        </p:nvPicPr>
        <p:blipFill rotWithShape="1">
          <a:blip r:embed="rId4">
            <a:alphaModFix/>
          </a:blip>
          <a:srcRect b="15786" l="12276" r="2999" t="3378"/>
          <a:stretch/>
        </p:blipFill>
        <p:spPr>
          <a:xfrm>
            <a:off x="4572000" y="3101875"/>
            <a:ext cx="2167400" cy="1590900"/>
          </a:xfrm>
          <a:prstGeom prst="rect">
            <a:avLst/>
          </a:prstGeom>
          <a:noFill/>
          <a:ln>
            <a:noFill/>
          </a:ln>
        </p:spPr>
      </p:pic>
      <p:pic>
        <p:nvPicPr>
          <p:cNvPr id="619" name="Google Shape;619;g2ef87f42264_0_361"/>
          <p:cNvPicPr preferRelativeResize="0"/>
          <p:nvPr/>
        </p:nvPicPr>
        <p:blipFill>
          <a:blip r:embed="rId5">
            <a:alphaModFix/>
          </a:blip>
          <a:stretch>
            <a:fillRect/>
          </a:stretch>
        </p:blipFill>
        <p:spPr>
          <a:xfrm>
            <a:off x="5982200" y="3155025"/>
            <a:ext cx="2743200" cy="285750"/>
          </a:xfrm>
          <a:prstGeom prst="rect">
            <a:avLst/>
          </a:prstGeom>
          <a:noFill/>
          <a:ln>
            <a:noFill/>
          </a:ln>
        </p:spPr>
      </p:pic>
      <p:pic>
        <p:nvPicPr>
          <p:cNvPr id="620" name="Google Shape;620;g2ef87f42264_0_361"/>
          <p:cNvPicPr preferRelativeResize="0"/>
          <p:nvPr/>
        </p:nvPicPr>
        <p:blipFill>
          <a:blip r:embed="rId6">
            <a:alphaModFix/>
          </a:blip>
          <a:stretch>
            <a:fillRect/>
          </a:stretch>
        </p:blipFill>
        <p:spPr>
          <a:xfrm>
            <a:off x="6739406" y="3517675"/>
            <a:ext cx="649518" cy="285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4" name="Shape 624"/>
        <p:cNvGrpSpPr/>
        <p:nvPr/>
      </p:nvGrpSpPr>
      <p:grpSpPr>
        <a:xfrm>
          <a:off x="0" y="0"/>
          <a:ext cx="0" cy="0"/>
          <a:chOff x="0" y="0"/>
          <a:chExt cx="0" cy="0"/>
        </a:xfrm>
      </p:grpSpPr>
      <p:sp>
        <p:nvSpPr>
          <p:cNvPr id="625" name="Google Shape;625;g2ef87f42264_0_372"/>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626" name="Google Shape;626;g2ef87f42264_0_372"/>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Térmica: </a:t>
            </a:r>
            <a:r>
              <a:rPr b="1" i="1" lang="en" sz="2000">
                <a:latin typeface="Roboto"/>
                <a:ea typeface="Roboto"/>
                <a:cs typeface="Roboto"/>
                <a:sym typeface="Roboto"/>
              </a:rPr>
              <a:t>Biomasa Forestener</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627" name="Google Shape;627;g2ef87f42264_0_372"/>
          <p:cNvSpPr txBox="1"/>
          <p:nvPr>
            <p:ph idx="2" type="ctrTitle"/>
          </p:nvPr>
        </p:nvSpPr>
        <p:spPr>
          <a:xfrm>
            <a:off x="364950" y="1017725"/>
            <a:ext cx="2877000" cy="468900"/>
          </a:xfrm>
          <a:prstGeom prst="rect">
            <a:avLst/>
          </a:prstGeom>
          <a:solidFill>
            <a:schemeClr val="lt1"/>
          </a:solidFill>
          <a:ln>
            <a:noFill/>
          </a:ln>
        </p:spPr>
        <p:txBody>
          <a:bodyPr anchorCtr="0" anchor="b" bIns="91425" lIns="91425" spcFirstLastPara="1" rIns="91425" wrap="square" tIns="91425">
            <a:normAutofit fontScale="90000"/>
          </a:bodyPr>
          <a:lstStyle/>
          <a:p>
            <a:pPr indent="0" lvl="0" marL="0" rtl="0" algn="l">
              <a:spcBef>
                <a:spcPts val="0"/>
              </a:spcBef>
              <a:spcAft>
                <a:spcPts val="0"/>
              </a:spcAft>
              <a:buSzPct val="100000"/>
              <a:buNone/>
            </a:pPr>
            <a:r>
              <a:rPr lang="en"/>
              <a:t>Según el vector energético</a:t>
            </a:r>
            <a:endParaRPr/>
          </a:p>
        </p:txBody>
      </p:sp>
      <p:sp>
        <p:nvSpPr>
          <p:cNvPr id="628" name="Google Shape;628;g2ef87f42264_0_372"/>
          <p:cNvSpPr txBox="1"/>
          <p:nvPr/>
        </p:nvSpPr>
        <p:spPr>
          <a:xfrm>
            <a:off x="364950" y="2160925"/>
            <a:ext cx="4025700" cy="22779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Lucinges (Francia)</a:t>
            </a:r>
            <a:endParaRPr sz="1600">
              <a:solidFill>
                <a:srgbClr val="595959"/>
              </a:solidFill>
              <a:latin typeface="Roboto"/>
              <a:ea typeface="Roboto"/>
              <a:cs typeface="Roboto"/>
              <a:sym typeface="Roboto"/>
            </a:endParaRPr>
          </a:p>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Red de calefacción comunitaria 1km</a:t>
            </a:r>
            <a:endParaRPr sz="1600">
              <a:solidFill>
                <a:srgbClr val="595959"/>
              </a:solidFill>
              <a:latin typeface="Roboto"/>
              <a:ea typeface="Roboto"/>
              <a:cs typeface="Roboto"/>
              <a:sym typeface="Roboto"/>
            </a:endParaRPr>
          </a:p>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60 viviendas</a:t>
            </a:r>
            <a:endParaRPr sz="1600">
              <a:solidFill>
                <a:srgbClr val="595959"/>
              </a:solidFill>
              <a:latin typeface="Roboto"/>
              <a:ea typeface="Roboto"/>
              <a:cs typeface="Roboto"/>
              <a:sym typeface="Roboto"/>
            </a:endParaRPr>
          </a:p>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Vecinos con gestión del  ayuntamiento</a:t>
            </a:r>
            <a:endParaRPr sz="1600">
              <a:solidFill>
                <a:srgbClr val="595959"/>
              </a:solidFill>
              <a:latin typeface="Roboto"/>
              <a:ea typeface="Roboto"/>
              <a:cs typeface="Roboto"/>
              <a:sym typeface="Roboto"/>
            </a:endParaRPr>
          </a:p>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Dos quemadores de madera</a:t>
            </a:r>
            <a:endParaRPr sz="1600">
              <a:solidFill>
                <a:srgbClr val="595959"/>
              </a:solidFill>
              <a:latin typeface="Roboto"/>
              <a:ea typeface="Roboto"/>
              <a:cs typeface="Roboto"/>
              <a:sym typeface="Roboto"/>
            </a:endParaRPr>
          </a:p>
        </p:txBody>
      </p:sp>
      <p:pic>
        <p:nvPicPr>
          <p:cNvPr id="629" name="Google Shape;629;g2ef87f42264_0_372"/>
          <p:cNvPicPr preferRelativeResize="0"/>
          <p:nvPr/>
        </p:nvPicPr>
        <p:blipFill>
          <a:blip r:embed="rId3">
            <a:alphaModFix/>
          </a:blip>
          <a:stretch>
            <a:fillRect/>
          </a:stretch>
        </p:blipFill>
        <p:spPr>
          <a:xfrm>
            <a:off x="4755500" y="2070725"/>
            <a:ext cx="3833676" cy="2546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2ef87f42264_0_384"/>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635" name="Google Shape;635;g2ef87f42264_0_384"/>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Eléctrica + Térmica: </a:t>
            </a:r>
            <a:r>
              <a:rPr b="1" i="1" lang="en" sz="2000">
                <a:latin typeface="Roboto"/>
                <a:ea typeface="Roboto"/>
                <a:cs typeface="Roboto"/>
                <a:sym typeface="Roboto"/>
              </a:rPr>
              <a:t>Biomasa ENERGÉTICA DE </a:t>
            </a:r>
            <a:r>
              <a:rPr b="1" i="1" lang="en" sz="2000">
                <a:latin typeface="Roboto"/>
                <a:ea typeface="Roboto"/>
                <a:cs typeface="Roboto"/>
                <a:sym typeface="Roboto"/>
              </a:rPr>
              <a:t>KNĚŽICE</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636" name="Google Shape;636;g2ef87f42264_0_384"/>
          <p:cNvSpPr txBox="1"/>
          <p:nvPr>
            <p:ph idx="2" type="ctrTitle"/>
          </p:nvPr>
        </p:nvSpPr>
        <p:spPr>
          <a:xfrm>
            <a:off x="364950" y="1017725"/>
            <a:ext cx="2877000" cy="468900"/>
          </a:xfrm>
          <a:prstGeom prst="rect">
            <a:avLst/>
          </a:prstGeom>
          <a:solidFill>
            <a:schemeClr val="lt1"/>
          </a:solidFill>
          <a:ln>
            <a:noFill/>
          </a:ln>
        </p:spPr>
        <p:txBody>
          <a:bodyPr anchorCtr="0" anchor="b" bIns="91425" lIns="91425" spcFirstLastPara="1" rIns="91425" wrap="square" tIns="91425">
            <a:normAutofit fontScale="90000"/>
          </a:bodyPr>
          <a:lstStyle/>
          <a:p>
            <a:pPr indent="0" lvl="0" marL="0" rtl="0" algn="l">
              <a:spcBef>
                <a:spcPts val="0"/>
              </a:spcBef>
              <a:spcAft>
                <a:spcPts val="0"/>
              </a:spcAft>
              <a:buSzPct val="100000"/>
              <a:buNone/>
            </a:pPr>
            <a:r>
              <a:rPr lang="en"/>
              <a:t>Según el vector energético</a:t>
            </a:r>
            <a:endParaRPr/>
          </a:p>
        </p:txBody>
      </p:sp>
      <p:sp>
        <p:nvSpPr>
          <p:cNvPr id="637" name="Google Shape;637;g2ef87f42264_0_384"/>
          <p:cNvSpPr txBox="1"/>
          <p:nvPr/>
        </p:nvSpPr>
        <p:spPr>
          <a:xfrm>
            <a:off x="364950" y="2160925"/>
            <a:ext cx="4025700" cy="2124000"/>
          </a:xfrm>
          <a:prstGeom prst="rect">
            <a:avLst/>
          </a:prstGeom>
          <a:noFill/>
          <a:ln>
            <a:noFill/>
          </a:ln>
        </p:spPr>
        <p:txBody>
          <a:bodyPr anchorCtr="0" anchor="t" bIns="91425" lIns="91425" spcFirstLastPara="1" rIns="91425" wrap="square" tIns="91425">
            <a:spAutoFit/>
          </a:bodyPr>
          <a:lstStyle/>
          <a:p>
            <a:pPr indent="-342900" lvl="0" marL="457200" rtl="0" algn="l">
              <a:lnSpc>
                <a:spcPct val="20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Kněžice (República Checa)</a:t>
            </a:r>
            <a:endParaRPr sz="1800">
              <a:solidFill>
                <a:srgbClr val="595959"/>
              </a:solidFill>
              <a:latin typeface="Roboto"/>
              <a:ea typeface="Roboto"/>
              <a:cs typeface="Roboto"/>
              <a:sym typeface="Roboto"/>
            </a:endParaRPr>
          </a:p>
          <a:p>
            <a:pPr indent="-342900" lvl="0" marL="457200" rtl="0" algn="l">
              <a:lnSpc>
                <a:spcPct val="20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Cogeneración: Calefacción + ACS + electricidad a la red</a:t>
            </a:r>
            <a:endParaRPr sz="1800">
              <a:solidFill>
                <a:srgbClr val="595959"/>
              </a:solidFill>
              <a:latin typeface="Roboto"/>
              <a:ea typeface="Roboto"/>
              <a:cs typeface="Roboto"/>
              <a:sym typeface="Roboto"/>
            </a:endParaRPr>
          </a:p>
          <a:p>
            <a:pPr indent="-342900" lvl="0" marL="457200" rtl="0" algn="l">
              <a:lnSpc>
                <a:spcPct val="20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Astillas de madera y paja</a:t>
            </a:r>
            <a:endParaRPr sz="1600">
              <a:solidFill>
                <a:srgbClr val="595959"/>
              </a:solidFill>
              <a:latin typeface="Roboto"/>
              <a:ea typeface="Roboto"/>
              <a:cs typeface="Roboto"/>
              <a:sym typeface="Roboto"/>
            </a:endParaRPr>
          </a:p>
        </p:txBody>
      </p:sp>
      <p:pic>
        <p:nvPicPr>
          <p:cNvPr id="638" name="Google Shape;638;g2ef87f42264_0_384"/>
          <p:cNvPicPr preferRelativeResize="0"/>
          <p:nvPr/>
        </p:nvPicPr>
        <p:blipFill>
          <a:blip r:embed="rId3">
            <a:alphaModFix/>
          </a:blip>
          <a:stretch>
            <a:fillRect/>
          </a:stretch>
        </p:blipFill>
        <p:spPr>
          <a:xfrm>
            <a:off x="4497025" y="2231900"/>
            <a:ext cx="3525025" cy="23728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g2ef87f42264_0_393"/>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644" name="Google Shape;644;g2ef87f42264_0_393"/>
          <p:cNvSpPr txBox="1"/>
          <p:nvPr>
            <p:ph idx="2" type="ctrTitle"/>
          </p:nvPr>
        </p:nvSpPr>
        <p:spPr>
          <a:xfrm>
            <a:off x="311700" y="1030225"/>
            <a:ext cx="25560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Según la figura jurídica</a:t>
            </a:r>
            <a:endParaRPr/>
          </a:p>
        </p:txBody>
      </p:sp>
      <p:sp>
        <p:nvSpPr>
          <p:cNvPr id="645" name="Google Shape;645;g2ef87f42264_0_393"/>
          <p:cNvSpPr txBox="1"/>
          <p:nvPr/>
        </p:nvSpPr>
        <p:spPr>
          <a:xfrm>
            <a:off x="836000" y="1717175"/>
            <a:ext cx="29655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Cooperativas</a:t>
            </a:r>
            <a:endParaRPr sz="700">
              <a:solidFill>
                <a:srgbClr val="FFFFFF"/>
              </a:solidFill>
            </a:endParaRPr>
          </a:p>
        </p:txBody>
      </p:sp>
      <p:sp>
        <p:nvSpPr>
          <p:cNvPr id="646" name="Google Shape;646;g2ef87f42264_0_393"/>
          <p:cNvSpPr txBox="1"/>
          <p:nvPr/>
        </p:nvSpPr>
        <p:spPr>
          <a:xfrm>
            <a:off x="836000" y="2477850"/>
            <a:ext cx="29655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Asociaciones</a:t>
            </a:r>
            <a:endParaRPr sz="700">
              <a:solidFill>
                <a:srgbClr val="FFFFFF"/>
              </a:solidFill>
            </a:endParaRPr>
          </a:p>
        </p:txBody>
      </p:sp>
      <p:sp>
        <p:nvSpPr>
          <p:cNvPr id="647" name="Google Shape;647;g2ef87f42264_0_393"/>
          <p:cNvSpPr txBox="1"/>
          <p:nvPr/>
        </p:nvSpPr>
        <p:spPr>
          <a:xfrm>
            <a:off x="4774325" y="1717175"/>
            <a:ext cx="3163500" cy="846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Agrupación de interés económico</a:t>
            </a:r>
            <a:endParaRPr sz="700">
              <a:solidFill>
                <a:srgbClr val="FFFFFF"/>
              </a:solidFill>
            </a:endParaRPr>
          </a:p>
        </p:txBody>
      </p:sp>
      <p:sp>
        <p:nvSpPr>
          <p:cNvPr id="648" name="Google Shape;648;g2ef87f42264_0_393"/>
          <p:cNvSpPr txBox="1"/>
          <p:nvPr/>
        </p:nvSpPr>
        <p:spPr>
          <a:xfrm>
            <a:off x="836000" y="3164975"/>
            <a:ext cx="29655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Fundación</a:t>
            </a:r>
            <a:endParaRPr sz="700">
              <a:solidFill>
                <a:srgbClr val="FFFFFF"/>
              </a:solidFill>
            </a:endParaRPr>
          </a:p>
        </p:txBody>
      </p:sp>
      <p:sp>
        <p:nvSpPr>
          <p:cNvPr id="649" name="Google Shape;649;g2ef87f42264_0_393"/>
          <p:cNvSpPr txBox="1"/>
          <p:nvPr/>
        </p:nvSpPr>
        <p:spPr>
          <a:xfrm>
            <a:off x="836000" y="3925650"/>
            <a:ext cx="2965500" cy="10005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000">
                <a:solidFill>
                  <a:srgbClr val="FFFFFF"/>
                </a:solidFill>
                <a:latin typeface="Roboto"/>
                <a:ea typeface="Roboto"/>
                <a:cs typeface="Roboto"/>
                <a:sym typeface="Roboto"/>
              </a:rPr>
              <a:t>Sociedades</a:t>
            </a:r>
            <a:r>
              <a:rPr b="1" lang="en" sz="2000">
                <a:solidFill>
                  <a:srgbClr val="FFFFFF"/>
                </a:solidFill>
                <a:latin typeface="Roboto"/>
                <a:ea typeface="Roboto"/>
                <a:cs typeface="Roboto"/>
                <a:sym typeface="Roboto"/>
              </a:rPr>
              <a:t> mercantiles</a:t>
            </a:r>
            <a:endParaRPr b="1" sz="2000">
              <a:solidFill>
                <a:srgbClr val="FFFFFF"/>
              </a:solidFill>
              <a:latin typeface="Roboto"/>
              <a:ea typeface="Roboto"/>
              <a:cs typeface="Roboto"/>
              <a:sym typeface="Roboto"/>
            </a:endParaRPr>
          </a:p>
          <a:p>
            <a:pPr indent="0" lvl="0" marL="0" rtl="0" algn="ctr">
              <a:lnSpc>
                <a:spcPct val="115000"/>
              </a:lnSpc>
              <a:spcBef>
                <a:spcPts val="1200"/>
              </a:spcBef>
              <a:spcAft>
                <a:spcPts val="1200"/>
              </a:spcAft>
              <a:buNone/>
            </a:pPr>
            <a:r>
              <a:rPr b="1" lang="en" sz="2000">
                <a:solidFill>
                  <a:srgbClr val="FFFFFF"/>
                </a:solidFill>
                <a:latin typeface="Roboto"/>
                <a:ea typeface="Roboto"/>
                <a:cs typeface="Roboto"/>
                <a:sym typeface="Roboto"/>
              </a:rPr>
              <a:t>(SA y SL)</a:t>
            </a:r>
            <a:endParaRPr b="1" sz="2000">
              <a:solidFill>
                <a:srgbClr val="FFFFFF"/>
              </a:solidFill>
              <a:latin typeface="Roboto"/>
              <a:ea typeface="Roboto"/>
              <a:cs typeface="Roboto"/>
              <a:sym typeface="Roboto"/>
            </a:endParaRPr>
          </a:p>
        </p:txBody>
      </p:sp>
      <p:sp>
        <p:nvSpPr>
          <p:cNvPr id="650" name="Google Shape;650;g2ef87f42264_0_393"/>
          <p:cNvSpPr txBox="1"/>
          <p:nvPr/>
        </p:nvSpPr>
        <p:spPr>
          <a:xfrm>
            <a:off x="4774325" y="2783975"/>
            <a:ext cx="3163500" cy="1200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Asociaciones de propietarios o empresas públicas</a:t>
            </a:r>
            <a:endParaRPr sz="700">
              <a:solidFill>
                <a:srgbClr val="FFFFFF"/>
              </a:solidFill>
            </a:endParaRPr>
          </a:p>
        </p:txBody>
      </p:sp>
      <p:sp>
        <p:nvSpPr>
          <p:cNvPr id="651" name="Google Shape;651;g2ef87f42264_0_393"/>
          <p:cNvSpPr txBox="1"/>
          <p:nvPr/>
        </p:nvSpPr>
        <p:spPr>
          <a:xfrm>
            <a:off x="4774325" y="4079375"/>
            <a:ext cx="3163500" cy="846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Sociedad de beneficio e interés común</a:t>
            </a:r>
            <a:endParaRPr sz="700">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2ef87f42264_0_486"/>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657" name="Google Shape;657;g2ef87f42264_0_486"/>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Asociaciones</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658" name="Google Shape;658;g2ef87f42264_0_486"/>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figura jurídica</a:t>
            </a:r>
            <a:endParaRPr/>
          </a:p>
        </p:txBody>
      </p:sp>
      <p:sp>
        <p:nvSpPr>
          <p:cNvPr id="659" name="Google Shape;659;g2ef87f42264_0_486"/>
          <p:cNvSpPr txBox="1"/>
          <p:nvPr/>
        </p:nvSpPr>
        <p:spPr>
          <a:xfrm>
            <a:off x="364950" y="2160925"/>
            <a:ext cx="8019000" cy="2586000"/>
          </a:xfrm>
          <a:prstGeom prst="rect">
            <a:avLst/>
          </a:prstGeom>
          <a:noFill/>
          <a:ln>
            <a:noFill/>
          </a:ln>
        </p:spPr>
        <p:txBody>
          <a:bodyPr anchorCtr="0" anchor="t" bIns="91425" lIns="91425" spcFirstLastPara="1" rIns="91425" wrap="square" tIns="91425">
            <a:spAutoFit/>
          </a:bodyPr>
          <a:lstStyle/>
          <a:p>
            <a:pPr indent="-304800" lvl="0" marL="457200" rtl="0" algn="l">
              <a:lnSpc>
                <a:spcPct val="150000"/>
              </a:lnSpc>
              <a:spcBef>
                <a:spcPts val="0"/>
              </a:spcBef>
              <a:spcAft>
                <a:spcPts val="0"/>
              </a:spcAft>
              <a:buClr>
                <a:srgbClr val="595959"/>
              </a:buClr>
              <a:buSzPts val="1200"/>
              <a:buFont typeface="Roboto"/>
              <a:buChar char="●"/>
            </a:pPr>
            <a:r>
              <a:rPr lang="en" sz="1200">
                <a:solidFill>
                  <a:srgbClr val="595959"/>
                </a:solidFill>
                <a:latin typeface="Roboto"/>
                <a:ea typeface="Roboto"/>
                <a:cs typeface="Roboto"/>
                <a:sym typeface="Roboto"/>
              </a:rPr>
              <a:t>Ventajas: </a:t>
            </a:r>
            <a:endParaRPr sz="1200">
              <a:solidFill>
                <a:srgbClr val="595959"/>
              </a:solidFill>
              <a:latin typeface="Roboto"/>
              <a:ea typeface="Roboto"/>
              <a:cs typeface="Roboto"/>
              <a:sym typeface="Roboto"/>
            </a:endParaRPr>
          </a:p>
          <a:p>
            <a:pPr indent="-304800" lvl="1" marL="914400" rtl="0" algn="l">
              <a:lnSpc>
                <a:spcPct val="150000"/>
              </a:lnSpc>
              <a:spcBef>
                <a:spcPts val="0"/>
              </a:spcBef>
              <a:spcAft>
                <a:spcPts val="0"/>
              </a:spcAft>
              <a:buClr>
                <a:srgbClr val="595959"/>
              </a:buClr>
              <a:buSzPts val="1200"/>
              <a:buFont typeface="Roboto"/>
              <a:buChar char="○"/>
            </a:pPr>
            <a:r>
              <a:rPr lang="en" sz="1200">
                <a:solidFill>
                  <a:srgbClr val="595959"/>
                </a:solidFill>
                <a:latin typeface="Roboto"/>
                <a:ea typeface="Roboto"/>
                <a:cs typeface="Roboto"/>
                <a:sym typeface="Roboto"/>
              </a:rPr>
              <a:t>Pueden asociarse entidades públicas</a:t>
            </a:r>
            <a:endParaRPr sz="1200">
              <a:solidFill>
                <a:srgbClr val="595959"/>
              </a:solidFill>
              <a:latin typeface="Roboto"/>
              <a:ea typeface="Roboto"/>
              <a:cs typeface="Roboto"/>
              <a:sym typeface="Roboto"/>
            </a:endParaRPr>
          </a:p>
          <a:p>
            <a:pPr indent="-304800" lvl="1" marL="914400" rtl="0" algn="l">
              <a:lnSpc>
                <a:spcPct val="150000"/>
              </a:lnSpc>
              <a:spcBef>
                <a:spcPts val="0"/>
              </a:spcBef>
              <a:spcAft>
                <a:spcPts val="0"/>
              </a:spcAft>
              <a:buClr>
                <a:srgbClr val="595959"/>
              </a:buClr>
              <a:buSzPts val="1200"/>
              <a:buFont typeface="Roboto"/>
              <a:buChar char="○"/>
            </a:pPr>
            <a:r>
              <a:rPr lang="en" sz="1200">
                <a:solidFill>
                  <a:srgbClr val="595959"/>
                </a:solidFill>
                <a:latin typeface="Roboto"/>
                <a:ea typeface="Roboto"/>
                <a:cs typeface="Roboto"/>
                <a:sym typeface="Roboto"/>
              </a:rPr>
              <a:t>Facilidad entrada - salida</a:t>
            </a:r>
            <a:endParaRPr sz="1200">
              <a:solidFill>
                <a:srgbClr val="595959"/>
              </a:solidFill>
              <a:latin typeface="Roboto"/>
              <a:ea typeface="Roboto"/>
              <a:cs typeface="Roboto"/>
              <a:sym typeface="Roboto"/>
            </a:endParaRPr>
          </a:p>
          <a:p>
            <a:pPr indent="-304800" lvl="1" marL="914400" rtl="0" algn="l">
              <a:lnSpc>
                <a:spcPct val="150000"/>
              </a:lnSpc>
              <a:spcBef>
                <a:spcPts val="0"/>
              </a:spcBef>
              <a:spcAft>
                <a:spcPts val="0"/>
              </a:spcAft>
              <a:buClr>
                <a:srgbClr val="595959"/>
              </a:buClr>
              <a:buSzPts val="1200"/>
              <a:buFont typeface="Roboto"/>
              <a:buChar char="○"/>
            </a:pPr>
            <a:r>
              <a:rPr lang="en" sz="1200">
                <a:solidFill>
                  <a:srgbClr val="595959"/>
                </a:solidFill>
                <a:latin typeface="Roboto"/>
                <a:ea typeface="Roboto"/>
                <a:cs typeface="Roboto"/>
                <a:sym typeface="Roboto"/>
              </a:rPr>
              <a:t>Poco costo de registro </a:t>
            </a:r>
            <a:endParaRPr sz="1200">
              <a:solidFill>
                <a:srgbClr val="595959"/>
              </a:solidFill>
              <a:latin typeface="Roboto"/>
              <a:ea typeface="Roboto"/>
              <a:cs typeface="Roboto"/>
              <a:sym typeface="Roboto"/>
            </a:endParaRPr>
          </a:p>
          <a:p>
            <a:pPr indent="-304800" lvl="1" marL="914400" rtl="0" algn="l">
              <a:lnSpc>
                <a:spcPct val="150000"/>
              </a:lnSpc>
              <a:spcBef>
                <a:spcPts val="0"/>
              </a:spcBef>
              <a:spcAft>
                <a:spcPts val="0"/>
              </a:spcAft>
              <a:buClr>
                <a:srgbClr val="595959"/>
              </a:buClr>
              <a:buSzPts val="1200"/>
              <a:buFont typeface="Roboto"/>
              <a:buChar char="○"/>
            </a:pPr>
            <a:r>
              <a:rPr lang="en" sz="1200">
                <a:solidFill>
                  <a:srgbClr val="595959"/>
                </a:solidFill>
                <a:latin typeface="Roboto"/>
                <a:ea typeface="Roboto"/>
                <a:cs typeface="Roboto"/>
                <a:sym typeface="Roboto"/>
              </a:rPr>
              <a:t>Administración “ligera”</a:t>
            </a:r>
            <a:endParaRPr sz="1200">
              <a:solidFill>
                <a:srgbClr val="595959"/>
              </a:solidFill>
              <a:latin typeface="Roboto"/>
              <a:ea typeface="Roboto"/>
              <a:cs typeface="Roboto"/>
              <a:sym typeface="Roboto"/>
            </a:endParaRPr>
          </a:p>
          <a:p>
            <a:pPr indent="-304800" lvl="0" marL="457200" rtl="0" algn="l">
              <a:lnSpc>
                <a:spcPct val="150000"/>
              </a:lnSpc>
              <a:spcBef>
                <a:spcPts val="0"/>
              </a:spcBef>
              <a:spcAft>
                <a:spcPts val="0"/>
              </a:spcAft>
              <a:buClr>
                <a:srgbClr val="595959"/>
              </a:buClr>
              <a:buSzPts val="1200"/>
              <a:buFont typeface="Roboto"/>
              <a:buChar char="●"/>
            </a:pPr>
            <a:r>
              <a:rPr lang="en" sz="1200">
                <a:solidFill>
                  <a:srgbClr val="595959"/>
                </a:solidFill>
                <a:latin typeface="Roboto"/>
                <a:ea typeface="Roboto"/>
                <a:cs typeface="Roboto"/>
                <a:sym typeface="Roboto"/>
              </a:rPr>
              <a:t>Desventajas:</a:t>
            </a:r>
            <a:endParaRPr sz="1200">
              <a:solidFill>
                <a:srgbClr val="595959"/>
              </a:solidFill>
              <a:latin typeface="Roboto"/>
              <a:ea typeface="Roboto"/>
              <a:cs typeface="Roboto"/>
              <a:sym typeface="Roboto"/>
            </a:endParaRPr>
          </a:p>
          <a:p>
            <a:pPr indent="-304800" lvl="1" marL="914400" rtl="0" algn="l">
              <a:lnSpc>
                <a:spcPct val="150000"/>
              </a:lnSpc>
              <a:spcBef>
                <a:spcPts val="0"/>
              </a:spcBef>
              <a:spcAft>
                <a:spcPts val="0"/>
              </a:spcAft>
              <a:buClr>
                <a:srgbClr val="595959"/>
              </a:buClr>
              <a:buSzPts val="1200"/>
              <a:buFont typeface="Roboto"/>
              <a:buChar char="○"/>
            </a:pPr>
            <a:r>
              <a:rPr lang="en" sz="1200">
                <a:solidFill>
                  <a:srgbClr val="595959"/>
                </a:solidFill>
                <a:latin typeface="Roboto"/>
                <a:ea typeface="Roboto"/>
                <a:cs typeface="Roboto"/>
                <a:sym typeface="Roboto"/>
              </a:rPr>
              <a:t>Un socio un voto deja poco interés a promotores</a:t>
            </a:r>
            <a:endParaRPr sz="1200">
              <a:solidFill>
                <a:srgbClr val="595959"/>
              </a:solidFill>
              <a:latin typeface="Roboto"/>
              <a:ea typeface="Roboto"/>
              <a:cs typeface="Roboto"/>
              <a:sym typeface="Roboto"/>
            </a:endParaRPr>
          </a:p>
          <a:p>
            <a:pPr indent="-304800" lvl="1" marL="914400" rtl="0" algn="l">
              <a:lnSpc>
                <a:spcPct val="150000"/>
              </a:lnSpc>
              <a:spcBef>
                <a:spcPts val="0"/>
              </a:spcBef>
              <a:spcAft>
                <a:spcPts val="0"/>
              </a:spcAft>
              <a:buClr>
                <a:srgbClr val="595959"/>
              </a:buClr>
              <a:buSzPts val="1200"/>
              <a:buFont typeface="Roboto"/>
              <a:buChar char="○"/>
            </a:pPr>
            <a:r>
              <a:rPr lang="en" sz="1200">
                <a:solidFill>
                  <a:srgbClr val="595959"/>
                </a:solidFill>
                <a:latin typeface="Roboto"/>
                <a:ea typeface="Roboto"/>
                <a:cs typeface="Roboto"/>
                <a:sym typeface="Roboto"/>
              </a:rPr>
              <a:t>Falta de formalidad (para CE grandes)</a:t>
            </a:r>
            <a:endParaRPr sz="1200">
              <a:solidFill>
                <a:srgbClr val="595959"/>
              </a:solidFill>
              <a:latin typeface="Roboto"/>
              <a:ea typeface="Roboto"/>
              <a:cs typeface="Roboto"/>
              <a:sym typeface="Roboto"/>
            </a:endParaRPr>
          </a:p>
          <a:p>
            <a:pPr indent="-304800" lvl="1" marL="914400" rtl="0" algn="l">
              <a:lnSpc>
                <a:spcPct val="150000"/>
              </a:lnSpc>
              <a:spcBef>
                <a:spcPts val="0"/>
              </a:spcBef>
              <a:spcAft>
                <a:spcPts val="0"/>
              </a:spcAft>
              <a:buClr>
                <a:srgbClr val="595959"/>
              </a:buClr>
              <a:buSzPts val="1200"/>
              <a:buFont typeface="Roboto"/>
              <a:buChar char="○"/>
            </a:pPr>
            <a:r>
              <a:rPr lang="en" sz="1200">
                <a:solidFill>
                  <a:srgbClr val="595959"/>
                </a:solidFill>
                <a:latin typeface="Roboto"/>
                <a:ea typeface="Roboto"/>
                <a:cs typeface="Roboto"/>
                <a:sym typeface="Roboto"/>
              </a:rPr>
              <a:t>No puede haber reparto de beneficios</a:t>
            </a:r>
            <a:endParaRPr sz="1200">
              <a:solidFill>
                <a:srgbClr val="595959"/>
              </a:solidFill>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g2ef87f42264_0_498"/>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665" name="Google Shape;665;g2ef87f42264_0_498"/>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Ejemplos </a:t>
            </a:r>
            <a:r>
              <a:rPr b="1" lang="en" sz="2000">
                <a:latin typeface="Roboto"/>
                <a:ea typeface="Roboto"/>
                <a:cs typeface="Roboto"/>
                <a:sym typeface="Roboto"/>
              </a:rPr>
              <a:t>Asociaciones</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666" name="Google Shape;666;g2ef87f42264_0_498"/>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figura jurídica</a:t>
            </a:r>
            <a:endParaRPr/>
          </a:p>
        </p:txBody>
      </p:sp>
      <p:sp>
        <p:nvSpPr>
          <p:cNvPr id="667" name="Google Shape;667;g2ef87f42264_0_498"/>
          <p:cNvSpPr txBox="1"/>
          <p:nvPr/>
        </p:nvSpPr>
        <p:spPr>
          <a:xfrm>
            <a:off x="364950" y="2160925"/>
            <a:ext cx="8019000" cy="2515800"/>
          </a:xfrm>
          <a:prstGeom prst="rect">
            <a:avLst/>
          </a:prstGeom>
          <a:noFill/>
          <a:ln>
            <a:noFill/>
          </a:ln>
        </p:spPr>
        <p:txBody>
          <a:bodyPr anchorCtr="0" anchor="t" bIns="91425" lIns="91425" spcFirstLastPara="1" rIns="91425" wrap="square" tIns="91425">
            <a:spAutoFit/>
          </a:bodyPr>
          <a:lstStyle/>
          <a:p>
            <a:pPr indent="-347027" lvl="0" marL="457200" rtl="0" algn="l">
              <a:lnSpc>
                <a:spcPct val="80000"/>
              </a:lnSpc>
              <a:spcBef>
                <a:spcPts val="0"/>
              </a:spcBef>
              <a:spcAft>
                <a:spcPts val="0"/>
              </a:spcAft>
              <a:buClr>
                <a:srgbClr val="595959"/>
              </a:buClr>
              <a:buSzPts val="1865"/>
              <a:buFont typeface="Roboto"/>
              <a:buChar char="●"/>
            </a:pPr>
            <a:r>
              <a:rPr lang="en" sz="1865">
                <a:solidFill>
                  <a:srgbClr val="595959"/>
                </a:solidFill>
                <a:latin typeface="Roboto"/>
                <a:ea typeface="Roboto"/>
                <a:cs typeface="Roboto"/>
                <a:sym typeface="Roboto"/>
              </a:rPr>
              <a:t>ALUMBRA es la Comunidad Energética de Arroyomolinos de León (Huelva)</a:t>
            </a:r>
            <a:endParaRPr sz="1865">
              <a:solidFill>
                <a:srgbClr val="595959"/>
              </a:solidFill>
              <a:latin typeface="Roboto"/>
              <a:ea typeface="Roboto"/>
              <a:cs typeface="Roboto"/>
              <a:sym typeface="Roboto"/>
            </a:endParaRPr>
          </a:p>
          <a:p>
            <a:pPr indent="-323532" lvl="1" marL="914400" rtl="0" algn="l">
              <a:lnSpc>
                <a:spcPct val="80000"/>
              </a:lnSpc>
              <a:spcBef>
                <a:spcPts val="0"/>
              </a:spcBef>
              <a:spcAft>
                <a:spcPts val="0"/>
              </a:spcAft>
              <a:buClr>
                <a:srgbClr val="595959"/>
              </a:buClr>
              <a:buSzPts val="1495"/>
              <a:buFont typeface="Roboto"/>
              <a:buChar char="○"/>
            </a:pPr>
            <a:r>
              <a:rPr lang="en" sz="1495">
                <a:solidFill>
                  <a:srgbClr val="595959"/>
                </a:solidFill>
                <a:latin typeface="Roboto"/>
                <a:ea typeface="Roboto"/>
                <a:cs typeface="Roboto"/>
                <a:sym typeface="Roboto"/>
              </a:rPr>
              <a:t>Asociación MUTI y Excmo. Ayuntamiento de Arroyomolinos de León.</a:t>
            </a:r>
            <a:endParaRPr sz="1495">
              <a:solidFill>
                <a:srgbClr val="595959"/>
              </a:solidFill>
              <a:latin typeface="Roboto"/>
              <a:ea typeface="Roboto"/>
              <a:cs typeface="Roboto"/>
              <a:sym typeface="Roboto"/>
            </a:endParaRPr>
          </a:p>
          <a:p>
            <a:pPr indent="-323532" lvl="1" marL="914400" rtl="0" algn="l">
              <a:lnSpc>
                <a:spcPct val="80000"/>
              </a:lnSpc>
              <a:spcBef>
                <a:spcPts val="0"/>
              </a:spcBef>
              <a:spcAft>
                <a:spcPts val="0"/>
              </a:spcAft>
              <a:buClr>
                <a:srgbClr val="595959"/>
              </a:buClr>
              <a:buSzPts val="1495"/>
              <a:buFont typeface="Roboto"/>
              <a:buChar char="○"/>
            </a:pPr>
            <a:r>
              <a:rPr lang="en" sz="1495">
                <a:solidFill>
                  <a:srgbClr val="595959"/>
                </a:solidFill>
                <a:latin typeface="Roboto"/>
                <a:ea typeface="Roboto"/>
                <a:cs typeface="Roboto"/>
                <a:sym typeface="Roboto"/>
              </a:rPr>
              <a:t>57 socios</a:t>
            </a:r>
            <a:endParaRPr sz="1495">
              <a:solidFill>
                <a:srgbClr val="595959"/>
              </a:solidFill>
              <a:latin typeface="Roboto"/>
              <a:ea typeface="Roboto"/>
              <a:cs typeface="Roboto"/>
              <a:sym typeface="Roboto"/>
            </a:endParaRPr>
          </a:p>
          <a:p>
            <a:pPr indent="-323532" lvl="1" marL="914400" rtl="0" algn="l">
              <a:lnSpc>
                <a:spcPct val="80000"/>
              </a:lnSpc>
              <a:spcBef>
                <a:spcPts val="0"/>
              </a:spcBef>
              <a:spcAft>
                <a:spcPts val="0"/>
              </a:spcAft>
              <a:buClr>
                <a:srgbClr val="595959"/>
              </a:buClr>
              <a:buSzPts val="1495"/>
              <a:buFont typeface="Roboto"/>
              <a:buChar char="○"/>
            </a:pPr>
            <a:r>
              <a:rPr lang="en" sz="1495">
                <a:solidFill>
                  <a:srgbClr val="595959"/>
                </a:solidFill>
                <a:latin typeface="Roboto"/>
                <a:ea typeface="Roboto"/>
                <a:cs typeface="Roboto"/>
                <a:sym typeface="Roboto"/>
              </a:rPr>
              <a:t>Fotovoltaica en el tejado del colegio local</a:t>
            </a:r>
            <a:endParaRPr sz="1495">
              <a:solidFill>
                <a:srgbClr val="595959"/>
              </a:solidFill>
              <a:latin typeface="Roboto"/>
              <a:ea typeface="Roboto"/>
              <a:cs typeface="Roboto"/>
              <a:sym typeface="Roboto"/>
            </a:endParaRPr>
          </a:p>
          <a:p>
            <a:pPr indent="0" lvl="0" marL="0" rtl="0" algn="l">
              <a:lnSpc>
                <a:spcPct val="80000"/>
              </a:lnSpc>
              <a:spcBef>
                <a:spcPts val="1200"/>
              </a:spcBef>
              <a:spcAft>
                <a:spcPts val="0"/>
              </a:spcAft>
              <a:buNone/>
            </a:pPr>
            <a:r>
              <a:t/>
            </a:r>
            <a:endParaRPr sz="1865">
              <a:solidFill>
                <a:srgbClr val="595959"/>
              </a:solidFill>
              <a:latin typeface="Roboto"/>
              <a:ea typeface="Roboto"/>
              <a:cs typeface="Roboto"/>
              <a:sym typeface="Roboto"/>
            </a:endParaRPr>
          </a:p>
          <a:p>
            <a:pPr indent="-347027" lvl="0" marL="457200" rtl="0" algn="l">
              <a:lnSpc>
                <a:spcPct val="80000"/>
              </a:lnSpc>
              <a:spcBef>
                <a:spcPts val="1200"/>
              </a:spcBef>
              <a:spcAft>
                <a:spcPts val="0"/>
              </a:spcAft>
              <a:buClr>
                <a:srgbClr val="595959"/>
              </a:buClr>
              <a:buSzPts val="1865"/>
              <a:buFont typeface="Roboto"/>
              <a:buChar char="●"/>
            </a:pPr>
            <a:r>
              <a:rPr lang="en" sz="1865">
                <a:solidFill>
                  <a:srgbClr val="595959"/>
                </a:solidFill>
                <a:latin typeface="Roboto"/>
                <a:ea typeface="Roboto"/>
                <a:cs typeface="Roboto"/>
                <a:sym typeface="Roboto"/>
              </a:rPr>
              <a:t>CE ManzaEnergia en Manzanares El Real</a:t>
            </a:r>
            <a:endParaRPr sz="1865">
              <a:solidFill>
                <a:srgbClr val="595959"/>
              </a:solidFill>
              <a:latin typeface="Roboto"/>
              <a:ea typeface="Roboto"/>
              <a:cs typeface="Roboto"/>
              <a:sym typeface="Roboto"/>
            </a:endParaRPr>
          </a:p>
          <a:p>
            <a:pPr indent="-323532" lvl="1" marL="914400" rtl="0" algn="l">
              <a:lnSpc>
                <a:spcPct val="80000"/>
              </a:lnSpc>
              <a:spcBef>
                <a:spcPts val="0"/>
              </a:spcBef>
              <a:spcAft>
                <a:spcPts val="0"/>
              </a:spcAft>
              <a:buClr>
                <a:srgbClr val="595959"/>
              </a:buClr>
              <a:buSzPts val="1495"/>
              <a:buFont typeface="Roboto"/>
              <a:buChar char="○"/>
            </a:pPr>
            <a:r>
              <a:rPr lang="en" sz="1495">
                <a:solidFill>
                  <a:srgbClr val="595959"/>
                </a:solidFill>
                <a:latin typeface="Roboto"/>
                <a:ea typeface="Roboto"/>
                <a:cs typeface="Roboto"/>
                <a:sym typeface="Roboto"/>
              </a:rPr>
              <a:t>Oficina Energética</a:t>
            </a:r>
            <a:endParaRPr sz="1495">
              <a:solidFill>
                <a:srgbClr val="595959"/>
              </a:solidFill>
              <a:latin typeface="Roboto"/>
              <a:ea typeface="Roboto"/>
              <a:cs typeface="Roboto"/>
              <a:sym typeface="Roboto"/>
            </a:endParaRPr>
          </a:p>
          <a:p>
            <a:pPr indent="-323532" lvl="1" marL="914400" rtl="0" algn="l">
              <a:lnSpc>
                <a:spcPct val="80000"/>
              </a:lnSpc>
              <a:spcBef>
                <a:spcPts val="0"/>
              </a:spcBef>
              <a:spcAft>
                <a:spcPts val="0"/>
              </a:spcAft>
              <a:buClr>
                <a:srgbClr val="595959"/>
              </a:buClr>
              <a:buSzPts val="1495"/>
              <a:buFont typeface="Roboto"/>
              <a:buChar char="○"/>
            </a:pPr>
            <a:r>
              <a:rPr lang="en" sz="1495">
                <a:solidFill>
                  <a:srgbClr val="595959"/>
                </a:solidFill>
                <a:latin typeface="Roboto"/>
                <a:ea typeface="Roboto"/>
                <a:cs typeface="Roboto"/>
                <a:sym typeface="Roboto"/>
              </a:rPr>
              <a:t>Proyecto EE en colegio</a:t>
            </a:r>
            <a:endParaRPr sz="1495">
              <a:solidFill>
                <a:srgbClr val="595959"/>
              </a:solidFill>
              <a:latin typeface="Roboto"/>
              <a:ea typeface="Roboto"/>
              <a:cs typeface="Roboto"/>
              <a:sym typeface="Roboto"/>
            </a:endParaRPr>
          </a:p>
          <a:p>
            <a:pPr indent="-323532" lvl="1" marL="914400" rtl="0" algn="l">
              <a:lnSpc>
                <a:spcPct val="80000"/>
              </a:lnSpc>
              <a:spcBef>
                <a:spcPts val="0"/>
              </a:spcBef>
              <a:spcAft>
                <a:spcPts val="0"/>
              </a:spcAft>
              <a:buClr>
                <a:srgbClr val="595959"/>
              </a:buClr>
              <a:buSzPts val="1495"/>
              <a:buFont typeface="Roboto"/>
              <a:buChar char="○"/>
            </a:pPr>
            <a:r>
              <a:rPr lang="en" sz="1495">
                <a:solidFill>
                  <a:srgbClr val="595959"/>
                </a:solidFill>
                <a:latin typeface="Roboto"/>
                <a:ea typeface="Roboto"/>
                <a:cs typeface="Roboto"/>
                <a:sym typeface="Roboto"/>
              </a:rPr>
              <a:t>FV en tejado polideportivo + almacenamiento</a:t>
            </a:r>
            <a:endParaRPr sz="1200">
              <a:solidFill>
                <a:srgbClr val="595959"/>
              </a:solidFill>
              <a:latin typeface="Roboto"/>
              <a:ea typeface="Roboto"/>
              <a:cs typeface="Roboto"/>
              <a:sym typeface="Roboto"/>
            </a:endParaRPr>
          </a:p>
        </p:txBody>
      </p:sp>
      <p:pic>
        <p:nvPicPr>
          <p:cNvPr id="668" name="Google Shape;668;g2ef87f42264_0_498"/>
          <p:cNvPicPr preferRelativeResize="0"/>
          <p:nvPr/>
        </p:nvPicPr>
        <p:blipFill rotWithShape="1">
          <a:blip r:embed="rId3">
            <a:alphaModFix/>
          </a:blip>
          <a:srcRect b="23774" l="0" r="0" t="0"/>
          <a:stretch/>
        </p:blipFill>
        <p:spPr>
          <a:xfrm>
            <a:off x="7987675" y="1910139"/>
            <a:ext cx="534725" cy="991391"/>
          </a:xfrm>
          <a:prstGeom prst="rect">
            <a:avLst/>
          </a:prstGeom>
          <a:noFill/>
          <a:ln>
            <a:noFill/>
          </a:ln>
        </p:spPr>
      </p:pic>
      <p:pic>
        <p:nvPicPr>
          <p:cNvPr id="669" name="Google Shape;669;g2ef87f42264_0_498"/>
          <p:cNvPicPr preferRelativeResize="0"/>
          <p:nvPr/>
        </p:nvPicPr>
        <p:blipFill>
          <a:blip r:embed="rId4">
            <a:alphaModFix/>
          </a:blip>
          <a:stretch>
            <a:fillRect/>
          </a:stretch>
        </p:blipFill>
        <p:spPr>
          <a:xfrm>
            <a:off x="6434376" y="2991350"/>
            <a:ext cx="2088025" cy="1237101"/>
          </a:xfrm>
          <a:prstGeom prst="rect">
            <a:avLst/>
          </a:prstGeom>
          <a:noFill/>
          <a:ln>
            <a:noFill/>
          </a:ln>
        </p:spPr>
      </p:pic>
      <p:pic>
        <p:nvPicPr>
          <p:cNvPr id="670" name="Google Shape;670;g2ef87f42264_0_498"/>
          <p:cNvPicPr preferRelativeResize="0"/>
          <p:nvPr/>
        </p:nvPicPr>
        <p:blipFill>
          <a:blip r:embed="rId5">
            <a:alphaModFix/>
          </a:blip>
          <a:stretch>
            <a:fillRect/>
          </a:stretch>
        </p:blipFill>
        <p:spPr>
          <a:xfrm>
            <a:off x="6513350" y="4312264"/>
            <a:ext cx="797225" cy="350723"/>
          </a:xfrm>
          <a:prstGeom prst="rect">
            <a:avLst/>
          </a:prstGeom>
          <a:noFill/>
          <a:ln>
            <a:noFill/>
          </a:ln>
        </p:spPr>
      </p:pic>
      <p:pic>
        <p:nvPicPr>
          <p:cNvPr id="671" name="Google Shape;671;g2ef87f42264_0_498"/>
          <p:cNvPicPr preferRelativeResize="0"/>
          <p:nvPr/>
        </p:nvPicPr>
        <p:blipFill rotWithShape="1">
          <a:blip r:embed="rId6">
            <a:alphaModFix/>
          </a:blip>
          <a:srcRect b="21900" l="0" r="0" t="29967"/>
          <a:stretch/>
        </p:blipFill>
        <p:spPr>
          <a:xfrm>
            <a:off x="5235070" y="4228450"/>
            <a:ext cx="1107904" cy="434525"/>
          </a:xfrm>
          <a:prstGeom prst="rect">
            <a:avLst/>
          </a:prstGeom>
          <a:noFill/>
          <a:ln>
            <a:noFill/>
          </a:ln>
        </p:spPr>
      </p:pic>
      <p:pic>
        <p:nvPicPr>
          <p:cNvPr id="672" name="Google Shape;672;g2ef87f42264_0_498"/>
          <p:cNvPicPr preferRelativeResize="0"/>
          <p:nvPr/>
        </p:nvPicPr>
        <p:blipFill rotWithShape="1">
          <a:blip r:embed="rId7">
            <a:alphaModFix/>
          </a:blip>
          <a:srcRect b="18206" l="8403" r="14358" t="14908"/>
          <a:stretch/>
        </p:blipFill>
        <p:spPr>
          <a:xfrm>
            <a:off x="7638925" y="4318287"/>
            <a:ext cx="797233" cy="3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2ec71f4b43e_0_50"/>
          <p:cNvSpPr txBox="1"/>
          <p:nvPr>
            <p:ph type="title"/>
          </p:nvPr>
        </p:nvSpPr>
        <p:spPr>
          <a:xfrm>
            <a:off x="226750" y="445025"/>
            <a:ext cx="86055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388620" lvl="0" marL="457200" rtl="0" algn="l">
              <a:lnSpc>
                <a:spcPct val="100000"/>
              </a:lnSpc>
              <a:spcBef>
                <a:spcPts val="0"/>
              </a:spcBef>
              <a:spcAft>
                <a:spcPts val="0"/>
              </a:spcAft>
              <a:buSzPct val="100000"/>
              <a:buAutoNum type="arabicPeriod"/>
            </a:pPr>
            <a:r>
              <a:rPr lang="en"/>
              <a:t>Introducción</a:t>
            </a:r>
            <a:endParaRPr/>
          </a:p>
        </p:txBody>
      </p:sp>
      <p:sp>
        <p:nvSpPr>
          <p:cNvPr id="209" name="Google Shape;209;g2ec71f4b43e_0_50"/>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La red electrica</a:t>
            </a:r>
            <a:endParaRPr/>
          </a:p>
        </p:txBody>
      </p:sp>
      <p:pic>
        <p:nvPicPr>
          <p:cNvPr id="210" name="Google Shape;210;g2ec71f4b43e_0_50"/>
          <p:cNvPicPr preferRelativeResize="0"/>
          <p:nvPr/>
        </p:nvPicPr>
        <p:blipFill rotWithShape="1">
          <a:blip r:embed="rId3">
            <a:alphaModFix/>
          </a:blip>
          <a:srcRect b="12269" l="4364" r="3951" t="21980"/>
          <a:stretch/>
        </p:blipFill>
        <p:spPr>
          <a:xfrm>
            <a:off x="4043525" y="1735960"/>
            <a:ext cx="4163850" cy="2787401"/>
          </a:xfrm>
          <a:prstGeom prst="rect">
            <a:avLst/>
          </a:prstGeom>
          <a:noFill/>
          <a:ln>
            <a:noFill/>
          </a:ln>
        </p:spPr>
      </p:pic>
      <p:pic>
        <p:nvPicPr>
          <p:cNvPr id="211" name="Google Shape;211;g2ec71f4b43e_0_50"/>
          <p:cNvPicPr preferRelativeResize="0"/>
          <p:nvPr/>
        </p:nvPicPr>
        <p:blipFill>
          <a:blip r:embed="rId4">
            <a:alphaModFix/>
          </a:blip>
          <a:stretch>
            <a:fillRect/>
          </a:stretch>
        </p:blipFill>
        <p:spPr>
          <a:xfrm>
            <a:off x="311700" y="1752225"/>
            <a:ext cx="2821350" cy="2754874"/>
          </a:xfrm>
          <a:prstGeom prst="rect">
            <a:avLst/>
          </a:prstGeom>
          <a:noFill/>
          <a:ln>
            <a:noFill/>
          </a:ln>
        </p:spPr>
      </p:pic>
      <p:sp>
        <p:nvSpPr>
          <p:cNvPr id="212" name="Google Shape;212;g2ec71f4b43e_0_50"/>
          <p:cNvSpPr txBox="1"/>
          <p:nvPr/>
        </p:nvSpPr>
        <p:spPr>
          <a:xfrm>
            <a:off x="1060650" y="4552300"/>
            <a:ext cx="1788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FFFF"/>
                </a:solidFill>
              </a:rPr>
              <a:t>RED</a:t>
            </a:r>
            <a:endParaRPr b="1" sz="1600">
              <a:solidFill>
                <a:srgbClr val="FFFFFF"/>
              </a:solidFill>
            </a:endParaRPr>
          </a:p>
        </p:txBody>
      </p:sp>
      <p:sp>
        <p:nvSpPr>
          <p:cNvPr id="213" name="Google Shape;213;g2ec71f4b43e_0_50"/>
          <p:cNvSpPr txBox="1"/>
          <p:nvPr/>
        </p:nvSpPr>
        <p:spPr>
          <a:xfrm>
            <a:off x="4091225" y="4552300"/>
            <a:ext cx="232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FFFF"/>
                </a:solidFill>
              </a:rPr>
              <a:t>RED INTELIGENTE</a:t>
            </a:r>
            <a:endParaRPr b="1" sz="1600">
              <a:solidFill>
                <a:srgbClr val="FFFFFF"/>
              </a:solidFill>
            </a:endParaRPr>
          </a:p>
        </p:txBody>
      </p:sp>
      <p:sp>
        <p:nvSpPr>
          <p:cNvPr id="214" name="Google Shape;214;g2ec71f4b43e_0_50"/>
          <p:cNvSpPr/>
          <p:nvPr/>
        </p:nvSpPr>
        <p:spPr>
          <a:xfrm>
            <a:off x="3339050" y="3024975"/>
            <a:ext cx="582900" cy="324000"/>
          </a:xfrm>
          <a:prstGeom prst="rightArrow">
            <a:avLst>
              <a:gd fmla="val 50000" name="adj1"/>
              <a:gd fmla="val 50000" name="adj2"/>
            </a:avLst>
          </a:prstGeom>
          <a:solidFill>
            <a:srgbClr val="59595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g2ef87f42264_0_409"/>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678" name="Google Shape;678;g2ef87f42264_0_409"/>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Cooperativas</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679" name="Google Shape;679;g2ef87f42264_0_409"/>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figura jurídica</a:t>
            </a:r>
            <a:endParaRPr/>
          </a:p>
        </p:txBody>
      </p:sp>
      <p:sp>
        <p:nvSpPr>
          <p:cNvPr id="680" name="Google Shape;680;g2ef87f42264_0_409"/>
          <p:cNvSpPr txBox="1"/>
          <p:nvPr/>
        </p:nvSpPr>
        <p:spPr>
          <a:xfrm>
            <a:off x="364950" y="2160925"/>
            <a:ext cx="4025700" cy="1293000"/>
          </a:xfrm>
          <a:prstGeom prst="rect">
            <a:avLst/>
          </a:prstGeom>
          <a:noFill/>
          <a:ln>
            <a:noFill/>
          </a:ln>
        </p:spPr>
        <p:txBody>
          <a:bodyPr anchorCtr="0" anchor="t" bIns="91425" lIns="91425" spcFirstLastPara="1" rIns="91425" wrap="square" tIns="91425">
            <a:spAutoFit/>
          </a:bodyPr>
          <a:lstStyle/>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Antecedentes en el sector energético</a:t>
            </a:r>
            <a:endParaRPr sz="1800">
              <a:solidFill>
                <a:srgbClr val="595959"/>
              </a:solidFill>
              <a:latin typeface="Roboto"/>
              <a:ea typeface="Roboto"/>
              <a:cs typeface="Roboto"/>
              <a:sym typeface="Roboto"/>
            </a:endParaRPr>
          </a:p>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Figura conveniente para CE</a:t>
            </a:r>
            <a:endParaRPr sz="1800">
              <a:solidFill>
                <a:srgbClr val="595959"/>
              </a:solidFill>
              <a:latin typeface="Roboto"/>
              <a:ea typeface="Roboto"/>
              <a:cs typeface="Roboto"/>
              <a:sym typeface="Roboto"/>
            </a:endParaRPr>
          </a:p>
        </p:txBody>
      </p:sp>
      <p:pic>
        <p:nvPicPr>
          <p:cNvPr id="681" name="Google Shape;681;g2ef87f42264_0_409"/>
          <p:cNvPicPr preferRelativeResize="0"/>
          <p:nvPr/>
        </p:nvPicPr>
        <p:blipFill>
          <a:blip r:embed="rId3">
            <a:alphaModFix/>
          </a:blip>
          <a:stretch>
            <a:fillRect/>
          </a:stretch>
        </p:blipFill>
        <p:spPr>
          <a:xfrm rot="395370">
            <a:off x="4276165" y="2015276"/>
            <a:ext cx="4242446" cy="1584299"/>
          </a:xfrm>
          <a:prstGeom prst="rect">
            <a:avLst/>
          </a:prstGeom>
          <a:noFill/>
          <a:ln>
            <a:noFill/>
          </a:ln>
        </p:spPr>
      </p:pic>
      <p:pic>
        <p:nvPicPr>
          <p:cNvPr id="682" name="Google Shape;682;g2ef87f42264_0_409"/>
          <p:cNvPicPr preferRelativeResize="0"/>
          <p:nvPr/>
        </p:nvPicPr>
        <p:blipFill>
          <a:blip r:embed="rId4">
            <a:alphaModFix/>
          </a:blip>
          <a:stretch>
            <a:fillRect/>
          </a:stretch>
        </p:blipFill>
        <p:spPr>
          <a:xfrm>
            <a:off x="4268675" y="3794425"/>
            <a:ext cx="3473900" cy="962100"/>
          </a:xfrm>
          <a:prstGeom prst="rect">
            <a:avLst/>
          </a:prstGeom>
          <a:noFill/>
          <a:ln>
            <a:noFill/>
          </a:ln>
        </p:spPr>
      </p:pic>
      <p:pic>
        <p:nvPicPr>
          <p:cNvPr id="683" name="Google Shape;683;g2ef87f42264_0_409"/>
          <p:cNvPicPr preferRelativeResize="0"/>
          <p:nvPr/>
        </p:nvPicPr>
        <p:blipFill>
          <a:blip r:embed="rId5">
            <a:alphaModFix/>
          </a:blip>
          <a:stretch>
            <a:fillRect/>
          </a:stretch>
        </p:blipFill>
        <p:spPr>
          <a:xfrm>
            <a:off x="433150" y="3406972"/>
            <a:ext cx="1891841" cy="572700"/>
          </a:xfrm>
          <a:prstGeom prst="rect">
            <a:avLst/>
          </a:prstGeom>
          <a:noFill/>
          <a:ln>
            <a:noFill/>
          </a:ln>
        </p:spPr>
      </p:pic>
      <p:pic>
        <p:nvPicPr>
          <p:cNvPr id="684" name="Google Shape;684;g2ef87f42264_0_409"/>
          <p:cNvPicPr preferRelativeResize="0"/>
          <p:nvPr/>
        </p:nvPicPr>
        <p:blipFill>
          <a:blip r:embed="rId6">
            <a:alphaModFix/>
          </a:blip>
          <a:stretch>
            <a:fillRect/>
          </a:stretch>
        </p:blipFill>
        <p:spPr>
          <a:xfrm>
            <a:off x="1652350" y="3972550"/>
            <a:ext cx="2296150" cy="6433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g2ef87f42264_0_421"/>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690" name="Google Shape;690;g2ef87f42264_0_421"/>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Cooperativas</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691" name="Google Shape;691;g2ef87f42264_0_421"/>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figura jurídica</a:t>
            </a:r>
            <a:endParaRPr/>
          </a:p>
        </p:txBody>
      </p:sp>
      <p:sp>
        <p:nvSpPr>
          <p:cNvPr id="692" name="Google Shape;692;g2ef87f42264_0_421"/>
          <p:cNvSpPr txBox="1"/>
          <p:nvPr/>
        </p:nvSpPr>
        <p:spPr>
          <a:xfrm>
            <a:off x="364950" y="2160925"/>
            <a:ext cx="8370300" cy="2485800"/>
          </a:xfrm>
          <a:prstGeom prst="rect">
            <a:avLst/>
          </a:prstGeom>
          <a:noFill/>
          <a:ln>
            <a:noFill/>
          </a:ln>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Ventajas: </a:t>
            </a:r>
            <a:endParaRPr sz="1300">
              <a:solidFill>
                <a:srgbClr val="595959"/>
              </a:solidFill>
              <a:latin typeface="Roboto"/>
              <a:ea typeface="Roboto"/>
              <a:cs typeface="Roboto"/>
              <a:sym typeface="Roboto"/>
            </a:endParaRPr>
          </a:p>
          <a:p>
            <a:pPr indent="-311150" lvl="1" marL="914400" rtl="0" algn="l">
              <a:lnSpc>
                <a:spcPct val="15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La asociación es de carácter voluntario </a:t>
            </a:r>
            <a:endParaRPr sz="1300">
              <a:solidFill>
                <a:srgbClr val="595959"/>
              </a:solidFill>
              <a:latin typeface="Roboto"/>
              <a:ea typeface="Roboto"/>
              <a:cs typeface="Roboto"/>
              <a:sym typeface="Roboto"/>
            </a:endParaRPr>
          </a:p>
          <a:p>
            <a:pPr indent="-311150" lvl="1" marL="914400" rtl="0" algn="l">
              <a:lnSpc>
                <a:spcPct val="15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Facilidad para entrada-salida</a:t>
            </a:r>
            <a:endParaRPr sz="1300">
              <a:solidFill>
                <a:srgbClr val="595959"/>
              </a:solidFill>
              <a:latin typeface="Roboto"/>
              <a:ea typeface="Roboto"/>
              <a:cs typeface="Roboto"/>
              <a:sym typeface="Roboto"/>
            </a:endParaRPr>
          </a:p>
          <a:p>
            <a:pPr indent="-311150" lvl="1" marL="914400" rtl="0" algn="l">
              <a:lnSpc>
                <a:spcPct val="15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Satisfacción de necesidades económicas y sociales de sus miembros</a:t>
            </a:r>
            <a:endParaRPr sz="1300">
              <a:solidFill>
                <a:srgbClr val="595959"/>
              </a:solidFill>
              <a:latin typeface="Roboto"/>
              <a:ea typeface="Roboto"/>
              <a:cs typeface="Roboto"/>
              <a:sym typeface="Roboto"/>
            </a:endParaRPr>
          </a:p>
          <a:p>
            <a:pPr indent="-311150" lvl="1" marL="914400" rtl="0" algn="l">
              <a:lnSpc>
                <a:spcPct val="15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Empresa de propiedad conjunta</a:t>
            </a:r>
            <a:endParaRPr sz="1300">
              <a:solidFill>
                <a:srgbClr val="595959"/>
              </a:solidFill>
              <a:latin typeface="Roboto"/>
              <a:ea typeface="Roboto"/>
              <a:cs typeface="Roboto"/>
              <a:sym typeface="Roboto"/>
            </a:endParaRPr>
          </a:p>
          <a:p>
            <a:pPr indent="-311150" lvl="0" marL="457200" rtl="0" algn="l">
              <a:lnSpc>
                <a:spcPct val="15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Desventajas:</a:t>
            </a:r>
            <a:endParaRPr sz="1300">
              <a:solidFill>
                <a:srgbClr val="595959"/>
              </a:solidFill>
              <a:latin typeface="Roboto"/>
              <a:ea typeface="Roboto"/>
              <a:cs typeface="Roboto"/>
              <a:sym typeface="Roboto"/>
            </a:endParaRPr>
          </a:p>
          <a:p>
            <a:pPr indent="-311150" lvl="1" marL="914400" rtl="0" algn="l">
              <a:lnSpc>
                <a:spcPct val="15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Constitucion y gestion compleja, poco apta para un ayuntamiento</a:t>
            </a:r>
            <a:endParaRPr sz="1300">
              <a:solidFill>
                <a:srgbClr val="595959"/>
              </a:solidFill>
              <a:latin typeface="Roboto"/>
              <a:ea typeface="Roboto"/>
              <a:cs typeface="Roboto"/>
              <a:sym typeface="Roboto"/>
            </a:endParaRPr>
          </a:p>
          <a:p>
            <a:pPr indent="-311150" lvl="1" marL="914400" rtl="0" algn="l">
              <a:lnSpc>
                <a:spcPct val="15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La ausencia de ánimo de lucro tiene que ser especificada</a:t>
            </a:r>
            <a:endParaRPr sz="1300">
              <a:solidFill>
                <a:srgbClr val="595959"/>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6" name="Shape 696"/>
        <p:cNvGrpSpPr/>
        <p:nvPr/>
      </p:nvGrpSpPr>
      <p:grpSpPr>
        <a:xfrm>
          <a:off x="0" y="0"/>
          <a:ext cx="0" cy="0"/>
          <a:chOff x="0" y="0"/>
          <a:chExt cx="0" cy="0"/>
        </a:xfrm>
      </p:grpSpPr>
      <p:sp>
        <p:nvSpPr>
          <p:cNvPr id="697" name="Google Shape;697;g2ef87f42264_0_432"/>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698" name="Google Shape;698;g2ef87f42264_0_432"/>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Distribución </a:t>
            </a:r>
            <a:r>
              <a:rPr b="1" lang="en" sz="2000">
                <a:latin typeface="Roboto"/>
                <a:ea typeface="Roboto"/>
                <a:cs typeface="Roboto"/>
                <a:sym typeface="Roboto"/>
              </a:rPr>
              <a:t>Cooperativa: </a:t>
            </a:r>
            <a:r>
              <a:rPr b="1" i="1" lang="en" sz="2000">
                <a:latin typeface="Roboto"/>
                <a:ea typeface="Roboto"/>
                <a:cs typeface="Roboto"/>
                <a:sym typeface="Roboto"/>
              </a:rPr>
              <a:t>Eléctrica de Alginet</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699" name="Google Shape;699;g2ef87f42264_0_432"/>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figura jurídica</a:t>
            </a:r>
            <a:endParaRPr/>
          </a:p>
        </p:txBody>
      </p:sp>
      <p:sp>
        <p:nvSpPr>
          <p:cNvPr id="700" name="Google Shape;700;g2ef87f42264_0_432"/>
          <p:cNvSpPr txBox="1"/>
          <p:nvPr/>
        </p:nvSpPr>
        <p:spPr>
          <a:xfrm>
            <a:off x="364950" y="2160925"/>
            <a:ext cx="8370300" cy="1108200"/>
          </a:xfrm>
          <a:prstGeom prst="rect">
            <a:avLst/>
          </a:prstGeom>
          <a:noFill/>
          <a:ln>
            <a:noFill/>
          </a:ln>
        </p:spPr>
        <p:txBody>
          <a:bodyPr anchorCtr="0" anchor="t" bIns="91425" lIns="91425" spcFirstLastPara="1" rIns="91425" wrap="square" tIns="91425">
            <a:spAutoFit/>
          </a:bodyPr>
          <a:lstStyle/>
          <a:p>
            <a:pPr indent="-323850" lvl="0" marL="457200" rtl="0" algn="l">
              <a:lnSpc>
                <a:spcPct val="150000"/>
              </a:lnSpc>
              <a:spcBef>
                <a:spcPts val="0"/>
              </a:spcBef>
              <a:spcAft>
                <a:spcPts val="0"/>
              </a:spcAft>
              <a:buClr>
                <a:srgbClr val="595959"/>
              </a:buClr>
              <a:buSzPts val="1500"/>
              <a:buFont typeface="Roboto"/>
              <a:buChar char="●"/>
            </a:pPr>
            <a:r>
              <a:rPr lang="en" sz="1500">
                <a:solidFill>
                  <a:srgbClr val="595959"/>
                </a:solidFill>
                <a:latin typeface="Roboto"/>
                <a:ea typeface="Roboto"/>
                <a:cs typeface="Roboto"/>
                <a:sym typeface="Roboto"/>
              </a:rPr>
              <a:t>4 mil </a:t>
            </a:r>
            <a:r>
              <a:rPr lang="en" sz="1500">
                <a:solidFill>
                  <a:srgbClr val="595959"/>
                </a:solidFill>
                <a:latin typeface="Roboto"/>
                <a:ea typeface="Roboto"/>
                <a:cs typeface="Roboto"/>
                <a:sym typeface="Roboto"/>
              </a:rPr>
              <a:t>viviendas</a:t>
            </a:r>
            <a:r>
              <a:rPr lang="en" sz="1500">
                <a:solidFill>
                  <a:srgbClr val="595959"/>
                </a:solidFill>
                <a:latin typeface="Roboto"/>
                <a:ea typeface="Roboto"/>
                <a:cs typeface="Roboto"/>
                <a:sym typeface="Roboto"/>
              </a:rPr>
              <a:t> y edificios de pymes</a:t>
            </a:r>
            <a:endParaRPr sz="1500">
              <a:solidFill>
                <a:srgbClr val="595959"/>
              </a:solidFill>
              <a:latin typeface="Roboto"/>
              <a:ea typeface="Roboto"/>
              <a:cs typeface="Roboto"/>
              <a:sym typeface="Roboto"/>
            </a:endParaRPr>
          </a:p>
          <a:p>
            <a:pPr indent="-323850" lvl="0" marL="457200" rtl="0" algn="l">
              <a:lnSpc>
                <a:spcPct val="150000"/>
              </a:lnSpc>
              <a:spcBef>
                <a:spcPts val="0"/>
              </a:spcBef>
              <a:spcAft>
                <a:spcPts val="0"/>
              </a:spcAft>
              <a:buClr>
                <a:srgbClr val="595959"/>
              </a:buClr>
              <a:buSzPts val="1500"/>
              <a:buFont typeface="Roboto"/>
              <a:buChar char="●"/>
            </a:pPr>
            <a:r>
              <a:rPr lang="en" sz="1500">
                <a:solidFill>
                  <a:srgbClr val="595959"/>
                </a:solidFill>
                <a:latin typeface="Roboto"/>
                <a:ea typeface="Roboto"/>
                <a:cs typeface="Roboto"/>
                <a:sym typeface="Roboto"/>
              </a:rPr>
              <a:t>desde 1930</a:t>
            </a:r>
            <a:endParaRPr sz="1500">
              <a:solidFill>
                <a:srgbClr val="595959"/>
              </a:solidFill>
              <a:latin typeface="Roboto"/>
              <a:ea typeface="Roboto"/>
              <a:cs typeface="Roboto"/>
              <a:sym typeface="Roboto"/>
            </a:endParaRPr>
          </a:p>
          <a:p>
            <a:pPr indent="-323850" lvl="0" marL="457200" rtl="0" algn="l">
              <a:lnSpc>
                <a:spcPct val="150000"/>
              </a:lnSpc>
              <a:spcBef>
                <a:spcPts val="0"/>
              </a:spcBef>
              <a:spcAft>
                <a:spcPts val="0"/>
              </a:spcAft>
              <a:buClr>
                <a:srgbClr val="595959"/>
              </a:buClr>
              <a:buSzPts val="1500"/>
              <a:buFont typeface="Roboto"/>
              <a:buChar char="●"/>
            </a:pPr>
            <a:r>
              <a:rPr lang="en" sz="1500">
                <a:solidFill>
                  <a:srgbClr val="595959"/>
                </a:solidFill>
                <a:latin typeface="Roboto"/>
                <a:ea typeface="Roboto"/>
                <a:cs typeface="Roboto"/>
                <a:sym typeface="Roboto"/>
              </a:rPr>
              <a:t>potencia instalada de 20 MW</a:t>
            </a:r>
            <a:endParaRPr sz="1300">
              <a:solidFill>
                <a:srgbClr val="595959"/>
              </a:solidFill>
              <a:latin typeface="Roboto"/>
              <a:ea typeface="Roboto"/>
              <a:cs typeface="Roboto"/>
              <a:sym typeface="Roboto"/>
            </a:endParaRPr>
          </a:p>
        </p:txBody>
      </p:sp>
      <p:pic>
        <p:nvPicPr>
          <p:cNvPr id="701" name="Google Shape;701;g2ef87f42264_0_432"/>
          <p:cNvPicPr preferRelativeResize="0"/>
          <p:nvPr/>
        </p:nvPicPr>
        <p:blipFill>
          <a:blip r:embed="rId3">
            <a:alphaModFix/>
          </a:blip>
          <a:stretch>
            <a:fillRect/>
          </a:stretch>
        </p:blipFill>
        <p:spPr>
          <a:xfrm>
            <a:off x="4022650" y="2269799"/>
            <a:ext cx="3075025" cy="1897275"/>
          </a:xfrm>
          <a:prstGeom prst="rect">
            <a:avLst/>
          </a:prstGeom>
          <a:noFill/>
          <a:ln>
            <a:noFill/>
          </a:ln>
        </p:spPr>
      </p:pic>
      <p:pic>
        <p:nvPicPr>
          <p:cNvPr id="702" name="Google Shape;702;g2ef87f42264_0_432"/>
          <p:cNvPicPr preferRelativeResize="0"/>
          <p:nvPr/>
        </p:nvPicPr>
        <p:blipFill>
          <a:blip r:embed="rId4">
            <a:alphaModFix/>
          </a:blip>
          <a:stretch>
            <a:fillRect/>
          </a:stretch>
        </p:blipFill>
        <p:spPr>
          <a:xfrm>
            <a:off x="7398550" y="2724150"/>
            <a:ext cx="1052088" cy="468901"/>
          </a:xfrm>
          <a:prstGeom prst="rect">
            <a:avLst/>
          </a:prstGeom>
          <a:noFill/>
          <a:ln>
            <a:noFill/>
          </a:ln>
        </p:spPr>
      </p:pic>
      <p:pic>
        <p:nvPicPr>
          <p:cNvPr id="703" name="Google Shape;703;g2ef87f42264_0_432"/>
          <p:cNvPicPr preferRelativeResize="0"/>
          <p:nvPr/>
        </p:nvPicPr>
        <p:blipFill>
          <a:blip r:embed="rId5">
            <a:alphaModFix/>
          </a:blip>
          <a:stretch>
            <a:fillRect/>
          </a:stretch>
        </p:blipFill>
        <p:spPr>
          <a:xfrm>
            <a:off x="7398550" y="2153897"/>
            <a:ext cx="1272924" cy="315750"/>
          </a:xfrm>
          <a:prstGeom prst="rect">
            <a:avLst/>
          </a:prstGeom>
          <a:noFill/>
          <a:ln>
            <a:noFill/>
          </a:ln>
        </p:spPr>
      </p:pic>
      <p:pic>
        <p:nvPicPr>
          <p:cNvPr id="704" name="Google Shape;704;g2ef87f42264_0_432"/>
          <p:cNvPicPr preferRelativeResize="0"/>
          <p:nvPr/>
        </p:nvPicPr>
        <p:blipFill>
          <a:blip r:embed="rId6">
            <a:alphaModFix/>
          </a:blip>
          <a:stretch>
            <a:fillRect/>
          </a:stretch>
        </p:blipFill>
        <p:spPr>
          <a:xfrm>
            <a:off x="861125" y="3356650"/>
            <a:ext cx="2860642" cy="1064425"/>
          </a:xfrm>
          <a:prstGeom prst="rect">
            <a:avLst/>
          </a:prstGeom>
          <a:noFill/>
          <a:ln>
            <a:noFill/>
          </a:ln>
        </p:spPr>
      </p:pic>
      <p:pic>
        <p:nvPicPr>
          <p:cNvPr id="705" name="Google Shape;705;g2ef87f42264_0_432"/>
          <p:cNvPicPr preferRelativeResize="0"/>
          <p:nvPr/>
        </p:nvPicPr>
        <p:blipFill rotWithShape="1">
          <a:blip r:embed="rId7">
            <a:alphaModFix/>
          </a:blip>
          <a:srcRect b="18206" l="8403" r="14358" t="14908"/>
          <a:stretch/>
        </p:blipFill>
        <p:spPr>
          <a:xfrm>
            <a:off x="7398561" y="3447548"/>
            <a:ext cx="1159450" cy="492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9" name="Shape 709"/>
        <p:cNvGrpSpPr/>
        <p:nvPr/>
      </p:nvGrpSpPr>
      <p:grpSpPr>
        <a:xfrm>
          <a:off x="0" y="0"/>
          <a:ext cx="0" cy="0"/>
          <a:chOff x="0" y="0"/>
          <a:chExt cx="0" cy="0"/>
        </a:xfrm>
      </p:grpSpPr>
      <p:sp>
        <p:nvSpPr>
          <p:cNvPr id="710" name="Google Shape;710;g2ef87f42264_0_452"/>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711" name="Google Shape;711;g2ef87f42264_0_452"/>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Cooperativa: </a:t>
            </a:r>
            <a:r>
              <a:rPr b="1" i="1" lang="en" sz="2000">
                <a:latin typeface="Roboto"/>
                <a:ea typeface="Roboto"/>
                <a:cs typeface="Roboto"/>
                <a:sym typeface="Roboto"/>
              </a:rPr>
              <a:t>Som Energia (Cataluña)</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712" name="Google Shape;712;g2ef87f42264_0_452"/>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figura jurídica</a:t>
            </a:r>
            <a:endParaRPr/>
          </a:p>
        </p:txBody>
      </p:sp>
      <p:sp>
        <p:nvSpPr>
          <p:cNvPr id="713" name="Google Shape;713;g2ef87f42264_0_452"/>
          <p:cNvSpPr txBox="1"/>
          <p:nvPr/>
        </p:nvSpPr>
        <p:spPr>
          <a:xfrm>
            <a:off x="364950" y="2160925"/>
            <a:ext cx="4930800" cy="22779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cooperativa sin ánimo de lucro (2011)</a:t>
            </a:r>
            <a:endParaRPr sz="1600">
              <a:solidFill>
                <a:srgbClr val="595959"/>
              </a:solidFill>
              <a:latin typeface="Roboto"/>
              <a:ea typeface="Roboto"/>
              <a:cs typeface="Roboto"/>
              <a:sym typeface="Roboto"/>
            </a:endParaRPr>
          </a:p>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produce 18,5 GWh año (5% de su volumen) y comercializa energía renovable</a:t>
            </a:r>
            <a:endParaRPr sz="1600">
              <a:solidFill>
                <a:srgbClr val="595959"/>
              </a:solidFill>
              <a:latin typeface="Roboto"/>
              <a:ea typeface="Roboto"/>
              <a:cs typeface="Roboto"/>
              <a:sym typeface="Roboto"/>
            </a:endParaRPr>
          </a:p>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Cooperativa que se adecua al concepto de CCE</a:t>
            </a:r>
            <a:endParaRPr sz="1600">
              <a:solidFill>
                <a:srgbClr val="595959"/>
              </a:solidFill>
              <a:latin typeface="Roboto"/>
              <a:ea typeface="Roboto"/>
              <a:cs typeface="Roboto"/>
              <a:sym typeface="Roboto"/>
            </a:endParaRPr>
          </a:p>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75.000 miembros (133.000 contratos)</a:t>
            </a:r>
            <a:endParaRPr sz="1600">
              <a:solidFill>
                <a:srgbClr val="595959"/>
              </a:solidFill>
              <a:latin typeface="Roboto"/>
              <a:ea typeface="Roboto"/>
              <a:cs typeface="Roboto"/>
              <a:sym typeface="Roboto"/>
            </a:endParaRPr>
          </a:p>
          <a:p>
            <a:pPr indent="-330200" lvl="0" marL="457200" rtl="0" algn="l">
              <a:lnSpc>
                <a:spcPct val="15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compra colectiva de paneles solares</a:t>
            </a:r>
            <a:endParaRPr sz="1500">
              <a:solidFill>
                <a:srgbClr val="595959"/>
              </a:solidFill>
              <a:latin typeface="Roboto"/>
              <a:ea typeface="Roboto"/>
              <a:cs typeface="Roboto"/>
              <a:sym typeface="Roboto"/>
            </a:endParaRPr>
          </a:p>
        </p:txBody>
      </p:sp>
      <p:pic>
        <p:nvPicPr>
          <p:cNvPr id="714" name="Google Shape;714;g2ef87f42264_0_452"/>
          <p:cNvPicPr preferRelativeResize="0"/>
          <p:nvPr/>
        </p:nvPicPr>
        <p:blipFill>
          <a:blip r:embed="rId3">
            <a:alphaModFix/>
          </a:blip>
          <a:stretch>
            <a:fillRect/>
          </a:stretch>
        </p:blipFill>
        <p:spPr>
          <a:xfrm>
            <a:off x="5898975" y="1922875"/>
            <a:ext cx="2329999" cy="1554102"/>
          </a:xfrm>
          <a:prstGeom prst="rect">
            <a:avLst/>
          </a:prstGeom>
          <a:noFill/>
          <a:ln>
            <a:noFill/>
          </a:ln>
        </p:spPr>
      </p:pic>
      <p:pic>
        <p:nvPicPr>
          <p:cNvPr id="715" name="Google Shape;715;g2ef87f42264_0_452"/>
          <p:cNvPicPr preferRelativeResize="0"/>
          <p:nvPr/>
        </p:nvPicPr>
        <p:blipFill>
          <a:blip r:embed="rId4">
            <a:alphaModFix/>
          </a:blip>
          <a:stretch>
            <a:fillRect/>
          </a:stretch>
        </p:blipFill>
        <p:spPr>
          <a:xfrm>
            <a:off x="5416802" y="3391775"/>
            <a:ext cx="2879072" cy="1208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g2ef87f42264_0_472"/>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721" name="Google Shape;721;g2ef87f42264_0_472"/>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i="1" lang="en" sz="2000">
                <a:latin typeface="Roboto"/>
                <a:ea typeface="Roboto"/>
                <a:cs typeface="Roboto"/>
                <a:sym typeface="Roboto"/>
              </a:rPr>
              <a:t>GARES BIDE (NAVARRA)</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722" name="Google Shape;722;g2ef87f42264_0_472"/>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figura jurídica</a:t>
            </a:r>
            <a:endParaRPr/>
          </a:p>
        </p:txBody>
      </p:sp>
      <p:sp>
        <p:nvSpPr>
          <p:cNvPr id="723" name="Google Shape;723;g2ef87f42264_0_472"/>
          <p:cNvSpPr txBox="1"/>
          <p:nvPr/>
        </p:nvSpPr>
        <p:spPr>
          <a:xfrm>
            <a:off x="364950" y="2160925"/>
            <a:ext cx="3482400" cy="1708500"/>
          </a:xfrm>
          <a:prstGeom prst="rect">
            <a:avLst/>
          </a:prstGeom>
          <a:noFill/>
          <a:ln>
            <a:noFill/>
          </a:ln>
        </p:spPr>
        <p:txBody>
          <a:bodyPr anchorCtr="0" anchor="t" bIns="91425" lIns="91425" spcFirstLastPara="1" rIns="91425" wrap="square" tIns="91425">
            <a:spAutoFit/>
          </a:bodyPr>
          <a:lstStyle/>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Vecinos junto con el ayuntamiento forman la CE</a:t>
            </a:r>
            <a:endParaRPr sz="1800">
              <a:solidFill>
                <a:srgbClr val="595959"/>
              </a:solidFill>
              <a:latin typeface="Roboto"/>
              <a:ea typeface="Roboto"/>
              <a:cs typeface="Roboto"/>
              <a:sym typeface="Roboto"/>
            </a:endParaRPr>
          </a:p>
          <a:p>
            <a:pPr indent="-342900" lvl="0" marL="457200" rtl="0" algn="l">
              <a:lnSpc>
                <a:spcPct val="150000"/>
              </a:lnSpc>
              <a:spcBef>
                <a:spcPts val="0"/>
              </a:spcBef>
              <a:spcAft>
                <a:spcPts val="0"/>
              </a:spcAft>
              <a:buClr>
                <a:srgbClr val="595959"/>
              </a:buClr>
              <a:buSzPts val="1800"/>
              <a:buFont typeface="Roboto"/>
              <a:buChar char="●"/>
            </a:pPr>
            <a:r>
              <a:rPr lang="en" sz="1800">
                <a:solidFill>
                  <a:srgbClr val="595959"/>
                </a:solidFill>
                <a:latin typeface="Roboto"/>
                <a:ea typeface="Roboto"/>
                <a:cs typeface="Roboto"/>
                <a:sym typeface="Roboto"/>
              </a:rPr>
              <a:t>Fotovoltaica + hidroeléctrica</a:t>
            </a:r>
            <a:endParaRPr sz="1600">
              <a:solidFill>
                <a:srgbClr val="595959"/>
              </a:solidFill>
              <a:latin typeface="Roboto"/>
              <a:ea typeface="Roboto"/>
              <a:cs typeface="Roboto"/>
              <a:sym typeface="Roboto"/>
            </a:endParaRPr>
          </a:p>
        </p:txBody>
      </p:sp>
      <p:pic>
        <p:nvPicPr>
          <p:cNvPr id="724" name="Google Shape;724;g2ef87f42264_0_472"/>
          <p:cNvPicPr preferRelativeResize="0"/>
          <p:nvPr/>
        </p:nvPicPr>
        <p:blipFill>
          <a:blip r:embed="rId3">
            <a:alphaModFix/>
          </a:blip>
          <a:stretch>
            <a:fillRect/>
          </a:stretch>
        </p:blipFill>
        <p:spPr>
          <a:xfrm>
            <a:off x="6301968" y="2398552"/>
            <a:ext cx="2462733" cy="1233250"/>
          </a:xfrm>
          <a:prstGeom prst="rect">
            <a:avLst/>
          </a:prstGeom>
          <a:noFill/>
          <a:ln>
            <a:noFill/>
          </a:ln>
        </p:spPr>
      </p:pic>
      <p:pic>
        <p:nvPicPr>
          <p:cNvPr id="725" name="Google Shape;725;g2ef87f42264_0_472"/>
          <p:cNvPicPr preferRelativeResize="0"/>
          <p:nvPr/>
        </p:nvPicPr>
        <p:blipFill>
          <a:blip r:embed="rId4">
            <a:alphaModFix/>
          </a:blip>
          <a:stretch>
            <a:fillRect/>
          </a:stretch>
        </p:blipFill>
        <p:spPr>
          <a:xfrm>
            <a:off x="4203597" y="1978375"/>
            <a:ext cx="2146148" cy="1339152"/>
          </a:xfrm>
          <a:prstGeom prst="rect">
            <a:avLst/>
          </a:prstGeom>
          <a:noFill/>
          <a:ln>
            <a:noFill/>
          </a:ln>
        </p:spPr>
      </p:pic>
      <p:pic>
        <p:nvPicPr>
          <p:cNvPr id="726" name="Google Shape;726;g2ef87f42264_0_472"/>
          <p:cNvPicPr preferRelativeResize="0"/>
          <p:nvPr/>
        </p:nvPicPr>
        <p:blipFill>
          <a:blip r:embed="rId5">
            <a:alphaModFix/>
          </a:blip>
          <a:stretch>
            <a:fillRect/>
          </a:stretch>
        </p:blipFill>
        <p:spPr>
          <a:xfrm>
            <a:off x="7372587" y="2028643"/>
            <a:ext cx="1216471" cy="256464"/>
          </a:xfrm>
          <a:prstGeom prst="rect">
            <a:avLst/>
          </a:prstGeom>
          <a:noFill/>
          <a:ln>
            <a:noFill/>
          </a:ln>
        </p:spPr>
      </p:pic>
      <p:pic>
        <p:nvPicPr>
          <p:cNvPr id="727" name="Google Shape;727;g2ef87f42264_0_472"/>
          <p:cNvPicPr preferRelativeResize="0"/>
          <p:nvPr/>
        </p:nvPicPr>
        <p:blipFill>
          <a:blip r:embed="rId6">
            <a:alphaModFix/>
          </a:blip>
          <a:stretch>
            <a:fillRect/>
          </a:stretch>
        </p:blipFill>
        <p:spPr>
          <a:xfrm>
            <a:off x="4289337" y="3308377"/>
            <a:ext cx="2012635" cy="1266916"/>
          </a:xfrm>
          <a:prstGeom prst="rect">
            <a:avLst/>
          </a:prstGeom>
          <a:noFill/>
          <a:ln>
            <a:noFill/>
          </a:ln>
        </p:spPr>
      </p:pic>
      <p:pic>
        <p:nvPicPr>
          <p:cNvPr id="728" name="Google Shape;728;g2ef87f42264_0_472"/>
          <p:cNvPicPr preferRelativeResize="0"/>
          <p:nvPr/>
        </p:nvPicPr>
        <p:blipFill>
          <a:blip r:embed="rId7">
            <a:alphaModFix/>
          </a:blip>
          <a:stretch>
            <a:fillRect/>
          </a:stretch>
        </p:blipFill>
        <p:spPr>
          <a:xfrm>
            <a:off x="6273556" y="3536277"/>
            <a:ext cx="1216472" cy="114929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32" name="Shape 732"/>
        <p:cNvGrpSpPr/>
        <p:nvPr/>
      </p:nvGrpSpPr>
      <p:grpSpPr>
        <a:xfrm>
          <a:off x="0" y="0"/>
          <a:ext cx="0" cy="0"/>
          <a:chOff x="0" y="0"/>
          <a:chExt cx="0" cy="0"/>
        </a:xfrm>
      </p:grpSpPr>
      <p:sp>
        <p:nvSpPr>
          <p:cNvPr id="733" name="Google Shape;733;g2ef87f42264_0_510"/>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734" name="Google Shape;734;g2ef87f42264_0_510"/>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Fundaciones</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735" name="Google Shape;735;g2ef87f42264_0_510"/>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figura jurídica</a:t>
            </a:r>
            <a:endParaRPr/>
          </a:p>
        </p:txBody>
      </p:sp>
      <p:sp>
        <p:nvSpPr>
          <p:cNvPr id="736" name="Google Shape;736;g2ef87f42264_0_510"/>
          <p:cNvSpPr txBox="1"/>
          <p:nvPr/>
        </p:nvSpPr>
        <p:spPr>
          <a:xfrm>
            <a:off x="364950" y="2160925"/>
            <a:ext cx="8019000" cy="2555100"/>
          </a:xfrm>
          <a:prstGeom prst="rect">
            <a:avLst/>
          </a:prstGeom>
          <a:noFill/>
          <a:ln>
            <a:noFill/>
          </a:ln>
        </p:spPr>
        <p:txBody>
          <a:bodyPr anchorCtr="0" anchor="t" bIns="91425" lIns="91425" spcFirstLastPara="1" rIns="91425" wrap="square" tIns="91425">
            <a:spAutoFit/>
          </a:bodyPr>
          <a:lstStyle/>
          <a:p>
            <a:pPr indent="-317500" lvl="0" marL="457200" rtl="0" algn="l">
              <a:lnSpc>
                <a:spcPct val="200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Sin ánimo de lucro</a:t>
            </a:r>
            <a:endParaRPr>
              <a:solidFill>
                <a:srgbClr val="595959"/>
              </a:solidFill>
              <a:latin typeface="Roboto"/>
              <a:ea typeface="Roboto"/>
              <a:cs typeface="Roboto"/>
              <a:sym typeface="Roboto"/>
            </a:endParaRPr>
          </a:p>
          <a:p>
            <a:pPr indent="-317500" lvl="0" marL="457200" rtl="0" algn="l">
              <a:lnSpc>
                <a:spcPct val="200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1 o más fundadores</a:t>
            </a:r>
            <a:endParaRPr>
              <a:solidFill>
                <a:srgbClr val="595959"/>
              </a:solidFill>
              <a:latin typeface="Roboto"/>
              <a:ea typeface="Roboto"/>
              <a:cs typeface="Roboto"/>
              <a:sym typeface="Roboto"/>
            </a:endParaRPr>
          </a:p>
          <a:p>
            <a:pPr indent="-317500" lvl="0" marL="457200" rtl="0" algn="l">
              <a:lnSpc>
                <a:spcPct val="200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Inscripción de carácter constitutivo</a:t>
            </a:r>
            <a:endParaRPr>
              <a:solidFill>
                <a:srgbClr val="595959"/>
              </a:solidFill>
              <a:latin typeface="Roboto"/>
              <a:ea typeface="Roboto"/>
              <a:cs typeface="Roboto"/>
              <a:sym typeface="Roboto"/>
            </a:endParaRPr>
          </a:p>
          <a:p>
            <a:pPr indent="-317500" lvl="0" marL="457200" rtl="0" algn="l">
              <a:lnSpc>
                <a:spcPct val="200000"/>
              </a:lnSpc>
              <a:spcBef>
                <a:spcPts val="0"/>
              </a:spcBef>
              <a:spcAft>
                <a:spcPts val="0"/>
              </a:spcAft>
              <a:buClr>
                <a:srgbClr val="595959"/>
              </a:buClr>
              <a:buSzPts val="1400"/>
              <a:buFont typeface="Roboto"/>
              <a:buChar char="●"/>
            </a:pPr>
            <a:r>
              <a:rPr b="1" lang="en">
                <a:solidFill>
                  <a:srgbClr val="595959"/>
                </a:solidFill>
                <a:latin typeface="Roboto"/>
                <a:ea typeface="Roboto"/>
                <a:cs typeface="Roboto"/>
                <a:sym typeface="Roboto"/>
              </a:rPr>
              <a:t>Patrimonio inicial de 30.000 €</a:t>
            </a:r>
            <a:endParaRPr b="1">
              <a:solidFill>
                <a:srgbClr val="595959"/>
              </a:solidFill>
              <a:latin typeface="Roboto"/>
              <a:ea typeface="Roboto"/>
              <a:cs typeface="Roboto"/>
              <a:sym typeface="Roboto"/>
            </a:endParaRPr>
          </a:p>
          <a:p>
            <a:pPr indent="-317500" lvl="0" marL="457200" rtl="0" algn="l">
              <a:lnSpc>
                <a:spcPct val="200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El fundador decide sobre el funcionamiento</a:t>
            </a:r>
            <a:endParaRPr>
              <a:solidFill>
                <a:srgbClr val="595959"/>
              </a:solidFill>
              <a:latin typeface="Roboto"/>
              <a:ea typeface="Roboto"/>
              <a:cs typeface="Roboto"/>
              <a:sym typeface="Roboto"/>
            </a:endParaRPr>
          </a:p>
          <a:p>
            <a:pPr indent="-317500" lvl="0" marL="457200" rtl="0" algn="l">
              <a:lnSpc>
                <a:spcPct val="200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cargos directivos gratuitos</a:t>
            </a:r>
            <a:endParaRPr sz="1865">
              <a:solidFill>
                <a:srgbClr val="595959"/>
              </a:solidFill>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40" name="Shape 740"/>
        <p:cNvGrpSpPr/>
        <p:nvPr/>
      </p:nvGrpSpPr>
      <p:grpSpPr>
        <a:xfrm>
          <a:off x="0" y="0"/>
          <a:ext cx="0" cy="0"/>
          <a:chOff x="0" y="0"/>
          <a:chExt cx="0" cy="0"/>
        </a:xfrm>
      </p:grpSpPr>
      <p:sp>
        <p:nvSpPr>
          <p:cNvPr id="741" name="Google Shape;741;g2ef87f42264_0_522"/>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742" name="Google Shape;742;g2ef87f42264_0_522"/>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Fundación: </a:t>
            </a:r>
            <a:r>
              <a:rPr b="1" i="1" lang="en" sz="2000">
                <a:latin typeface="Roboto"/>
                <a:ea typeface="Roboto"/>
                <a:cs typeface="Roboto"/>
                <a:sym typeface="Roboto"/>
              </a:rPr>
              <a:t>Fondazione Famiglia di Maria</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743" name="Google Shape;743;g2ef87f42264_0_522"/>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figura jurídica</a:t>
            </a:r>
            <a:endParaRPr/>
          </a:p>
        </p:txBody>
      </p:sp>
      <p:sp>
        <p:nvSpPr>
          <p:cNvPr id="744" name="Google Shape;744;g2ef87f42264_0_522"/>
          <p:cNvSpPr txBox="1"/>
          <p:nvPr/>
        </p:nvSpPr>
        <p:spPr>
          <a:xfrm>
            <a:off x="364950" y="2160925"/>
            <a:ext cx="5069100" cy="1465200"/>
          </a:xfrm>
          <a:prstGeom prst="rect">
            <a:avLst/>
          </a:prstGeom>
          <a:noFill/>
          <a:ln>
            <a:noFill/>
          </a:ln>
        </p:spPr>
        <p:txBody>
          <a:bodyPr anchorCtr="0" anchor="t" bIns="91425" lIns="91425" spcFirstLastPara="1" rIns="91425" wrap="square" tIns="91425">
            <a:spAutoFit/>
          </a:bodyPr>
          <a:lstStyle/>
          <a:p>
            <a:pPr indent="-330200" lvl="0" marL="457200" rtl="0" algn="l">
              <a:lnSpc>
                <a:spcPct val="14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Fondazione Famiglia di Maria (Nápoles)</a:t>
            </a:r>
            <a:endParaRPr sz="1600">
              <a:solidFill>
                <a:srgbClr val="595959"/>
              </a:solidFill>
              <a:latin typeface="Roboto"/>
              <a:ea typeface="Roboto"/>
              <a:cs typeface="Roboto"/>
              <a:sym typeface="Roboto"/>
            </a:endParaRPr>
          </a:p>
          <a:p>
            <a:pPr indent="-330200" lvl="0" marL="457200" rtl="0" algn="l">
              <a:lnSpc>
                <a:spcPct val="14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Fotovoltaica</a:t>
            </a:r>
            <a:endParaRPr sz="1600">
              <a:solidFill>
                <a:srgbClr val="595959"/>
              </a:solidFill>
              <a:latin typeface="Roboto"/>
              <a:ea typeface="Roboto"/>
              <a:cs typeface="Roboto"/>
              <a:sym typeface="Roboto"/>
            </a:endParaRPr>
          </a:p>
          <a:p>
            <a:pPr indent="-330200" lvl="0" marL="457200" rtl="0" algn="l">
              <a:lnSpc>
                <a:spcPct val="14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Con apoyo de la Fondazione con il sud</a:t>
            </a:r>
            <a:endParaRPr sz="1600">
              <a:solidFill>
                <a:srgbClr val="595959"/>
              </a:solidFill>
              <a:latin typeface="Roboto"/>
              <a:ea typeface="Roboto"/>
              <a:cs typeface="Roboto"/>
              <a:sym typeface="Roboto"/>
            </a:endParaRPr>
          </a:p>
          <a:p>
            <a:pPr indent="-330200" lvl="0" marL="457200" rtl="0" algn="l">
              <a:lnSpc>
                <a:spcPct val="140000"/>
              </a:lnSpc>
              <a:spcBef>
                <a:spcPts val="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Una fundación preexistente se transforma en CE</a:t>
            </a:r>
            <a:endParaRPr>
              <a:solidFill>
                <a:srgbClr val="595959"/>
              </a:solidFill>
              <a:latin typeface="Roboto"/>
              <a:ea typeface="Roboto"/>
              <a:cs typeface="Roboto"/>
              <a:sym typeface="Roboto"/>
            </a:endParaRPr>
          </a:p>
        </p:txBody>
      </p:sp>
      <p:pic>
        <p:nvPicPr>
          <p:cNvPr id="745" name="Google Shape;745;g2ef87f42264_0_522"/>
          <p:cNvPicPr preferRelativeResize="0"/>
          <p:nvPr/>
        </p:nvPicPr>
        <p:blipFill>
          <a:blip r:embed="rId3">
            <a:alphaModFix/>
          </a:blip>
          <a:stretch>
            <a:fillRect/>
          </a:stretch>
        </p:blipFill>
        <p:spPr>
          <a:xfrm>
            <a:off x="7300259" y="2184125"/>
            <a:ext cx="1339266" cy="955818"/>
          </a:xfrm>
          <a:prstGeom prst="rect">
            <a:avLst/>
          </a:prstGeom>
          <a:noFill/>
          <a:ln>
            <a:noFill/>
          </a:ln>
        </p:spPr>
      </p:pic>
      <p:pic>
        <p:nvPicPr>
          <p:cNvPr id="746" name="Google Shape;746;g2ef87f42264_0_522"/>
          <p:cNvPicPr preferRelativeResize="0"/>
          <p:nvPr/>
        </p:nvPicPr>
        <p:blipFill>
          <a:blip r:embed="rId4">
            <a:alphaModFix/>
          </a:blip>
          <a:stretch>
            <a:fillRect/>
          </a:stretch>
        </p:blipFill>
        <p:spPr>
          <a:xfrm>
            <a:off x="5900419" y="3051320"/>
            <a:ext cx="2397952" cy="1252730"/>
          </a:xfrm>
          <a:prstGeom prst="rect">
            <a:avLst/>
          </a:prstGeom>
          <a:noFill/>
          <a:ln>
            <a:noFill/>
          </a:ln>
        </p:spPr>
      </p:pic>
      <p:pic>
        <p:nvPicPr>
          <p:cNvPr id="747" name="Google Shape;747;g2ef87f42264_0_522"/>
          <p:cNvPicPr preferRelativeResize="0"/>
          <p:nvPr/>
        </p:nvPicPr>
        <p:blipFill>
          <a:blip r:embed="rId5">
            <a:alphaModFix/>
          </a:blip>
          <a:stretch>
            <a:fillRect/>
          </a:stretch>
        </p:blipFill>
        <p:spPr>
          <a:xfrm>
            <a:off x="5519350" y="2269560"/>
            <a:ext cx="1749042" cy="84506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g2ef87f42264_0_532"/>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753" name="Google Shape;753;g2ef87f42264_0_532"/>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Sociedades Mercantiles (SA y SL)</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754" name="Google Shape;754;g2ef87f42264_0_532"/>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figura jurídica</a:t>
            </a:r>
            <a:endParaRPr/>
          </a:p>
        </p:txBody>
      </p:sp>
      <p:sp>
        <p:nvSpPr>
          <p:cNvPr id="755" name="Google Shape;755;g2ef87f42264_0_532"/>
          <p:cNvSpPr txBox="1"/>
          <p:nvPr/>
        </p:nvSpPr>
        <p:spPr>
          <a:xfrm>
            <a:off x="364950" y="2160925"/>
            <a:ext cx="5069100" cy="2216400"/>
          </a:xfrm>
          <a:prstGeom prst="rect">
            <a:avLst/>
          </a:prstGeom>
          <a:noFill/>
          <a:ln>
            <a:noFill/>
          </a:ln>
        </p:spPr>
        <p:txBody>
          <a:bodyPr anchorCtr="0" anchor="t" bIns="91425" lIns="91425" spcFirstLastPara="1" rIns="91425" wrap="square" tIns="91425">
            <a:spAutoFit/>
          </a:bodyPr>
          <a:lstStyle/>
          <a:p>
            <a:pPr indent="-304800" lvl="0" marL="457200" rtl="0" algn="l">
              <a:lnSpc>
                <a:spcPct val="200000"/>
              </a:lnSpc>
              <a:spcBef>
                <a:spcPts val="0"/>
              </a:spcBef>
              <a:spcAft>
                <a:spcPts val="0"/>
              </a:spcAft>
              <a:buClr>
                <a:srgbClr val="595959"/>
              </a:buClr>
              <a:buSzPts val="1200"/>
              <a:buFont typeface="Roboto"/>
              <a:buChar char="●"/>
            </a:pPr>
            <a:r>
              <a:rPr lang="en" sz="1200">
                <a:solidFill>
                  <a:srgbClr val="595959"/>
                </a:solidFill>
                <a:latin typeface="Roboto"/>
                <a:ea typeface="Roboto"/>
                <a:cs typeface="Roboto"/>
                <a:sym typeface="Roboto"/>
              </a:rPr>
              <a:t>Sociedad de responsabilidad limitada (SL)</a:t>
            </a:r>
            <a:endParaRPr sz="1200">
              <a:solidFill>
                <a:srgbClr val="595959"/>
              </a:solidFill>
              <a:latin typeface="Roboto"/>
              <a:ea typeface="Roboto"/>
              <a:cs typeface="Roboto"/>
              <a:sym typeface="Roboto"/>
            </a:endParaRPr>
          </a:p>
          <a:p>
            <a:pPr indent="-304800" lvl="1" marL="914400" rtl="0" algn="l">
              <a:lnSpc>
                <a:spcPct val="200000"/>
              </a:lnSpc>
              <a:spcBef>
                <a:spcPts val="0"/>
              </a:spcBef>
              <a:spcAft>
                <a:spcPts val="0"/>
              </a:spcAft>
              <a:buClr>
                <a:srgbClr val="595959"/>
              </a:buClr>
              <a:buSzPts val="1200"/>
              <a:buFont typeface="Roboto"/>
              <a:buChar char="○"/>
            </a:pPr>
            <a:r>
              <a:rPr lang="en" sz="1200">
                <a:solidFill>
                  <a:srgbClr val="595959"/>
                </a:solidFill>
                <a:latin typeface="Roboto"/>
                <a:ea typeface="Roboto"/>
                <a:cs typeface="Roboto"/>
                <a:sym typeface="Roboto"/>
              </a:rPr>
              <a:t>Poca inversión y responsabilidad de cada socio limitada</a:t>
            </a:r>
            <a:endParaRPr sz="1200">
              <a:solidFill>
                <a:srgbClr val="595959"/>
              </a:solidFill>
              <a:latin typeface="Roboto"/>
              <a:ea typeface="Roboto"/>
              <a:cs typeface="Roboto"/>
              <a:sym typeface="Roboto"/>
            </a:endParaRPr>
          </a:p>
          <a:p>
            <a:pPr indent="-304800" lvl="1" marL="914400" rtl="0" algn="l">
              <a:lnSpc>
                <a:spcPct val="200000"/>
              </a:lnSpc>
              <a:spcBef>
                <a:spcPts val="0"/>
              </a:spcBef>
              <a:spcAft>
                <a:spcPts val="0"/>
              </a:spcAft>
              <a:buClr>
                <a:srgbClr val="595959"/>
              </a:buClr>
              <a:buSzPts val="1200"/>
              <a:buFont typeface="Roboto"/>
              <a:buChar char="○"/>
            </a:pPr>
            <a:r>
              <a:rPr lang="en" sz="1200">
                <a:solidFill>
                  <a:srgbClr val="595959"/>
                </a:solidFill>
                <a:latin typeface="Roboto"/>
                <a:ea typeface="Roboto"/>
                <a:cs typeface="Roboto"/>
                <a:sym typeface="Roboto"/>
              </a:rPr>
              <a:t>Difícil entrada y salida de socios</a:t>
            </a:r>
            <a:endParaRPr sz="1200">
              <a:solidFill>
                <a:srgbClr val="595959"/>
              </a:solidFill>
              <a:latin typeface="Roboto"/>
              <a:ea typeface="Roboto"/>
              <a:cs typeface="Roboto"/>
              <a:sym typeface="Roboto"/>
            </a:endParaRPr>
          </a:p>
          <a:p>
            <a:pPr indent="-304800" lvl="0" marL="457200" rtl="0" algn="l">
              <a:lnSpc>
                <a:spcPct val="200000"/>
              </a:lnSpc>
              <a:spcBef>
                <a:spcPts val="0"/>
              </a:spcBef>
              <a:spcAft>
                <a:spcPts val="0"/>
              </a:spcAft>
              <a:buClr>
                <a:srgbClr val="595959"/>
              </a:buClr>
              <a:buSzPts val="1200"/>
              <a:buFont typeface="Roboto"/>
              <a:buChar char="●"/>
            </a:pPr>
            <a:r>
              <a:rPr lang="en" sz="1200">
                <a:solidFill>
                  <a:srgbClr val="595959"/>
                </a:solidFill>
                <a:latin typeface="Roboto"/>
                <a:ea typeface="Roboto"/>
                <a:cs typeface="Roboto"/>
                <a:sym typeface="Roboto"/>
              </a:rPr>
              <a:t>Sociedad anónima (SA)</a:t>
            </a:r>
            <a:endParaRPr sz="1200">
              <a:solidFill>
                <a:srgbClr val="595959"/>
              </a:solidFill>
              <a:latin typeface="Roboto"/>
              <a:ea typeface="Roboto"/>
              <a:cs typeface="Roboto"/>
              <a:sym typeface="Roboto"/>
            </a:endParaRPr>
          </a:p>
          <a:p>
            <a:pPr indent="-304800" lvl="1" marL="914400" rtl="0" algn="l">
              <a:lnSpc>
                <a:spcPct val="200000"/>
              </a:lnSpc>
              <a:spcBef>
                <a:spcPts val="0"/>
              </a:spcBef>
              <a:spcAft>
                <a:spcPts val="0"/>
              </a:spcAft>
              <a:buClr>
                <a:srgbClr val="595959"/>
              </a:buClr>
              <a:buSzPts val="1200"/>
              <a:buFont typeface="Roboto"/>
              <a:buChar char="○"/>
            </a:pPr>
            <a:r>
              <a:rPr lang="en" sz="1200">
                <a:solidFill>
                  <a:srgbClr val="595959"/>
                </a:solidFill>
                <a:latin typeface="Roboto"/>
                <a:ea typeface="Roboto"/>
                <a:cs typeface="Roboto"/>
                <a:sym typeface="Roboto"/>
              </a:rPr>
              <a:t>Mayor libertad entrada y salida</a:t>
            </a:r>
            <a:endParaRPr sz="1200">
              <a:solidFill>
                <a:srgbClr val="595959"/>
              </a:solidFill>
              <a:latin typeface="Roboto"/>
              <a:ea typeface="Roboto"/>
              <a:cs typeface="Roboto"/>
              <a:sym typeface="Roboto"/>
            </a:endParaRPr>
          </a:p>
          <a:p>
            <a:pPr indent="-304800" lvl="1" marL="914400" rtl="0" algn="l">
              <a:lnSpc>
                <a:spcPct val="200000"/>
              </a:lnSpc>
              <a:spcBef>
                <a:spcPts val="0"/>
              </a:spcBef>
              <a:spcAft>
                <a:spcPts val="0"/>
              </a:spcAft>
              <a:buClr>
                <a:srgbClr val="595959"/>
              </a:buClr>
              <a:buSzPts val="1200"/>
              <a:buFont typeface="Roboto"/>
              <a:buChar char="○"/>
            </a:pPr>
            <a:r>
              <a:rPr lang="en" sz="1200">
                <a:solidFill>
                  <a:srgbClr val="595959"/>
                </a:solidFill>
                <a:latin typeface="Roboto"/>
                <a:ea typeface="Roboto"/>
                <a:cs typeface="Roboto"/>
                <a:sym typeface="Roboto"/>
              </a:rPr>
              <a:t>Inversión inicial alta</a:t>
            </a:r>
            <a:endParaRPr>
              <a:solidFill>
                <a:srgbClr val="595959"/>
              </a:solidFill>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g2ef87f42264_0_561"/>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761" name="Google Shape;761;g2ef87f42264_0_561"/>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Sociedades Mercantiles (SA y SL)</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762" name="Google Shape;762;g2ef87f42264_0_561"/>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figura jurídica</a:t>
            </a:r>
            <a:endParaRPr/>
          </a:p>
        </p:txBody>
      </p:sp>
      <p:sp>
        <p:nvSpPr>
          <p:cNvPr id="763" name="Google Shape;763;g2ef87f42264_0_561"/>
          <p:cNvSpPr txBox="1"/>
          <p:nvPr/>
        </p:nvSpPr>
        <p:spPr>
          <a:xfrm>
            <a:off x="364950" y="2197650"/>
            <a:ext cx="6900600" cy="2124000"/>
          </a:xfrm>
          <a:prstGeom prst="rect">
            <a:avLst/>
          </a:prstGeom>
          <a:noFill/>
          <a:ln>
            <a:noFill/>
          </a:ln>
        </p:spPr>
        <p:txBody>
          <a:bodyPr anchorCtr="0" anchor="t" bIns="91425" lIns="91425" spcFirstLastPara="1" rIns="91425" wrap="square" tIns="91425">
            <a:spAutoFit/>
          </a:bodyPr>
          <a:lstStyle/>
          <a:p>
            <a:pPr indent="-317500" lvl="0" marL="457200" rtl="0" algn="l">
              <a:lnSpc>
                <a:spcPct val="200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Ventajas</a:t>
            </a:r>
            <a:endParaRPr>
              <a:solidFill>
                <a:srgbClr val="595959"/>
              </a:solidFill>
              <a:latin typeface="Roboto"/>
              <a:ea typeface="Roboto"/>
              <a:cs typeface="Roboto"/>
              <a:sym typeface="Roboto"/>
            </a:endParaRPr>
          </a:p>
          <a:p>
            <a:pPr indent="-317500" lvl="1" marL="914400" rtl="0" algn="l">
              <a:lnSpc>
                <a:spcPct val="200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Participación de personas públicas y privadas, sin límite</a:t>
            </a:r>
            <a:endParaRPr>
              <a:solidFill>
                <a:srgbClr val="595959"/>
              </a:solidFill>
              <a:latin typeface="Roboto"/>
              <a:ea typeface="Roboto"/>
              <a:cs typeface="Roboto"/>
              <a:sym typeface="Roboto"/>
            </a:endParaRPr>
          </a:p>
          <a:p>
            <a:pPr indent="-317500" lvl="1" marL="914400" rtl="0" algn="l">
              <a:lnSpc>
                <a:spcPct val="200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Se deben redactar estatutos sociales</a:t>
            </a:r>
            <a:endParaRPr>
              <a:solidFill>
                <a:srgbClr val="595959"/>
              </a:solidFill>
              <a:latin typeface="Roboto"/>
              <a:ea typeface="Roboto"/>
              <a:cs typeface="Roboto"/>
              <a:sym typeface="Roboto"/>
            </a:endParaRPr>
          </a:p>
          <a:p>
            <a:pPr indent="-317500" lvl="0" marL="457200" rtl="0" algn="l">
              <a:lnSpc>
                <a:spcPct val="200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Desventajas</a:t>
            </a:r>
            <a:endParaRPr>
              <a:solidFill>
                <a:srgbClr val="595959"/>
              </a:solidFill>
              <a:latin typeface="Roboto"/>
              <a:ea typeface="Roboto"/>
              <a:cs typeface="Roboto"/>
              <a:sym typeface="Roboto"/>
            </a:endParaRPr>
          </a:p>
          <a:p>
            <a:pPr indent="-317500" lvl="1" marL="914400" rtl="0" algn="l">
              <a:lnSpc>
                <a:spcPct val="200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Se tiene que definir el objeto social, no puede tener beneficio económico</a:t>
            </a:r>
            <a:endParaRPr>
              <a:solidFill>
                <a:srgbClr val="595959"/>
              </a:solidFill>
              <a:latin typeface="Roboto"/>
              <a:ea typeface="Roboto"/>
              <a:cs typeface="Roboto"/>
              <a:sym typeface="Robo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g2ef87f42264_0_542"/>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769" name="Google Shape;769;g2ef87f42264_0_542"/>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000">
                <a:latin typeface="Roboto"/>
                <a:ea typeface="Roboto"/>
                <a:cs typeface="Roboto"/>
                <a:sym typeface="Roboto"/>
              </a:rPr>
              <a:t>Ejemplo S.L.: </a:t>
            </a:r>
            <a:r>
              <a:rPr b="1" i="1" lang="en" sz="2000">
                <a:latin typeface="Roboto"/>
                <a:ea typeface="Roboto"/>
                <a:cs typeface="Roboto"/>
                <a:sym typeface="Roboto"/>
              </a:rPr>
              <a:t>Ayuntamiento El Prat</a:t>
            </a:r>
            <a:endParaRPr b="1" i="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770" name="Google Shape;770;g2ef87f42264_0_542"/>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figura jurídica</a:t>
            </a:r>
            <a:endParaRPr/>
          </a:p>
        </p:txBody>
      </p:sp>
      <p:pic>
        <p:nvPicPr>
          <p:cNvPr id="771" name="Google Shape;771;g2ef87f42264_0_542"/>
          <p:cNvPicPr preferRelativeResize="0"/>
          <p:nvPr/>
        </p:nvPicPr>
        <p:blipFill rotWithShape="1">
          <a:blip r:embed="rId3">
            <a:alphaModFix/>
          </a:blip>
          <a:srcRect b="4578" l="2045" r="3704" t="4578"/>
          <a:stretch/>
        </p:blipFill>
        <p:spPr>
          <a:xfrm>
            <a:off x="2243645" y="2087850"/>
            <a:ext cx="4656717" cy="2597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2edd465f5f5_0_0"/>
          <p:cNvSpPr txBox="1"/>
          <p:nvPr>
            <p:ph type="title"/>
          </p:nvPr>
        </p:nvSpPr>
        <p:spPr>
          <a:xfrm>
            <a:off x="1154375" y="56700"/>
            <a:ext cx="6996600" cy="4090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None/>
            </a:pPr>
            <a:r>
              <a:rPr lang="en"/>
              <a:t>2. Posibilidades de clasificación</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5" name="Shape 775"/>
        <p:cNvGrpSpPr/>
        <p:nvPr/>
      </p:nvGrpSpPr>
      <p:grpSpPr>
        <a:xfrm>
          <a:off x="0" y="0"/>
          <a:ext cx="0" cy="0"/>
          <a:chOff x="0" y="0"/>
          <a:chExt cx="0" cy="0"/>
        </a:xfrm>
      </p:grpSpPr>
      <p:sp>
        <p:nvSpPr>
          <p:cNvPr id="776" name="Google Shape;776;g2ef87f42264_0_550"/>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777" name="Google Shape;777;g2ef87f42264_0_550"/>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en" sz="5600">
                <a:latin typeface="Roboto"/>
                <a:ea typeface="Roboto"/>
                <a:cs typeface="Roboto"/>
                <a:sym typeface="Roboto"/>
              </a:rPr>
              <a:t>Agrupación de interés económico</a:t>
            </a:r>
            <a:endParaRPr b="1" sz="5600">
              <a:latin typeface="Roboto"/>
              <a:ea typeface="Roboto"/>
              <a:cs typeface="Roboto"/>
              <a:sym typeface="Roboto"/>
            </a:endParaRPr>
          </a:p>
          <a:p>
            <a:pPr indent="-317622" lvl="1" marL="914400" rtl="0" algn="l">
              <a:spcBef>
                <a:spcPts val="1200"/>
              </a:spcBef>
              <a:spcAft>
                <a:spcPts val="0"/>
              </a:spcAft>
              <a:buClr>
                <a:srgbClr val="595959"/>
              </a:buClr>
              <a:buSzPct val="100000"/>
              <a:buFont typeface="Roboto"/>
              <a:buChar char="○"/>
            </a:pPr>
            <a:r>
              <a:rPr lang="en" sz="5607">
                <a:solidFill>
                  <a:srgbClr val="595959"/>
                </a:solidFill>
                <a:latin typeface="Roboto"/>
                <a:ea typeface="Roboto"/>
                <a:cs typeface="Roboto"/>
                <a:sym typeface="Roboto"/>
              </a:rPr>
              <a:t>Debe mejorar los resultados de la actividad de sus socios</a:t>
            </a:r>
            <a:endParaRPr sz="5607">
              <a:solidFill>
                <a:srgbClr val="595959"/>
              </a:solidFill>
              <a:latin typeface="Roboto"/>
              <a:ea typeface="Roboto"/>
              <a:cs typeface="Roboto"/>
              <a:sym typeface="Roboto"/>
            </a:endParaRPr>
          </a:p>
          <a:p>
            <a:pPr indent="-317622" lvl="1" marL="914400" rtl="0" algn="l">
              <a:spcBef>
                <a:spcPts val="0"/>
              </a:spcBef>
              <a:spcAft>
                <a:spcPts val="0"/>
              </a:spcAft>
              <a:buClr>
                <a:srgbClr val="595959"/>
              </a:buClr>
              <a:buSzPct val="100000"/>
              <a:buFont typeface="Roboto"/>
              <a:buChar char="○"/>
            </a:pPr>
            <a:r>
              <a:rPr lang="en" sz="5607">
                <a:solidFill>
                  <a:srgbClr val="595959"/>
                </a:solidFill>
                <a:latin typeface="Roboto"/>
                <a:ea typeface="Roboto"/>
                <a:cs typeface="Roboto"/>
                <a:sym typeface="Roboto"/>
              </a:rPr>
              <a:t>No tiene interés económico para sí misma</a:t>
            </a:r>
            <a:endParaRPr sz="5607">
              <a:solidFill>
                <a:srgbClr val="595959"/>
              </a:solidFill>
              <a:latin typeface="Roboto"/>
              <a:ea typeface="Roboto"/>
              <a:cs typeface="Roboto"/>
              <a:sym typeface="Roboto"/>
            </a:endParaRPr>
          </a:p>
          <a:p>
            <a:pPr indent="-317622" lvl="1" marL="914400" rtl="0" algn="l">
              <a:spcBef>
                <a:spcPts val="0"/>
              </a:spcBef>
              <a:spcAft>
                <a:spcPts val="0"/>
              </a:spcAft>
              <a:buClr>
                <a:srgbClr val="595959"/>
              </a:buClr>
              <a:buSzPct val="100000"/>
              <a:buFont typeface="Roboto"/>
              <a:buChar char="○"/>
            </a:pPr>
            <a:r>
              <a:rPr lang="en" sz="5607">
                <a:solidFill>
                  <a:srgbClr val="595959"/>
                </a:solidFill>
                <a:latin typeface="Roboto"/>
                <a:ea typeface="Roboto"/>
                <a:cs typeface="Roboto"/>
                <a:sym typeface="Roboto"/>
              </a:rPr>
              <a:t>Asociación de personas que desarrollen actividades empresariales, entidades de investigación o profesionales libres.</a:t>
            </a:r>
            <a:endParaRPr b="1" sz="5107">
              <a:latin typeface="Roboto"/>
              <a:ea typeface="Roboto"/>
              <a:cs typeface="Roboto"/>
              <a:sym typeface="Roboto"/>
            </a:endParaRPr>
          </a:p>
          <a:p>
            <a:pPr indent="0" lvl="0" marL="0" rtl="0" algn="l">
              <a:spcBef>
                <a:spcPts val="1200"/>
              </a:spcBef>
              <a:spcAft>
                <a:spcPts val="0"/>
              </a:spcAft>
              <a:buNone/>
            </a:pPr>
            <a:r>
              <a:rPr b="1" lang="en" sz="5600">
                <a:latin typeface="Roboto"/>
                <a:ea typeface="Roboto"/>
                <a:cs typeface="Roboto"/>
                <a:sym typeface="Roboto"/>
              </a:rPr>
              <a:t>Sociedad de beneficio e interés común</a:t>
            </a:r>
            <a:endParaRPr b="1" sz="5600">
              <a:latin typeface="Roboto"/>
              <a:ea typeface="Roboto"/>
              <a:cs typeface="Roboto"/>
              <a:sym typeface="Roboto"/>
            </a:endParaRPr>
          </a:p>
          <a:p>
            <a:pPr indent="-317500" lvl="1" marL="914400" rtl="0" algn="l">
              <a:spcBef>
                <a:spcPts val="1200"/>
              </a:spcBef>
              <a:spcAft>
                <a:spcPts val="0"/>
              </a:spcAft>
              <a:buClr>
                <a:srgbClr val="595959"/>
              </a:buClr>
              <a:buSzPct val="100000"/>
              <a:buFont typeface="Roboto"/>
              <a:buChar char="○"/>
            </a:pPr>
            <a:r>
              <a:rPr lang="en" sz="5600">
                <a:solidFill>
                  <a:srgbClr val="595959"/>
                </a:solidFill>
                <a:latin typeface="Roboto"/>
                <a:ea typeface="Roboto"/>
                <a:cs typeface="Roboto"/>
                <a:sym typeface="Roboto"/>
              </a:rPr>
              <a:t>“Empresas Con Propósito”</a:t>
            </a:r>
            <a:endParaRPr sz="5600">
              <a:solidFill>
                <a:srgbClr val="595959"/>
              </a:solidFill>
              <a:latin typeface="Roboto"/>
              <a:ea typeface="Roboto"/>
              <a:cs typeface="Roboto"/>
              <a:sym typeface="Roboto"/>
            </a:endParaRPr>
          </a:p>
          <a:p>
            <a:pPr indent="-317500" lvl="1" marL="914400" rtl="0" algn="l">
              <a:spcBef>
                <a:spcPts val="0"/>
              </a:spcBef>
              <a:spcAft>
                <a:spcPts val="0"/>
              </a:spcAft>
              <a:buClr>
                <a:srgbClr val="595959"/>
              </a:buClr>
              <a:buSzPct val="100000"/>
              <a:buFont typeface="Roboto"/>
              <a:buChar char="○"/>
            </a:pPr>
            <a:r>
              <a:rPr lang="en" sz="5600">
                <a:solidFill>
                  <a:srgbClr val="595959"/>
                </a:solidFill>
                <a:latin typeface="Roboto"/>
                <a:ea typeface="Roboto"/>
                <a:cs typeface="Roboto"/>
                <a:sym typeface="Roboto"/>
              </a:rPr>
              <a:t>Sociedades de capital con estatutos específicos:</a:t>
            </a:r>
            <a:endParaRPr sz="5600">
              <a:solidFill>
                <a:srgbClr val="595959"/>
              </a:solidFill>
              <a:latin typeface="Roboto"/>
              <a:ea typeface="Roboto"/>
              <a:cs typeface="Roboto"/>
              <a:sym typeface="Roboto"/>
            </a:endParaRPr>
          </a:p>
          <a:p>
            <a:pPr indent="-317500" lvl="2" marL="1371600" rtl="0" algn="l">
              <a:spcBef>
                <a:spcPts val="0"/>
              </a:spcBef>
              <a:spcAft>
                <a:spcPts val="0"/>
              </a:spcAft>
              <a:buClr>
                <a:srgbClr val="595959"/>
              </a:buClr>
              <a:buSzPct val="100000"/>
              <a:buFont typeface="Roboto"/>
              <a:buChar char="■"/>
            </a:pPr>
            <a:r>
              <a:rPr lang="en" sz="5600">
                <a:solidFill>
                  <a:srgbClr val="595959"/>
                </a:solidFill>
                <a:latin typeface="Roboto"/>
                <a:ea typeface="Roboto"/>
                <a:cs typeface="Roboto"/>
                <a:sym typeface="Roboto"/>
              </a:rPr>
              <a:t>Impacto positivo a nivel social y medio ambiental</a:t>
            </a:r>
            <a:endParaRPr sz="5600">
              <a:solidFill>
                <a:srgbClr val="595959"/>
              </a:solidFill>
              <a:latin typeface="Roboto"/>
              <a:ea typeface="Roboto"/>
              <a:cs typeface="Roboto"/>
              <a:sym typeface="Roboto"/>
            </a:endParaRPr>
          </a:p>
          <a:p>
            <a:pPr indent="-317500" lvl="2" marL="1371600" rtl="0" algn="l">
              <a:spcBef>
                <a:spcPts val="0"/>
              </a:spcBef>
              <a:spcAft>
                <a:spcPts val="0"/>
              </a:spcAft>
              <a:buClr>
                <a:srgbClr val="595959"/>
              </a:buClr>
              <a:buSzPct val="100000"/>
              <a:buFont typeface="Roboto"/>
              <a:buChar char="■"/>
            </a:pPr>
            <a:r>
              <a:rPr lang="en" sz="5600">
                <a:solidFill>
                  <a:srgbClr val="595959"/>
                </a:solidFill>
                <a:latin typeface="Roboto"/>
                <a:ea typeface="Roboto"/>
                <a:cs typeface="Roboto"/>
                <a:sym typeface="Roboto"/>
              </a:rPr>
              <a:t>Mayor nivel de rendición de cuentas</a:t>
            </a:r>
            <a:endParaRPr sz="5600">
              <a:solidFill>
                <a:srgbClr val="595959"/>
              </a:solidFill>
              <a:latin typeface="Roboto"/>
              <a:ea typeface="Roboto"/>
              <a:cs typeface="Roboto"/>
              <a:sym typeface="Roboto"/>
            </a:endParaRPr>
          </a:p>
          <a:p>
            <a:pPr indent="-317500" lvl="2" marL="1371600" rtl="0" algn="l">
              <a:spcBef>
                <a:spcPts val="0"/>
              </a:spcBef>
              <a:spcAft>
                <a:spcPts val="0"/>
              </a:spcAft>
              <a:buClr>
                <a:srgbClr val="595959"/>
              </a:buClr>
              <a:buSzPct val="100000"/>
              <a:buFont typeface="Roboto"/>
              <a:buChar char="■"/>
            </a:pPr>
            <a:r>
              <a:rPr lang="en" sz="5600">
                <a:solidFill>
                  <a:srgbClr val="595959"/>
                </a:solidFill>
                <a:latin typeface="Roboto"/>
                <a:ea typeface="Roboto"/>
                <a:cs typeface="Roboto"/>
                <a:sym typeface="Roboto"/>
              </a:rPr>
              <a:t>Se espera que cumpla estándares exigentes de transparencia e impacto</a:t>
            </a:r>
            <a:endParaRPr sz="5600">
              <a:solidFill>
                <a:srgbClr val="595959"/>
              </a:solidFill>
              <a:latin typeface="Roboto"/>
              <a:ea typeface="Roboto"/>
              <a:cs typeface="Roboto"/>
              <a:sym typeface="Roboto"/>
            </a:endParaRPr>
          </a:p>
          <a:p>
            <a:pPr indent="-317500" lvl="1" marL="914400" rtl="0" algn="l">
              <a:spcBef>
                <a:spcPts val="0"/>
              </a:spcBef>
              <a:spcAft>
                <a:spcPts val="0"/>
              </a:spcAft>
              <a:buClr>
                <a:srgbClr val="595959"/>
              </a:buClr>
              <a:buSzPct val="100000"/>
              <a:buFont typeface="Roboto"/>
              <a:buChar char="○"/>
            </a:pPr>
            <a:r>
              <a:rPr lang="en" sz="5600">
                <a:solidFill>
                  <a:srgbClr val="595959"/>
                </a:solidFill>
                <a:latin typeface="Roboto"/>
                <a:ea typeface="Roboto"/>
                <a:cs typeface="Roboto"/>
                <a:sym typeface="Roboto"/>
              </a:rPr>
              <a:t>Aún por desarrollar reglamentariamente</a:t>
            </a:r>
            <a:endParaRPr b="1" sz="5600">
              <a:latin typeface="Roboto"/>
              <a:ea typeface="Roboto"/>
              <a:cs typeface="Roboto"/>
              <a:sym typeface="Roboto"/>
            </a:endParaRPr>
          </a:p>
          <a:p>
            <a:pPr indent="0" lvl="0" marL="0" rtl="0" algn="l">
              <a:spcBef>
                <a:spcPts val="1200"/>
              </a:spcBef>
              <a:spcAft>
                <a:spcPts val="0"/>
              </a:spcAft>
              <a:buNone/>
            </a:pPr>
            <a:r>
              <a:t/>
            </a:r>
            <a:endParaRPr b="1" sz="200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778" name="Google Shape;778;g2ef87f42264_0_550"/>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spcBef>
                <a:spcPts val="0"/>
              </a:spcBef>
              <a:spcAft>
                <a:spcPts val="0"/>
              </a:spcAft>
              <a:buSzPts val="1800"/>
              <a:buNone/>
            </a:pPr>
            <a:r>
              <a:rPr lang="en"/>
              <a:t>Según la figura jurídica</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g2ef87f42264_0_557"/>
          <p:cNvSpPr txBox="1"/>
          <p:nvPr>
            <p:ph type="title"/>
          </p:nvPr>
        </p:nvSpPr>
        <p:spPr>
          <a:xfrm>
            <a:off x="1154375" y="56700"/>
            <a:ext cx="6996600" cy="4090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None/>
            </a:pPr>
            <a:r>
              <a:rPr lang="en"/>
              <a:t>3</a:t>
            </a:r>
            <a:r>
              <a:rPr lang="en"/>
              <a:t>.Actores en las comunidades energéticas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g2ef87f42264_0_568"/>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3</a:t>
            </a:r>
            <a:r>
              <a:rPr lang="en"/>
              <a:t>. Actores en las comunidades energéticas</a:t>
            </a:r>
            <a:endParaRPr/>
          </a:p>
        </p:txBody>
      </p:sp>
      <p:sp>
        <p:nvSpPr>
          <p:cNvPr id="789" name="Google Shape;789;g2ef87f42264_0_568"/>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ctr">
              <a:spcBef>
                <a:spcPts val="0"/>
              </a:spcBef>
              <a:spcAft>
                <a:spcPts val="0"/>
              </a:spcAft>
              <a:buSzPts val="1800"/>
              <a:buNone/>
            </a:pPr>
            <a:r>
              <a:rPr lang="en"/>
              <a:t>Tipos de actores</a:t>
            </a:r>
            <a:endParaRPr/>
          </a:p>
        </p:txBody>
      </p:sp>
      <p:sp>
        <p:nvSpPr>
          <p:cNvPr id="790" name="Google Shape;790;g2ef87f42264_0_568"/>
          <p:cNvSpPr txBox="1"/>
          <p:nvPr/>
        </p:nvSpPr>
        <p:spPr>
          <a:xfrm>
            <a:off x="713550" y="1864125"/>
            <a:ext cx="23517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Personas Usuarias</a:t>
            </a:r>
            <a:endParaRPr sz="700">
              <a:solidFill>
                <a:srgbClr val="FFFFFF"/>
              </a:solidFill>
            </a:endParaRPr>
          </a:p>
        </p:txBody>
      </p:sp>
      <p:sp>
        <p:nvSpPr>
          <p:cNvPr id="791" name="Google Shape;791;g2ef87f42264_0_568"/>
          <p:cNvSpPr txBox="1"/>
          <p:nvPr/>
        </p:nvSpPr>
        <p:spPr>
          <a:xfrm>
            <a:off x="3396150" y="1864125"/>
            <a:ext cx="23517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Operadores</a:t>
            </a:r>
            <a:endParaRPr sz="700">
              <a:solidFill>
                <a:srgbClr val="FFFFFF"/>
              </a:solidFill>
            </a:endParaRPr>
          </a:p>
        </p:txBody>
      </p:sp>
      <p:sp>
        <p:nvSpPr>
          <p:cNvPr id="792" name="Google Shape;792;g2ef87f42264_0_568"/>
          <p:cNvSpPr txBox="1"/>
          <p:nvPr/>
        </p:nvSpPr>
        <p:spPr>
          <a:xfrm>
            <a:off x="6139350" y="1864125"/>
            <a:ext cx="23517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Promotores</a:t>
            </a:r>
            <a:endParaRPr sz="700">
              <a:solidFill>
                <a:srgbClr val="FFFFFF"/>
              </a:solidFill>
            </a:endParaRPr>
          </a:p>
        </p:txBody>
      </p:sp>
      <p:pic>
        <p:nvPicPr>
          <p:cNvPr id="793" name="Google Shape;793;g2ef87f42264_0_568"/>
          <p:cNvPicPr preferRelativeResize="0"/>
          <p:nvPr/>
        </p:nvPicPr>
        <p:blipFill>
          <a:blip r:embed="rId3">
            <a:alphaModFix/>
          </a:blip>
          <a:stretch>
            <a:fillRect/>
          </a:stretch>
        </p:blipFill>
        <p:spPr>
          <a:xfrm>
            <a:off x="3475555" y="2430287"/>
            <a:ext cx="2070772" cy="2574152"/>
          </a:xfrm>
          <a:prstGeom prst="rect">
            <a:avLst/>
          </a:prstGeom>
          <a:noFill/>
          <a:ln>
            <a:noFill/>
          </a:ln>
        </p:spPr>
      </p:pic>
      <p:pic>
        <p:nvPicPr>
          <p:cNvPr id="794" name="Google Shape;794;g2ef87f42264_0_568"/>
          <p:cNvPicPr preferRelativeResize="0"/>
          <p:nvPr/>
        </p:nvPicPr>
        <p:blipFill rotWithShape="1">
          <a:blip r:embed="rId4">
            <a:alphaModFix/>
          </a:blip>
          <a:srcRect b="7166" l="0" r="0" t="0"/>
          <a:stretch/>
        </p:blipFill>
        <p:spPr>
          <a:xfrm>
            <a:off x="940950" y="2502325"/>
            <a:ext cx="1752375" cy="2389775"/>
          </a:xfrm>
          <a:prstGeom prst="rect">
            <a:avLst/>
          </a:prstGeom>
          <a:noFill/>
          <a:ln>
            <a:noFill/>
          </a:ln>
        </p:spPr>
      </p:pic>
      <p:pic>
        <p:nvPicPr>
          <p:cNvPr id="795" name="Google Shape;795;g2ef87f42264_0_568"/>
          <p:cNvPicPr preferRelativeResize="0"/>
          <p:nvPr/>
        </p:nvPicPr>
        <p:blipFill>
          <a:blip r:embed="rId5">
            <a:alphaModFix/>
          </a:blip>
          <a:stretch>
            <a:fillRect/>
          </a:stretch>
        </p:blipFill>
        <p:spPr>
          <a:xfrm>
            <a:off x="6404758" y="2377396"/>
            <a:ext cx="1903516" cy="267993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g2ef87f42264_0_580"/>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3. Actores en las comunidades energéticas</a:t>
            </a:r>
            <a:endParaRPr/>
          </a:p>
        </p:txBody>
      </p:sp>
      <p:sp>
        <p:nvSpPr>
          <p:cNvPr id="801" name="Google Shape;801;g2ef87f42264_0_580"/>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ctr">
              <a:spcBef>
                <a:spcPts val="0"/>
              </a:spcBef>
              <a:spcAft>
                <a:spcPts val="0"/>
              </a:spcAft>
              <a:buSzPts val="1800"/>
              <a:buNone/>
            </a:pPr>
            <a:r>
              <a:rPr lang="en"/>
              <a:t>Usuarios</a:t>
            </a:r>
            <a:endParaRPr/>
          </a:p>
        </p:txBody>
      </p:sp>
      <p:sp>
        <p:nvSpPr>
          <p:cNvPr id="802" name="Google Shape;802;g2ef87f42264_0_580"/>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100">
                <a:latin typeface="Roboto"/>
                <a:ea typeface="Roboto"/>
                <a:cs typeface="Roboto"/>
                <a:sym typeface="Roboto"/>
              </a:rPr>
              <a:t>Clasificación</a:t>
            </a:r>
            <a:endParaRPr b="1" sz="2100">
              <a:latin typeface="Roboto"/>
              <a:ea typeface="Roboto"/>
              <a:cs typeface="Roboto"/>
              <a:sym typeface="Roboto"/>
            </a:endParaRPr>
          </a:p>
          <a:p>
            <a:pPr indent="0" lvl="0" marL="0" rtl="0" algn="l">
              <a:spcBef>
                <a:spcPts val="1200"/>
              </a:spcBef>
              <a:spcAft>
                <a:spcPts val="0"/>
              </a:spcAft>
              <a:buNone/>
            </a:pPr>
            <a:r>
              <a:t/>
            </a:r>
            <a:endParaRPr b="1" sz="185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803" name="Google Shape;803;g2ef87f42264_0_580"/>
          <p:cNvSpPr txBox="1"/>
          <p:nvPr/>
        </p:nvSpPr>
        <p:spPr>
          <a:xfrm>
            <a:off x="450675" y="2223050"/>
            <a:ext cx="6900600" cy="1736700"/>
          </a:xfrm>
          <a:prstGeom prst="rect">
            <a:avLst/>
          </a:prstGeom>
          <a:noFill/>
          <a:ln>
            <a:noFill/>
          </a:ln>
        </p:spPr>
        <p:txBody>
          <a:bodyPr anchorCtr="0" anchor="t" bIns="91425" lIns="91425" spcFirstLastPara="1" rIns="91425" wrap="square" tIns="91425">
            <a:spAutoFit/>
          </a:bodyPr>
          <a:lstStyle/>
          <a:p>
            <a:pPr indent="-346075" lvl="0" marL="457200" rtl="0" algn="l">
              <a:lnSpc>
                <a:spcPct val="200000"/>
              </a:lnSpc>
              <a:spcBef>
                <a:spcPts val="1000"/>
              </a:spcBef>
              <a:spcAft>
                <a:spcPts val="0"/>
              </a:spcAft>
              <a:buClr>
                <a:srgbClr val="595959"/>
              </a:buClr>
              <a:buSzPts val="1850"/>
              <a:buFont typeface="Roboto"/>
              <a:buChar char="●"/>
            </a:pPr>
            <a:r>
              <a:rPr lang="en" sz="1850">
                <a:solidFill>
                  <a:srgbClr val="595959"/>
                </a:solidFill>
                <a:latin typeface="Roboto"/>
                <a:ea typeface="Roboto"/>
                <a:cs typeface="Roboto"/>
                <a:sym typeface="Roboto"/>
              </a:rPr>
              <a:t>Consumidores: Consumen la energía generada por la CE</a:t>
            </a:r>
            <a:endParaRPr sz="1850">
              <a:solidFill>
                <a:srgbClr val="595959"/>
              </a:solidFill>
              <a:latin typeface="Roboto"/>
              <a:ea typeface="Roboto"/>
              <a:cs typeface="Roboto"/>
              <a:sym typeface="Roboto"/>
            </a:endParaRPr>
          </a:p>
          <a:p>
            <a:pPr indent="-346075" lvl="0" marL="457200" rtl="0" algn="l">
              <a:lnSpc>
                <a:spcPct val="200000"/>
              </a:lnSpc>
              <a:spcBef>
                <a:spcPts val="1000"/>
              </a:spcBef>
              <a:spcAft>
                <a:spcPts val="1000"/>
              </a:spcAft>
              <a:buClr>
                <a:srgbClr val="595959"/>
              </a:buClr>
              <a:buSzPts val="1850"/>
              <a:buFont typeface="Roboto"/>
              <a:buChar char="●"/>
            </a:pPr>
            <a:r>
              <a:rPr lang="en" sz="1850">
                <a:solidFill>
                  <a:srgbClr val="595959"/>
                </a:solidFill>
                <a:latin typeface="Roboto"/>
                <a:ea typeface="Roboto"/>
                <a:cs typeface="Roboto"/>
                <a:sym typeface="Roboto"/>
              </a:rPr>
              <a:t>Prosumidores: Consumen y generan energía por la CE (constante o por excedentes)</a:t>
            </a:r>
            <a:endParaRPr>
              <a:solidFill>
                <a:srgbClr val="595959"/>
              </a:solidFill>
              <a:latin typeface="Roboto"/>
              <a:ea typeface="Roboto"/>
              <a:cs typeface="Roboto"/>
              <a:sym typeface="Roboto"/>
            </a:endParaRPr>
          </a:p>
        </p:txBody>
      </p:sp>
      <p:sp>
        <p:nvSpPr>
          <p:cNvPr id="804" name="Google Shape;804;g2ef87f42264_0_580"/>
          <p:cNvSpPr txBox="1"/>
          <p:nvPr/>
        </p:nvSpPr>
        <p:spPr>
          <a:xfrm>
            <a:off x="6936350" y="2627737"/>
            <a:ext cx="18246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339966"/>
                </a:solidFill>
                <a:latin typeface="Roboto Medium"/>
                <a:ea typeface="Roboto Medium"/>
                <a:cs typeface="Roboto Medium"/>
                <a:sym typeface="Roboto Medium"/>
              </a:rPr>
              <a:t>Consumidor</a:t>
            </a:r>
            <a:endParaRPr sz="1600">
              <a:solidFill>
                <a:srgbClr val="93C47D"/>
              </a:solidFill>
              <a:latin typeface="Roboto Medium"/>
              <a:ea typeface="Roboto Medium"/>
              <a:cs typeface="Roboto Medium"/>
              <a:sym typeface="Roboto Medium"/>
            </a:endParaRPr>
          </a:p>
        </p:txBody>
      </p:sp>
      <p:sp>
        <p:nvSpPr>
          <p:cNvPr id="805" name="Google Shape;805;g2ef87f42264_0_580"/>
          <p:cNvSpPr txBox="1"/>
          <p:nvPr/>
        </p:nvSpPr>
        <p:spPr>
          <a:xfrm>
            <a:off x="7030481" y="4015249"/>
            <a:ext cx="16194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339966"/>
                </a:solidFill>
                <a:latin typeface="Roboto Medium"/>
                <a:ea typeface="Roboto Medium"/>
                <a:cs typeface="Roboto Medium"/>
                <a:sym typeface="Roboto Medium"/>
              </a:rPr>
              <a:t>Prosumidor</a:t>
            </a:r>
            <a:endParaRPr sz="1900">
              <a:solidFill>
                <a:srgbClr val="93C47D"/>
              </a:solidFill>
              <a:latin typeface="Roboto Medium"/>
              <a:ea typeface="Roboto Medium"/>
              <a:cs typeface="Roboto Medium"/>
              <a:sym typeface="Roboto Medium"/>
            </a:endParaRPr>
          </a:p>
        </p:txBody>
      </p:sp>
      <p:pic>
        <p:nvPicPr>
          <p:cNvPr id="806" name="Google Shape;806;g2ef87f42264_0_580"/>
          <p:cNvPicPr preferRelativeResize="0"/>
          <p:nvPr/>
        </p:nvPicPr>
        <p:blipFill rotWithShape="1">
          <a:blip r:embed="rId3">
            <a:alphaModFix/>
          </a:blip>
          <a:srcRect b="0" l="0" r="0" t="0"/>
          <a:stretch/>
        </p:blipFill>
        <p:spPr>
          <a:xfrm>
            <a:off x="7377050" y="1999950"/>
            <a:ext cx="761447" cy="730836"/>
          </a:xfrm>
          <a:prstGeom prst="rect">
            <a:avLst/>
          </a:prstGeom>
          <a:noFill/>
          <a:ln>
            <a:noFill/>
          </a:ln>
        </p:spPr>
      </p:pic>
      <p:pic>
        <p:nvPicPr>
          <p:cNvPr id="807" name="Google Shape;807;g2ef87f42264_0_580"/>
          <p:cNvPicPr preferRelativeResize="0"/>
          <p:nvPr/>
        </p:nvPicPr>
        <p:blipFill rotWithShape="1">
          <a:blip r:embed="rId4">
            <a:alphaModFix/>
          </a:blip>
          <a:srcRect b="0" l="0" r="0" t="0"/>
          <a:stretch/>
        </p:blipFill>
        <p:spPr>
          <a:xfrm>
            <a:off x="7265080" y="3060860"/>
            <a:ext cx="1150382" cy="110411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g224594c03b6_0_0"/>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3. Actores en las comunidades energéticas</a:t>
            </a:r>
            <a:endParaRPr/>
          </a:p>
        </p:txBody>
      </p:sp>
      <p:sp>
        <p:nvSpPr>
          <p:cNvPr id="813" name="Google Shape;813;g224594c03b6_0_0"/>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ctr">
              <a:spcBef>
                <a:spcPts val="0"/>
              </a:spcBef>
              <a:spcAft>
                <a:spcPts val="0"/>
              </a:spcAft>
              <a:buSzPts val="1800"/>
              <a:buNone/>
            </a:pPr>
            <a:r>
              <a:rPr lang="en"/>
              <a:t>Usuarios</a:t>
            </a:r>
            <a:endParaRPr/>
          </a:p>
        </p:txBody>
      </p:sp>
      <p:sp>
        <p:nvSpPr>
          <p:cNvPr id="814" name="Google Shape;814;g224594c03b6_0_0"/>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100">
                <a:latin typeface="Roboto"/>
                <a:ea typeface="Roboto"/>
                <a:cs typeface="Roboto"/>
                <a:sym typeface="Roboto"/>
              </a:rPr>
              <a:t>Rol</a:t>
            </a:r>
            <a:endParaRPr b="1" sz="2100">
              <a:latin typeface="Roboto"/>
              <a:ea typeface="Roboto"/>
              <a:cs typeface="Roboto"/>
              <a:sym typeface="Roboto"/>
            </a:endParaRPr>
          </a:p>
          <a:p>
            <a:pPr indent="0" lvl="0" marL="0" rtl="0" algn="l">
              <a:spcBef>
                <a:spcPts val="1200"/>
              </a:spcBef>
              <a:spcAft>
                <a:spcPts val="0"/>
              </a:spcAft>
              <a:buNone/>
            </a:pPr>
            <a:r>
              <a:t/>
            </a:r>
            <a:endParaRPr b="1" sz="185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815" name="Google Shape;815;g224594c03b6_0_0"/>
          <p:cNvSpPr txBox="1"/>
          <p:nvPr/>
        </p:nvSpPr>
        <p:spPr>
          <a:xfrm>
            <a:off x="450675" y="2223050"/>
            <a:ext cx="6900600" cy="2434500"/>
          </a:xfrm>
          <a:prstGeom prst="rect">
            <a:avLst/>
          </a:prstGeom>
          <a:noFill/>
          <a:ln>
            <a:noFill/>
          </a:ln>
        </p:spPr>
        <p:txBody>
          <a:bodyPr anchorCtr="0" anchor="t" bIns="91425" lIns="91425" spcFirstLastPara="1" rIns="91425" wrap="square" tIns="91425">
            <a:spAutoFit/>
          </a:bodyPr>
          <a:lstStyle/>
          <a:p>
            <a:pPr indent="-346075" lvl="0" marL="457200" rtl="0" algn="l">
              <a:lnSpc>
                <a:spcPct val="100000"/>
              </a:lnSpc>
              <a:spcBef>
                <a:spcPts val="1000"/>
              </a:spcBef>
              <a:spcAft>
                <a:spcPts val="0"/>
              </a:spcAft>
              <a:buClr>
                <a:srgbClr val="595959"/>
              </a:buClr>
              <a:buSzPts val="1850"/>
              <a:buFont typeface="Roboto"/>
              <a:buChar char="●"/>
            </a:pPr>
            <a:r>
              <a:rPr lang="en" sz="1850">
                <a:solidFill>
                  <a:srgbClr val="595959"/>
                </a:solidFill>
                <a:latin typeface="Roboto"/>
                <a:ea typeface="Roboto"/>
                <a:cs typeface="Roboto"/>
                <a:sym typeface="Roboto"/>
              </a:rPr>
              <a:t>Consumidores:</a:t>
            </a:r>
            <a:endParaRPr sz="1850">
              <a:solidFill>
                <a:srgbClr val="595959"/>
              </a:solidFill>
              <a:latin typeface="Roboto"/>
              <a:ea typeface="Roboto"/>
              <a:cs typeface="Roboto"/>
              <a:sym typeface="Roboto"/>
            </a:endParaRPr>
          </a:p>
          <a:p>
            <a:pPr indent="-346075" lvl="1" marL="914400" rtl="0" algn="l">
              <a:lnSpc>
                <a:spcPct val="100000"/>
              </a:lnSpc>
              <a:spcBef>
                <a:spcPts val="0"/>
              </a:spcBef>
              <a:spcAft>
                <a:spcPts val="0"/>
              </a:spcAft>
              <a:buClr>
                <a:srgbClr val="595959"/>
              </a:buClr>
              <a:buSzPts val="1850"/>
              <a:buFont typeface="Roboto"/>
              <a:buChar char="○"/>
            </a:pPr>
            <a:r>
              <a:rPr lang="en" sz="1850">
                <a:solidFill>
                  <a:srgbClr val="595959"/>
                </a:solidFill>
                <a:latin typeface="Roboto"/>
                <a:ea typeface="Roboto"/>
                <a:cs typeface="Roboto"/>
                <a:sym typeface="Roboto"/>
              </a:rPr>
              <a:t>Ingresos: NO</a:t>
            </a:r>
            <a:endParaRPr sz="1850">
              <a:solidFill>
                <a:srgbClr val="595959"/>
              </a:solidFill>
              <a:latin typeface="Roboto"/>
              <a:ea typeface="Roboto"/>
              <a:cs typeface="Roboto"/>
              <a:sym typeface="Roboto"/>
            </a:endParaRPr>
          </a:p>
          <a:p>
            <a:pPr indent="-346075" lvl="1" marL="914400" rtl="0" algn="l">
              <a:lnSpc>
                <a:spcPct val="100000"/>
              </a:lnSpc>
              <a:spcBef>
                <a:spcPts val="0"/>
              </a:spcBef>
              <a:spcAft>
                <a:spcPts val="0"/>
              </a:spcAft>
              <a:buClr>
                <a:srgbClr val="595959"/>
              </a:buClr>
              <a:buSzPts val="1850"/>
              <a:buFont typeface="Roboto"/>
              <a:buChar char="○"/>
            </a:pPr>
            <a:r>
              <a:rPr lang="en" sz="1850">
                <a:solidFill>
                  <a:srgbClr val="595959"/>
                </a:solidFill>
                <a:latin typeface="Roboto"/>
                <a:ea typeface="Roboto"/>
                <a:cs typeface="Roboto"/>
                <a:sym typeface="Roboto"/>
              </a:rPr>
              <a:t>Gastos: Factura eléctrica </a:t>
            </a:r>
            <a:endParaRPr sz="1850">
              <a:solidFill>
                <a:srgbClr val="595959"/>
              </a:solidFill>
              <a:latin typeface="Roboto"/>
              <a:ea typeface="Roboto"/>
              <a:cs typeface="Roboto"/>
              <a:sym typeface="Roboto"/>
            </a:endParaRPr>
          </a:p>
          <a:p>
            <a:pPr indent="0" lvl="0" marL="0" rtl="0" algn="l">
              <a:lnSpc>
                <a:spcPct val="100000"/>
              </a:lnSpc>
              <a:spcBef>
                <a:spcPts val="1000"/>
              </a:spcBef>
              <a:spcAft>
                <a:spcPts val="0"/>
              </a:spcAft>
              <a:buNone/>
            </a:pPr>
            <a:r>
              <a:t/>
            </a:r>
            <a:endParaRPr sz="1850">
              <a:solidFill>
                <a:srgbClr val="595959"/>
              </a:solidFill>
              <a:latin typeface="Roboto"/>
              <a:ea typeface="Roboto"/>
              <a:cs typeface="Roboto"/>
              <a:sym typeface="Roboto"/>
            </a:endParaRPr>
          </a:p>
          <a:p>
            <a:pPr indent="-346075" lvl="0" marL="457200" rtl="0" algn="l">
              <a:lnSpc>
                <a:spcPct val="100000"/>
              </a:lnSpc>
              <a:spcBef>
                <a:spcPts val="1000"/>
              </a:spcBef>
              <a:spcAft>
                <a:spcPts val="0"/>
              </a:spcAft>
              <a:buClr>
                <a:srgbClr val="595959"/>
              </a:buClr>
              <a:buSzPts val="1850"/>
              <a:buFont typeface="Roboto"/>
              <a:buChar char="●"/>
            </a:pPr>
            <a:r>
              <a:rPr lang="en" sz="1850">
                <a:solidFill>
                  <a:srgbClr val="595959"/>
                </a:solidFill>
                <a:latin typeface="Roboto"/>
                <a:ea typeface="Roboto"/>
                <a:cs typeface="Roboto"/>
                <a:sym typeface="Roboto"/>
              </a:rPr>
              <a:t>Prosumidores: </a:t>
            </a:r>
            <a:endParaRPr sz="1850">
              <a:solidFill>
                <a:srgbClr val="595959"/>
              </a:solidFill>
              <a:latin typeface="Roboto"/>
              <a:ea typeface="Roboto"/>
              <a:cs typeface="Roboto"/>
              <a:sym typeface="Roboto"/>
            </a:endParaRPr>
          </a:p>
          <a:p>
            <a:pPr indent="-346075" lvl="1" marL="914400" rtl="0" algn="l">
              <a:lnSpc>
                <a:spcPct val="100000"/>
              </a:lnSpc>
              <a:spcBef>
                <a:spcPts val="0"/>
              </a:spcBef>
              <a:spcAft>
                <a:spcPts val="0"/>
              </a:spcAft>
              <a:buClr>
                <a:srgbClr val="595959"/>
              </a:buClr>
              <a:buSzPts val="1850"/>
              <a:buFont typeface="Roboto"/>
              <a:buChar char="○"/>
            </a:pPr>
            <a:r>
              <a:rPr lang="en" sz="1850">
                <a:solidFill>
                  <a:srgbClr val="595959"/>
                </a:solidFill>
                <a:latin typeface="Roboto"/>
                <a:ea typeface="Roboto"/>
                <a:cs typeface="Roboto"/>
                <a:sym typeface="Roboto"/>
              </a:rPr>
              <a:t>Ingresos: Venta de energía</a:t>
            </a:r>
            <a:endParaRPr sz="1850">
              <a:solidFill>
                <a:srgbClr val="595959"/>
              </a:solidFill>
              <a:latin typeface="Roboto"/>
              <a:ea typeface="Roboto"/>
              <a:cs typeface="Roboto"/>
              <a:sym typeface="Roboto"/>
            </a:endParaRPr>
          </a:p>
          <a:p>
            <a:pPr indent="-346075" lvl="1" marL="914400" rtl="0" algn="l">
              <a:lnSpc>
                <a:spcPct val="100000"/>
              </a:lnSpc>
              <a:spcBef>
                <a:spcPts val="0"/>
              </a:spcBef>
              <a:spcAft>
                <a:spcPts val="0"/>
              </a:spcAft>
              <a:buClr>
                <a:srgbClr val="595959"/>
              </a:buClr>
              <a:buSzPts val="1850"/>
              <a:buFont typeface="Roboto"/>
              <a:buChar char="○"/>
            </a:pPr>
            <a:r>
              <a:rPr lang="en" sz="1850">
                <a:solidFill>
                  <a:srgbClr val="595959"/>
                </a:solidFill>
                <a:latin typeface="Roboto"/>
                <a:ea typeface="Roboto"/>
                <a:cs typeface="Roboto"/>
                <a:sym typeface="Roboto"/>
              </a:rPr>
              <a:t>Gastos: Factura eléctrica</a:t>
            </a:r>
            <a:endParaRPr sz="1850">
              <a:solidFill>
                <a:srgbClr val="595959"/>
              </a:solidFill>
              <a:latin typeface="Roboto"/>
              <a:ea typeface="Roboto"/>
              <a:cs typeface="Roboto"/>
              <a:sym typeface="Roboto"/>
            </a:endParaRPr>
          </a:p>
        </p:txBody>
      </p:sp>
      <p:sp>
        <p:nvSpPr>
          <p:cNvPr id="816" name="Google Shape;816;g224594c03b6_0_0"/>
          <p:cNvSpPr txBox="1"/>
          <p:nvPr/>
        </p:nvSpPr>
        <p:spPr>
          <a:xfrm>
            <a:off x="6936350" y="2627737"/>
            <a:ext cx="18246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339966"/>
                </a:solidFill>
                <a:latin typeface="Roboto Medium"/>
                <a:ea typeface="Roboto Medium"/>
                <a:cs typeface="Roboto Medium"/>
                <a:sym typeface="Roboto Medium"/>
              </a:rPr>
              <a:t>Consumidor</a:t>
            </a:r>
            <a:endParaRPr sz="1600">
              <a:solidFill>
                <a:srgbClr val="93C47D"/>
              </a:solidFill>
              <a:latin typeface="Roboto Medium"/>
              <a:ea typeface="Roboto Medium"/>
              <a:cs typeface="Roboto Medium"/>
              <a:sym typeface="Roboto Medium"/>
            </a:endParaRPr>
          </a:p>
        </p:txBody>
      </p:sp>
      <p:sp>
        <p:nvSpPr>
          <p:cNvPr id="817" name="Google Shape;817;g224594c03b6_0_0"/>
          <p:cNvSpPr txBox="1"/>
          <p:nvPr/>
        </p:nvSpPr>
        <p:spPr>
          <a:xfrm>
            <a:off x="7030481" y="4015249"/>
            <a:ext cx="16194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339966"/>
                </a:solidFill>
                <a:latin typeface="Roboto Medium"/>
                <a:ea typeface="Roboto Medium"/>
                <a:cs typeface="Roboto Medium"/>
                <a:sym typeface="Roboto Medium"/>
              </a:rPr>
              <a:t>Prosumidor</a:t>
            </a:r>
            <a:endParaRPr sz="1900">
              <a:solidFill>
                <a:srgbClr val="93C47D"/>
              </a:solidFill>
              <a:latin typeface="Roboto Medium"/>
              <a:ea typeface="Roboto Medium"/>
              <a:cs typeface="Roboto Medium"/>
              <a:sym typeface="Roboto Medium"/>
            </a:endParaRPr>
          </a:p>
        </p:txBody>
      </p:sp>
      <p:pic>
        <p:nvPicPr>
          <p:cNvPr id="818" name="Google Shape;818;g224594c03b6_0_0"/>
          <p:cNvPicPr preferRelativeResize="0"/>
          <p:nvPr/>
        </p:nvPicPr>
        <p:blipFill rotWithShape="1">
          <a:blip r:embed="rId3">
            <a:alphaModFix/>
          </a:blip>
          <a:srcRect b="0" l="0" r="0" t="0"/>
          <a:stretch/>
        </p:blipFill>
        <p:spPr>
          <a:xfrm>
            <a:off x="7377050" y="1999950"/>
            <a:ext cx="761447" cy="730836"/>
          </a:xfrm>
          <a:prstGeom prst="rect">
            <a:avLst/>
          </a:prstGeom>
          <a:noFill/>
          <a:ln>
            <a:noFill/>
          </a:ln>
        </p:spPr>
      </p:pic>
      <p:pic>
        <p:nvPicPr>
          <p:cNvPr id="819" name="Google Shape;819;g224594c03b6_0_0"/>
          <p:cNvPicPr preferRelativeResize="0"/>
          <p:nvPr/>
        </p:nvPicPr>
        <p:blipFill rotWithShape="1">
          <a:blip r:embed="rId4">
            <a:alphaModFix/>
          </a:blip>
          <a:srcRect b="0" l="0" r="0" t="0"/>
          <a:stretch/>
        </p:blipFill>
        <p:spPr>
          <a:xfrm>
            <a:off x="7265080" y="3060860"/>
            <a:ext cx="1150382" cy="110411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g224594c03b6_0_11"/>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3. Actores en las comunidades energéticas</a:t>
            </a:r>
            <a:endParaRPr/>
          </a:p>
        </p:txBody>
      </p:sp>
      <p:sp>
        <p:nvSpPr>
          <p:cNvPr id="825" name="Google Shape;825;g224594c03b6_0_11"/>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ctr">
              <a:spcBef>
                <a:spcPts val="0"/>
              </a:spcBef>
              <a:spcAft>
                <a:spcPts val="0"/>
              </a:spcAft>
              <a:buSzPts val="1800"/>
              <a:buNone/>
            </a:pPr>
            <a:r>
              <a:rPr lang="en"/>
              <a:t>Operadores</a:t>
            </a:r>
            <a:endParaRPr/>
          </a:p>
        </p:txBody>
      </p:sp>
      <p:sp>
        <p:nvSpPr>
          <p:cNvPr id="826" name="Google Shape;826;g224594c03b6_0_11"/>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100">
                <a:latin typeface="Roboto"/>
                <a:ea typeface="Roboto"/>
                <a:cs typeface="Roboto"/>
                <a:sym typeface="Roboto"/>
              </a:rPr>
              <a:t>Clasificación</a:t>
            </a:r>
            <a:endParaRPr b="1" sz="2100">
              <a:latin typeface="Roboto"/>
              <a:ea typeface="Roboto"/>
              <a:cs typeface="Roboto"/>
              <a:sym typeface="Roboto"/>
            </a:endParaRPr>
          </a:p>
          <a:p>
            <a:pPr indent="0" lvl="0" marL="0" rtl="0" algn="l">
              <a:spcBef>
                <a:spcPts val="1200"/>
              </a:spcBef>
              <a:spcAft>
                <a:spcPts val="0"/>
              </a:spcAft>
              <a:buNone/>
            </a:pPr>
            <a:r>
              <a:t/>
            </a:r>
            <a:endParaRPr b="1" sz="185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827" name="Google Shape;827;g224594c03b6_0_11"/>
          <p:cNvSpPr txBox="1"/>
          <p:nvPr/>
        </p:nvSpPr>
        <p:spPr>
          <a:xfrm>
            <a:off x="450675" y="2223050"/>
            <a:ext cx="5427600" cy="1854900"/>
          </a:xfrm>
          <a:prstGeom prst="rect">
            <a:avLst/>
          </a:prstGeom>
          <a:noFill/>
          <a:ln>
            <a:noFill/>
          </a:ln>
        </p:spPr>
        <p:txBody>
          <a:bodyPr anchorCtr="0" anchor="t" bIns="91425" lIns="91425" spcFirstLastPara="1" rIns="91425" wrap="square" tIns="91425">
            <a:spAutoFit/>
          </a:bodyPr>
          <a:lstStyle/>
          <a:p>
            <a:pPr indent="-327025" lvl="0" marL="457200" rtl="0" algn="l">
              <a:lnSpc>
                <a:spcPct val="150000"/>
              </a:lnSpc>
              <a:spcBef>
                <a:spcPts val="1000"/>
              </a:spcBef>
              <a:spcAft>
                <a:spcPts val="0"/>
              </a:spcAft>
              <a:buClr>
                <a:srgbClr val="595959"/>
              </a:buClr>
              <a:buSzPts val="1550"/>
              <a:buFont typeface="Roboto"/>
              <a:buChar char="●"/>
            </a:pPr>
            <a:r>
              <a:rPr b="1" lang="en" sz="1550">
                <a:solidFill>
                  <a:srgbClr val="595959"/>
                </a:solidFill>
                <a:latin typeface="Roboto"/>
                <a:ea typeface="Roboto"/>
                <a:cs typeface="Roboto"/>
                <a:sym typeface="Roboto"/>
              </a:rPr>
              <a:t>Gestor energético: </a:t>
            </a:r>
            <a:r>
              <a:rPr lang="en" sz="1550">
                <a:solidFill>
                  <a:srgbClr val="595959"/>
                </a:solidFill>
                <a:latin typeface="Roboto"/>
                <a:ea typeface="Roboto"/>
                <a:cs typeface="Roboto"/>
                <a:sym typeface="Roboto"/>
              </a:rPr>
              <a:t>Gestiona</a:t>
            </a:r>
            <a:r>
              <a:rPr lang="en" sz="1550">
                <a:solidFill>
                  <a:srgbClr val="595959"/>
                </a:solidFill>
                <a:latin typeface="Roboto"/>
                <a:ea typeface="Roboto"/>
                <a:cs typeface="Roboto"/>
                <a:sym typeface="Roboto"/>
              </a:rPr>
              <a:t> la </a:t>
            </a:r>
            <a:r>
              <a:rPr lang="en" sz="1550">
                <a:solidFill>
                  <a:srgbClr val="595959"/>
                </a:solidFill>
                <a:latin typeface="Roboto"/>
                <a:ea typeface="Roboto"/>
                <a:cs typeface="Roboto"/>
                <a:sym typeface="Roboto"/>
              </a:rPr>
              <a:t>energía</a:t>
            </a:r>
            <a:r>
              <a:rPr lang="en" sz="1550">
                <a:solidFill>
                  <a:srgbClr val="595959"/>
                </a:solidFill>
                <a:latin typeface="Roboto"/>
                <a:ea typeface="Roboto"/>
                <a:cs typeface="Roboto"/>
                <a:sym typeface="Roboto"/>
              </a:rPr>
              <a:t> y provee de datos</a:t>
            </a:r>
            <a:endParaRPr sz="1550">
              <a:solidFill>
                <a:srgbClr val="595959"/>
              </a:solidFill>
              <a:latin typeface="Roboto"/>
              <a:ea typeface="Roboto"/>
              <a:cs typeface="Roboto"/>
              <a:sym typeface="Roboto"/>
            </a:endParaRPr>
          </a:p>
          <a:p>
            <a:pPr indent="-327025" lvl="0" marL="457200" rtl="0" algn="l">
              <a:lnSpc>
                <a:spcPct val="150000"/>
              </a:lnSpc>
              <a:spcBef>
                <a:spcPts val="0"/>
              </a:spcBef>
              <a:spcAft>
                <a:spcPts val="0"/>
              </a:spcAft>
              <a:buClr>
                <a:srgbClr val="595959"/>
              </a:buClr>
              <a:buSzPts val="1550"/>
              <a:buFont typeface="Roboto"/>
              <a:buChar char="●"/>
            </a:pPr>
            <a:r>
              <a:rPr b="1" lang="en" sz="1550">
                <a:solidFill>
                  <a:srgbClr val="595959"/>
                </a:solidFill>
                <a:latin typeface="Roboto"/>
                <a:ea typeface="Roboto"/>
                <a:cs typeface="Roboto"/>
                <a:sym typeface="Roboto"/>
              </a:rPr>
              <a:t>Comercializadora:</a:t>
            </a:r>
            <a:r>
              <a:rPr lang="en" sz="1550">
                <a:solidFill>
                  <a:srgbClr val="595959"/>
                </a:solidFill>
                <a:latin typeface="Roboto"/>
                <a:ea typeface="Roboto"/>
                <a:cs typeface="Roboto"/>
                <a:sym typeface="Roboto"/>
              </a:rPr>
              <a:t> Factura la energia</a:t>
            </a:r>
            <a:endParaRPr sz="1550">
              <a:solidFill>
                <a:srgbClr val="595959"/>
              </a:solidFill>
              <a:latin typeface="Roboto"/>
              <a:ea typeface="Roboto"/>
              <a:cs typeface="Roboto"/>
              <a:sym typeface="Roboto"/>
            </a:endParaRPr>
          </a:p>
          <a:p>
            <a:pPr indent="-327025" lvl="0" marL="457200" rtl="0" algn="l">
              <a:lnSpc>
                <a:spcPct val="150000"/>
              </a:lnSpc>
              <a:spcBef>
                <a:spcPts val="0"/>
              </a:spcBef>
              <a:spcAft>
                <a:spcPts val="0"/>
              </a:spcAft>
              <a:buClr>
                <a:srgbClr val="595959"/>
              </a:buClr>
              <a:buSzPts val="1550"/>
              <a:buFont typeface="Roboto"/>
              <a:buChar char="●"/>
            </a:pPr>
            <a:r>
              <a:rPr b="1" lang="en" sz="1550">
                <a:solidFill>
                  <a:srgbClr val="595959"/>
                </a:solidFill>
                <a:latin typeface="Roboto"/>
                <a:ea typeface="Roboto"/>
                <a:cs typeface="Roboto"/>
                <a:sym typeface="Roboto"/>
              </a:rPr>
              <a:t>Titular de almacenamiento:</a:t>
            </a:r>
            <a:r>
              <a:rPr lang="en" sz="1550">
                <a:solidFill>
                  <a:srgbClr val="595959"/>
                </a:solidFill>
                <a:latin typeface="Roboto"/>
                <a:ea typeface="Roboto"/>
                <a:cs typeface="Roboto"/>
                <a:sym typeface="Roboto"/>
              </a:rPr>
              <a:t> Se encarga de la O&amp;M, compra y vende energía</a:t>
            </a:r>
            <a:endParaRPr sz="1550">
              <a:solidFill>
                <a:srgbClr val="595959"/>
              </a:solidFill>
              <a:latin typeface="Roboto"/>
              <a:ea typeface="Roboto"/>
              <a:cs typeface="Roboto"/>
              <a:sym typeface="Roboto"/>
            </a:endParaRPr>
          </a:p>
        </p:txBody>
      </p:sp>
      <p:sp>
        <p:nvSpPr>
          <p:cNvPr id="828" name="Google Shape;828;g224594c03b6_0_11"/>
          <p:cNvSpPr txBox="1"/>
          <p:nvPr/>
        </p:nvSpPr>
        <p:spPr>
          <a:xfrm>
            <a:off x="5964825" y="2516872"/>
            <a:ext cx="1464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339966"/>
                </a:solidFill>
                <a:latin typeface="Roboto Medium"/>
                <a:ea typeface="Roboto Medium"/>
                <a:cs typeface="Roboto Medium"/>
                <a:sym typeface="Roboto Medium"/>
              </a:rPr>
              <a:t>Gestor</a:t>
            </a:r>
            <a:endParaRPr sz="1600">
              <a:solidFill>
                <a:srgbClr val="339966"/>
              </a:solidFill>
              <a:latin typeface="Roboto Medium"/>
              <a:ea typeface="Roboto Medium"/>
              <a:cs typeface="Roboto Medium"/>
              <a:sym typeface="Roboto Medium"/>
            </a:endParaRPr>
          </a:p>
        </p:txBody>
      </p:sp>
      <p:sp>
        <p:nvSpPr>
          <p:cNvPr id="829" name="Google Shape;829;g224594c03b6_0_11"/>
          <p:cNvSpPr txBox="1"/>
          <p:nvPr/>
        </p:nvSpPr>
        <p:spPr>
          <a:xfrm>
            <a:off x="7044975" y="3227850"/>
            <a:ext cx="1896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339966"/>
                </a:solidFill>
                <a:latin typeface="Roboto Medium"/>
                <a:ea typeface="Roboto Medium"/>
                <a:cs typeface="Roboto Medium"/>
                <a:sym typeface="Roboto Medium"/>
              </a:rPr>
              <a:t>Comercializadora</a:t>
            </a:r>
            <a:endParaRPr sz="1600">
              <a:solidFill>
                <a:srgbClr val="339966"/>
              </a:solidFill>
              <a:latin typeface="Roboto Medium"/>
              <a:ea typeface="Roboto Medium"/>
              <a:cs typeface="Roboto Medium"/>
              <a:sym typeface="Roboto Medium"/>
            </a:endParaRPr>
          </a:p>
        </p:txBody>
      </p:sp>
      <p:sp>
        <p:nvSpPr>
          <p:cNvPr id="830" name="Google Shape;830;g224594c03b6_0_11"/>
          <p:cNvSpPr txBox="1"/>
          <p:nvPr/>
        </p:nvSpPr>
        <p:spPr>
          <a:xfrm>
            <a:off x="5878287" y="4133100"/>
            <a:ext cx="2558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339966"/>
                </a:solidFill>
                <a:latin typeface="Roboto Medium"/>
                <a:ea typeface="Roboto Medium"/>
                <a:cs typeface="Roboto Medium"/>
                <a:sym typeface="Roboto Medium"/>
              </a:rPr>
              <a:t>Titular de almacenamiento</a:t>
            </a:r>
            <a:endParaRPr sz="1500">
              <a:solidFill>
                <a:srgbClr val="339966"/>
              </a:solidFill>
              <a:latin typeface="Roboto Medium"/>
              <a:ea typeface="Roboto Medium"/>
              <a:cs typeface="Roboto Medium"/>
              <a:sym typeface="Roboto Medium"/>
            </a:endParaRPr>
          </a:p>
        </p:txBody>
      </p:sp>
      <p:pic>
        <p:nvPicPr>
          <p:cNvPr id="831" name="Google Shape;831;g224594c03b6_0_11"/>
          <p:cNvPicPr preferRelativeResize="0"/>
          <p:nvPr/>
        </p:nvPicPr>
        <p:blipFill rotWithShape="1">
          <a:blip r:embed="rId3">
            <a:alphaModFix/>
          </a:blip>
          <a:srcRect b="0" l="0" r="0" t="0"/>
          <a:stretch/>
        </p:blipFill>
        <p:spPr>
          <a:xfrm>
            <a:off x="6161520" y="1834248"/>
            <a:ext cx="830354" cy="793944"/>
          </a:xfrm>
          <a:prstGeom prst="rect">
            <a:avLst/>
          </a:prstGeom>
          <a:noFill/>
          <a:ln>
            <a:noFill/>
          </a:ln>
        </p:spPr>
      </p:pic>
      <p:pic>
        <p:nvPicPr>
          <p:cNvPr id="832" name="Google Shape;832;g224594c03b6_0_11"/>
          <p:cNvPicPr preferRelativeResize="0"/>
          <p:nvPr/>
        </p:nvPicPr>
        <p:blipFill rotWithShape="1">
          <a:blip r:embed="rId4">
            <a:alphaModFix/>
          </a:blip>
          <a:srcRect b="0" l="0" r="0" t="0"/>
          <a:stretch/>
        </p:blipFill>
        <p:spPr>
          <a:xfrm>
            <a:off x="7518230" y="2407226"/>
            <a:ext cx="918140" cy="890160"/>
          </a:xfrm>
          <a:prstGeom prst="rect">
            <a:avLst/>
          </a:prstGeom>
          <a:noFill/>
          <a:ln>
            <a:noFill/>
          </a:ln>
        </p:spPr>
      </p:pic>
      <p:pic>
        <p:nvPicPr>
          <p:cNvPr id="833" name="Google Shape;833;g224594c03b6_0_11"/>
          <p:cNvPicPr preferRelativeResize="0"/>
          <p:nvPr/>
        </p:nvPicPr>
        <p:blipFill rotWithShape="1">
          <a:blip r:embed="rId5">
            <a:alphaModFix/>
          </a:blip>
          <a:srcRect b="0" l="0" r="0" t="0"/>
          <a:stretch/>
        </p:blipFill>
        <p:spPr>
          <a:xfrm>
            <a:off x="6370088" y="3297377"/>
            <a:ext cx="894839" cy="9246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g224594c03b6_0_28"/>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3. Actores en las comunidades energéticas</a:t>
            </a:r>
            <a:endParaRPr/>
          </a:p>
        </p:txBody>
      </p:sp>
      <p:sp>
        <p:nvSpPr>
          <p:cNvPr id="839" name="Google Shape;839;g224594c03b6_0_28"/>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ctr">
              <a:spcBef>
                <a:spcPts val="0"/>
              </a:spcBef>
              <a:spcAft>
                <a:spcPts val="0"/>
              </a:spcAft>
              <a:buSzPts val="1800"/>
              <a:buNone/>
            </a:pPr>
            <a:r>
              <a:rPr lang="en"/>
              <a:t>Operadores</a:t>
            </a:r>
            <a:endParaRPr/>
          </a:p>
        </p:txBody>
      </p:sp>
      <p:sp>
        <p:nvSpPr>
          <p:cNvPr id="840" name="Google Shape;840;g224594c03b6_0_28"/>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100">
                <a:latin typeface="Roboto"/>
                <a:ea typeface="Roboto"/>
                <a:cs typeface="Roboto"/>
                <a:sym typeface="Roboto"/>
              </a:rPr>
              <a:t>Rol</a:t>
            </a:r>
            <a:endParaRPr b="1" sz="2100">
              <a:latin typeface="Roboto"/>
              <a:ea typeface="Roboto"/>
              <a:cs typeface="Roboto"/>
              <a:sym typeface="Roboto"/>
            </a:endParaRPr>
          </a:p>
          <a:p>
            <a:pPr indent="0" lvl="0" marL="0" rtl="0" algn="l">
              <a:spcBef>
                <a:spcPts val="1200"/>
              </a:spcBef>
              <a:spcAft>
                <a:spcPts val="0"/>
              </a:spcAft>
              <a:buNone/>
            </a:pPr>
            <a:r>
              <a:t/>
            </a:r>
            <a:endParaRPr b="1" sz="185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841" name="Google Shape;841;g224594c03b6_0_28"/>
          <p:cNvSpPr txBox="1"/>
          <p:nvPr/>
        </p:nvSpPr>
        <p:spPr>
          <a:xfrm>
            <a:off x="450675" y="2070650"/>
            <a:ext cx="5427600" cy="2570400"/>
          </a:xfrm>
          <a:prstGeom prst="rect">
            <a:avLst/>
          </a:prstGeom>
          <a:noFill/>
          <a:ln>
            <a:noFill/>
          </a:ln>
        </p:spPr>
        <p:txBody>
          <a:bodyPr anchorCtr="0" anchor="t" bIns="91425" lIns="91425" spcFirstLastPara="1" rIns="91425" wrap="square" tIns="91425">
            <a:spAutoFit/>
          </a:bodyPr>
          <a:lstStyle/>
          <a:p>
            <a:pPr indent="-327025" lvl="0" marL="457200" rtl="0" algn="l">
              <a:lnSpc>
                <a:spcPct val="100000"/>
              </a:lnSpc>
              <a:spcBef>
                <a:spcPts val="1000"/>
              </a:spcBef>
              <a:spcAft>
                <a:spcPts val="0"/>
              </a:spcAft>
              <a:buClr>
                <a:srgbClr val="595959"/>
              </a:buClr>
              <a:buSzPts val="1550"/>
              <a:buFont typeface="Roboto"/>
              <a:buChar char="●"/>
            </a:pPr>
            <a:r>
              <a:rPr b="1" lang="en" sz="1550">
                <a:solidFill>
                  <a:srgbClr val="595959"/>
                </a:solidFill>
                <a:latin typeface="Roboto"/>
                <a:ea typeface="Roboto"/>
                <a:cs typeface="Roboto"/>
                <a:sym typeface="Roboto"/>
              </a:rPr>
              <a:t>Gestor energético:</a:t>
            </a:r>
            <a:endParaRPr b="1" sz="1550">
              <a:solidFill>
                <a:srgbClr val="595959"/>
              </a:solidFill>
              <a:latin typeface="Roboto"/>
              <a:ea typeface="Roboto"/>
              <a:cs typeface="Roboto"/>
              <a:sym typeface="Roboto"/>
            </a:endParaRPr>
          </a:p>
          <a:p>
            <a:pPr indent="-327025" lvl="1" marL="914400" rtl="0" algn="l">
              <a:lnSpc>
                <a:spcPct val="100000"/>
              </a:lnSpc>
              <a:spcBef>
                <a:spcPts val="0"/>
              </a:spcBef>
              <a:spcAft>
                <a:spcPts val="0"/>
              </a:spcAft>
              <a:buClr>
                <a:srgbClr val="595959"/>
              </a:buClr>
              <a:buSzPts val="1550"/>
              <a:buFont typeface="Roboto"/>
              <a:buChar char="○"/>
            </a:pPr>
            <a:r>
              <a:rPr lang="en" sz="1550">
                <a:solidFill>
                  <a:srgbClr val="595959"/>
                </a:solidFill>
                <a:latin typeface="Roboto"/>
                <a:ea typeface="Roboto"/>
                <a:cs typeface="Roboto"/>
                <a:sym typeface="Roboto"/>
              </a:rPr>
              <a:t>Ingresos: Ingresos por la </a:t>
            </a:r>
            <a:r>
              <a:rPr lang="en" sz="1550">
                <a:solidFill>
                  <a:srgbClr val="595959"/>
                </a:solidFill>
                <a:latin typeface="Roboto"/>
                <a:ea typeface="Roboto"/>
                <a:cs typeface="Roboto"/>
                <a:sym typeface="Roboto"/>
              </a:rPr>
              <a:t>gestión</a:t>
            </a:r>
            <a:endParaRPr sz="1550">
              <a:solidFill>
                <a:srgbClr val="595959"/>
              </a:solidFill>
              <a:latin typeface="Roboto"/>
              <a:ea typeface="Roboto"/>
              <a:cs typeface="Roboto"/>
              <a:sym typeface="Roboto"/>
            </a:endParaRPr>
          </a:p>
          <a:p>
            <a:pPr indent="-327025" lvl="1" marL="914400" rtl="0" algn="l">
              <a:lnSpc>
                <a:spcPct val="100000"/>
              </a:lnSpc>
              <a:spcBef>
                <a:spcPts val="0"/>
              </a:spcBef>
              <a:spcAft>
                <a:spcPts val="0"/>
              </a:spcAft>
              <a:buClr>
                <a:srgbClr val="595959"/>
              </a:buClr>
              <a:buSzPts val="1550"/>
              <a:buFont typeface="Roboto"/>
              <a:buChar char="○"/>
            </a:pPr>
            <a:r>
              <a:rPr lang="en" sz="1550">
                <a:solidFill>
                  <a:srgbClr val="595959"/>
                </a:solidFill>
                <a:latin typeface="Roboto"/>
                <a:ea typeface="Roboto"/>
                <a:cs typeface="Roboto"/>
                <a:sym typeface="Roboto"/>
              </a:rPr>
              <a:t>Gastos: Plataforma de gestión </a:t>
            </a:r>
            <a:r>
              <a:rPr lang="en" sz="1550">
                <a:solidFill>
                  <a:srgbClr val="595959"/>
                </a:solidFill>
                <a:latin typeface="Roboto"/>
                <a:ea typeface="Roboto"/>
                <a:cs typeface="Roboto"/>
                <a:sym typeface="Roboto"/>
              </a:rPr>
              <a:t>energética</a:t>
            </a:r>
            <a:endParaRPr sz="1550">
              <a:solidFill>
                <a:srgbClr val="595959"/>
              </a:solidFill>
              <a:latin typeface="Roboto"/>
              <a:ea typeface="Roboto"/>
              <a:cs typeface="Roboto"/>
              <a:sym typeface="Roboto"/>
            </a:endParaRPr>
          </a:p>
          <a:p>
            <a:pPr indent="-327025" lvl="0" marL="457200" rtl="0" algn="l">
              <a:lnSpc>
                <a:spcPct val="100000"/>
              </a:lnSpc>
              <a:spcBef>
                <a:spcPts val="0"/>
              </a:spcBef>
              <a:spcAft>
                <a:spcPts val="0"/>
              </a:spcAft>
              <a:buClr>
                <a:srgbClr val="595959"/>
              </a:buClr>
              <a:buSzPts val="1550"/>
              <a:buFont typeface="Roboto"/>
              <a:buChar char="●"/>
            </a:pPr>
            <a:r>
              <a:rPr b="1" lang="en" sz="1550">
                <a:solidFill>
                  <a:srgbClr val="595959"/>
                </a:solidFill>
                <a:latin typeface="Roboto"/>
                <a:ea typeface="Roboto"/>
                <a:cs typeface="Roboto"/>
                <a:sym typeface="Roboto"/>
              </a:rPr>
              <a:t>Comercializadora:</a:t>
            </a:r>
            <a:endParaRPr b="1" sz="1550">
              <a:solidFill>
                <a:srgbClr val="595959"/>
              </a:solidFill>
              <a:latin typeface="Roboto"/>
              <a:ea typeface="Roboto"/>
              <a:cs typeface="Roboto"/>
              <a:sym typeface="Roboto"/>
            </a:endParaRPr>
          </a:p>
          <a:p>
            <a:pPr indent="-327025" lvl="1" marL="914400" rtl="0" algn="l">
              <a:lnSpc>
                <a:spcPct val="100000"/>
              </a:lnSpc>
              <a:spcBef>
                <a:spcPts val="0"/>
              </a:spcBef>
              <a:spcAft>
                <a:spcPts val="0"/>
              </a:spcAft>
              <a:buClr>
                <a:srgbClr val="595959"/>
              </a:buClr>
              <a:buSzPts val="1550"/>
              <a:buFont typeface="Roboto"/>
              <a:buChar char="○"/>
            </a:pPr>
            <a:r>
              <a:rPr lang="en" sz="1550">
                <a:solidFill>
                  <a:srgbClr val="595959"/>
                </a:solidFill>
                <a:latin typeface="Roboto"/>
                <a:ea typeface="Roboto"/>
                <a:cs typeface="Roboto"/>
                <a:sym typeface="Roboto"/>
              </a:rPr>
              <a:t>Ingresos: Venta de electricidad</a:t>
            </a:r>
            <a:endParaRPr sz="1550">
              <a:solidFill>
                <a:srgbClr val="595959"/>
              </a:solidFill>
              <a:latin typeface="Roboto"/>
              <a:ea typeface="Roboto"/>
              <a:cs typeface="Roboto"/>
              <a:sym typeface="Roboto"/>
            </a:endParaRPr>
          </a:p>
          <a:p>
            <a:pPr indent="-327025" lvl="1" marL="914400" rtl="0" algn="l">
              <a:lnSpc>
                <a:spcPct val="100000"/>
              </a:lnSpc>
              <a:spcBef>
                <a:spcPts val="0"/>
              </a:spcBef>
              <a:spcAft>
                <a:spcPts val="0"/>
              </a:spcAft>
              <a:buClr>
                <a:srgbClr val="595959"/>
              </a:buClr>
              <a:buSzPts val="1550"/>
              <a:buFont typeface="Roboto"/>
              <a:buChar char="○"/>
            </a:pPr>
            <a:r>
              <a:rPr lang="en" sz="1550">
                <a:solidFill>
                  <a:srgbClr val="595959"/>
                </a:solidFill>
                <a:latin typeface="Roboto"/>
                <a:ea typeface="Roboto"/>
                <a:cs typeface="Roboto"/>
                <a:sym typeface="Roboto"/>
              </a:rPr>
              <a:t>Gastos: Aprovisionamiento de energía, costes de operacion</a:t>
            </a:r>
            <a:endParaRPr sz="1550">
              <a:solidFill>
                <a:srgbClr val="595959"/>
              </a:solidFill>
              <a:latin typeface="Roboto"/>
              <a:ea typeface="Roboto"/>
              <a:cs typeface="Roboto"/>
              <a:sym typeface="Roboto"/>
            </a:endParaRPr>
          </a:p>
          <a:p>
            <a:pPr indent="-327025" lvl="0" marL="457200" rtl="0" algn="l">
              <a:lnSpc>
                <a:spcPct val="100000"/>
              </a:lnSpc>
              <a:spcBef>
                <a:spcPts val="0"/>
              </a:spcBef>
              <a:spcAft>
                <a:spcPts val="0"/>
              </a:spcAft>
              <a:buClr>
                <a:srgbClr val="595959"/>
              </a:buClr>
              <a:buSzPts val="1550"/>
              <a:buFont typeface="Roboto"/>
              <a:buChar char="●"/>
            </a:pPr>
            <a:r>
              <a:rPr b="1" lang="en" sz="1550">
                <a:solidFill>
                  <a:srgbClr val="595959"/>
                </a:solidFill>
                <a:latin typeface="Roboto"/>
                <a:ea typeface="Roboto"/>
                <a:cs typeface="Roboto"/>
                <a:sym typeface="Roboto"/>
              </a:rPr>
              <a:t>Titular de almacenamiento:</a:t>
            </a:r>
            <a:endParaRPr b="1" sz="1550">
              <a:solidFill>
                <a:srgbClr val="595959"/>
              </a:solidFill>
              <a:latin typeface="Roboto"/>
              <a:ea typeface="Roboto"/>
              <a:cs typeface="Roboto"/>
              <a:sym typeface="Roboto"/>
            </a:endParaRPr>
          </a:p>
          <a:p>
            <a:pPr indent="-327025" lvl="1" marL="914400" rtl="0" algn="l">
              <a:lnSpc>
                <a:spcPct val="100000"/>
              </a:lnSpc>
              <a:spcBef>
                <a:spcPts val="0"/>
              </a:spcBef>
              <a:spcAft>
                <a:spcPts val="0"/>
              </a:spcAft>
              <a:buClr>
                <a:srgbClr val="595959"/>
              </a:buClr>
              <a:buSzPts val="1550"/>
              <a:buFont typeface="Roboto"/>
              <a:buChar char="○"/>
            </a:pPr>
            <a:r>
              <a:rPr lang="en" sz="1550">
                <a:solidFill>
                  <a:srgbClr val="595959"/>
                </a:solidFill>
                <a:latin typeface="Roboto"/>
                <a:ea typeface="Roboto"/>
                <a:cs typeface="Roboto"/>
                <a:sym typeface="Roboto"/>
              </a:rPr>
              <a:t>Ingresos: Ingresos por venta de energía</a:t>
            </a:r>
            <a:endParaRPr sz="1550">
              <a:solidFill>
                <a:srgbClr val="595959"/>
              </a:solidFill>
              <a:latin typeface="Roboto"/>
              <a:ea typeface="Roboto"/>
              <a:cs typeface="Roboto"/>
              <a:sym typeface="Roboto"/>
            </a:endParaRPr>
          </a:p>
          <a:p>
            <a:pPr indent="-327025" lvl="1" marL="914400" rtl="0" algn="l">
              <a:lnSpc>
                <a:spcPct val="100000"/>
              </a:lnSpc>
              <a:spcBef>
                <a:spcPts val="0"/>
              </a:spcBef>
              <a:spcAft>
                <a:spcPts val="0"/>
              </a:spcAft>
              <a:buClr>
                <a:srgbClr val="595959"/>
              </a:buClr>
              <a:buSzPts val="1550"/>
              <a:buFont typeface="Roboto"/>
              <a:buChar char="○"/>
            </a:pPr>
            <a:r>
              <a:rPr lang="en" sz="1550">
                <a:solidFill>
                  <a:srgbClr val="595959"/>
                </a:solidFill>
                <a:latin typeface="Roboto"/>
                <a:ea typeface="Roboto"/>
                <a:cs typeface="Roboto"/>
                <a:sym typeface="Roboto"/>
              </a:rPr>
              <a:t>Gastos: Compra de energía</a:t>
            </a:r>
            <a:endParaRPr sz="1550">
              <a:solidFill>
                <a:srgbClr val="595959"/>
              </a:solidFill>
              <a:latin typeface="Roboto"/>
              <a:ea typeface="Roboto"/>
              <a:cs typeface="Roboto"/>
              <a:sym typeface="Roboto"/>
            </a:endParaRPr>
          </a:p>
        </p:txBody>
      </p:sp>
      <p:sp>
        <p:nvSpPr>
          <p:cNvPr id="842" name="Google Shape;842;g224594c03b6_0_28"/>
          <p:cNvSpPr txBox="1"/>
          <p:nvPr/>
        </p:nvSpPr>
        <p:spPr>
          <a:xfrm>
            <a:off x="5964825" y="2516872"/>
            <a:ext cx="1464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339966"/>
                </a:solidFill>
                <a:latin typeface="Roboto Medium"/>
                <a:ea typeface="Roboto Medium"/>
                <a:cs typeface="Roboto Medium"/>
                <a:sym typeface="Roboto Medium"/>
              </a:rPr>
              <a:t>Gestor</a:t>
            </a:r>
            <a:endParaRPr sz="1600">
              <a:solidFill>
                <a:srgbClr val="339966"/>
              </a:solidFill>
              <a:latin typeface="Roboto Medium"/>
              <a:ea typeface="Roboto Medium"/>
              <a:cs typeface="Roboto Medium"/>
              <a:sym typeface="Roboto Medium"/>
            </a:endParaRPr>
          </a:p>
        </p:txBody>
      </p:sp>
      <p:sp>
        <p:nvSpPr>
          <p:cNvPr id="843" name="Google Shape;843;g224594c03b6_0_28"/>
          <p:cNvSpPr txBox="1"/>
          <p:nvPr/>
        </p:nvSpPr>
        <p:spPr>
          <a:xfrm>
            <a:off x="7044975" y="3227850"/>
            <a:ext cx="1896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339966"/>
                </a:solidFill>
                <a:latin typeface="Roboto Medium"/>
                <a:ea typeface="Roboto Medium"/>
                <a:cs typeface="Roboto Medium"/>
                <a:sym typeface="Roboto Medium"/>
              </a:rPr>
              <a:t>Comercializadora</a:t>
            </a:r>
            <a:endParaRPr sz="1600">
              <a:solidFill>
                <a:srgbClr val="339966"/>
              </a:solidFill>
              <a:latin typeface="Roboto Medium"/>
              <a:ea typeface="Roboto Medium"/>
              <a:cs typeface="Roboto Medium"/>
              <a:sym typeface="Roboto Medium"/>
            </a:endParaRPr>
          </a:p>
        </p:txBody>
      </p:sp>
      <p:sp>
        <p:nvSpPr>
          <p:cNvPr id="844" name="Google Shape;844;g224594c03b6_0_28"/>
          <p:cNvSpPr txBox="1"/>
          <p:nvPr/>
        </p:nvSpPr>
        <p:spPr>
          <a:xfrm>
            <a:off x="5878287" y="4133100"/>
            <a:ext cx="2558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339966"/>
                </a:solidFill>
                <a:latin typeface="Roboto Medium"/>
                <a:ea typeface="Roboto Medium"/>
                <a:cs typeface="Roboto Medium"/>
                <a:sym typeface="Roboto Medium"/>
              </a:rPr>
              <a:t>Titular de almacenamiento</a:t>
            </a:r>
            <a:endParaRPr sz="1500">
              <a:solidFill>
                <a:srgbClr val="339966"/>
              </a:solidFill>
              <a:latin typeface="Roboto Medium"/>
              <a:ea typeface="Roboto Medium"/>
              <a:cs typeface="Roboto Medium"/>
              <a:sym typeface="Roboto Medium"/>
            </a:endParaRPr>
          </a:p>
        </p:txBody>
      </p:sp>
      <p:pic>
        <p:nvPicPr>
          <p:cNvPr id="845" name="Google Shape;845;g224594c03b6_0_28"/>
          <p:cNvPicPr preferRelativeResize="0"/>
          <p:nvPr/>
        </p:nvPicPr>
        <p:blipFill rotWithShape="1">
          <a:blip r:embed="rId3">
            <a:alphaModFix/>
          </a:blip>
          <a:srcRect b="0" l="0" r="0" t="0"/>
          <a:stretch/>
        </p:blipFill>
        <p:spPr>
          <a:xfrm>
            <a:off x="6161520" y="1834248"/>
            <a:ext cx="830354" cy="793944"/>
          </a:xfrm>
          <a:prstGeom prst="rect">
            <a:avLst/>
          </a:prstGeom>
          <a:noFill/>
          <a:ln>
            <a:noFill/>
          </a:ln>
        </p:spPr>
      </p:pic>
      <p:pic>
        <p:nvPicPr>
          <p:cNvPr id="846" name="Google Shape;846;g224594c03b6_0_28"/>
          <p:cNvPicPr preferRelativeResize="0"/>
          <p:nvPr/>
        </p:nvPicPr>
        <p:blipFill rotWithShape="1">
          <a:blip r:embed="rId4">
            <a:alphaModFix/>
          </a:blip>
          <a:srcRect b="0" l="0" r="0" t="0"/>
          <a:stretch/>
        </p:blipFill>
        <p:spPr>
          <a:xfrm>
            <a:off x="7518230" y="2407226"/>
            <a:ext cx="918140" cy="890160"/>
          </a:xfrm>
          <a:prstGeom prst="rect">
            <a:avLst/>
          </a:prstGeom>
          <a:noFill/>
          <a:ln>
            <a:noFill/>
          </a:ln>
        </p:spPr>
      </p:pic>
      <p:pic>
        <p:nvPicPr>
          <p:cNvPr id="847" name="Google Shape;847;g224594c03b6_0_28"/>
          <p:cNvPicPr preferRelativeResize="0"/>
          <p:nvPr/>
        </p:nvPicPr>
        <p:blipFill rotWithShape="1">
          <a:blip r:embed="rId5">
            <a:alphaModFix/>
          </a:blip>
          <a:srcRect b="0" l="0" r="0" t="0"/>
          <a:stretch/>
        </p:blipFill>
        <p:spPr>
          <a:xfrm>
            <a:off x="6370088" y="3297377"/>
            <a:ext cx="894839" cy="9246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g2ef87f42264_0_597"/>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3. Actores en las comunidades energéticas</a:t>
            </a:r>
            <a:endParaRPr/>
          </a:p>
        </p:txBody>
      </p:sp>
      <p:sp>
        <p:nvSpPr>
          <p:cNvPr id="853" name="Google Shape;853;g2ef87f42264_0_597"/>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ctr">
              <a:spcBef>
                <a:spcPts val="0"/>
              </a:spcBef>
              <a:spcAft>
                <a:spcPts val="0"/>
              </a:spcAft>
              <a:buSzPts val="1800"/>
              <a:buNone/>
            </a:pPr>
            <a:r>
              <a:rPr lang="en"/>
              <a:t>Promotores</a:t>
            </a:r>
            <a:endParaRPr/>
          </a:p>
        </p:txBody>
      </p:sp>
      <p:sp>
        <p:nvSpPr>
          <p:cNvPr id="854" name="Google Shape;854;g2ef87f42264_0_597"/>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100">
                <a:latin typeface="Roboto"/>
                <a:ea typeface="Roboto"/>
                <a:cs typeface="Roboto"/>
                <a:sym typeface="Roboto"/>
              </a:rPr>
              <a:t>Clasificación</a:t>
            </a:r>
            <a:endParaRPr b="1" sz="2100">
              <a:latin typeface="Roboto"/>
              <a:ea typeface="Roboto"/>
              <a:cs typeface="Roboto"/>
              <a:sym typeface="Roboto"/>
            </a:endParaRPr>
          </a:p>
          <a:p>
            <a:pPr indent="0" lvl="0" marL="0" rtl="0" algn="l">
              <a:spcBef>
                <a:spcPts val="1200"/>
              </a:spcBef>
              <a:spcAft>
                <a:spcPts val="0"/>
              </a:spcAft>
              <a:buNone/>
            </a:pPr>
            <a:r>
              <a:t/>
            </a:r>
            <a:endParaRPr b="1" sz="185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855" name="Google Shape;855;g2ef87f42264_0_597"/>
          <p:cNvSpPr txBox="1"/>
          <p:nvPr/>
        </p:nvSpPr>
        <p:spPr>
          <a:xfrm>
            <a:off x="241500" y="2154475"/>
            <a:ext cx="7048500" cy="2401200"/>
          </a:xfrm>
          <a:prstGeom prst="rect">
            <a:avLst/>
          </a:prstGeom>
          <a:noFill/>
          <a:ln>
            <a:noFill/>
          </a:ln>
        </p:spPr>
        <p:txBody>
          <a:bodyPr anchorCtr="0" anchor="t" bIns="91425" lIns="91425" spcFirstLastPara="1" rIns="91425" wrap="square" tIns="91425">
            <a:spAutoFit/>
          </a:bodyPr>
          <a:lstStyle/>
          <a:p>
            <a:pPr indent="-336550" lvl="0" marL="457200" rtl="0" algn="l">
              <a:lnSpc>
                <a:spcPct val="200000"/>
              </a:lnSpc>
              <a:spcBef>
                <a:spcPts val="0"/>
              </a:spcBef>
              <a:spcAft>
                <a:spcPts val="0"/>
              </a:spcAft>
              <a:buClr>
                <a:srgbClr val="595959"/>
              </a:buClr>
              <a:buSzPts val="1700"/>
              <a:buFont typeface="Roboto"/>
              <a:buChar char="●"/>
            </a:pPr>
            <a:r>
              <a:rPr b="1" lang="en" sz="1700">
                <a:solidFill>
                  <a:srgbClr val="595959"/>
                </a:solidFill>
                <a:latin typeface="Roboto"/>
                <a:ea typeface="Roboto"/>
                <a:cs typeface="Roboto"/>
                <a:sym typeface="Roboto"/>
              </a:rPr>
              <a:t>Gestor de la CE: </a:t>
            </a:r>
            <a:r>
              <a:rPr lang="en" sz="1700">
                <a:solidFill>
                  <a:srgbClr val="595959"/>
                </a:solidFill>
                <a:latin typeface="Roboto"/>
                <a:ea typeface="Roboto"/>
                <a:cs typeface="Roboto"/>
                <a:sym typeface="Roboto"/>
              </a:rPr>
              <a:t>Gestión integral de la CE (coordinación)</a:t>
            </a:r>
            <a:endParaRPr sz="1700">
              <a:solidFill>
                <a:srgbClr val="595959"/>
              </a:solidFill>
              <a:latin typeface="Roboto"/>
              <a:ea typeface="Roboto"/>
              <a:cs typeface="Roboto"/>
              <a:sym typeface="Roboto"/>
            </a:endParaRPr>
          </a:p>
          <a:p>
            <a:pPr indent="-336550" lvl="0" marL="457200" rtl="0" algn="l">
              <a:lnSpc>
                <a:spcPct val="200000"/>
              </a:lnSpc>
              <a:spcBef>
                <a:spcPts val="1000"/>
              </a:spcBef>
              <a:spcAft>
                <a:spcPts val="0"/>
              </a:spcAft>
              <a:buClr>
                <a:srgbClr val="595959"/>
              </a:buClr>
              <a:buSzPts val="1700"/>
              <a:buFont typeface="Roboto"/>
              <a:buChar char="●"/>
            </a:pPr>
            <a:r>
              <a:rPr b="1" lang="en" sz="1700">
                <a:solidFill>
                  <a:srgbClr val="595959"/>
                </a:solidFill>
                <a:latin typeface="Roboto"/>
                <a:ea typeface="Roboto"/>
                <a:cs typeface="Roboto"/>
                <a:sym typeface="Roboto"/>
              </a:rPr>
              <a:t>Productores:</a:t>
            </a:r>
            <a:r>
              <a:rPr lang="en" sz="1700">
                <a:solidFill>
                  <a:srgbClr val="595959"/>
                </a:solidFill>
                <a:latin typeface="Roboto"/>
                <a:ea typeface="Roboto"/>
                <a:cs typeface="Roboto"/>
                <a:sym typeface="Roboto"/>
              </a:rPr>
              <a:t> generan energía pero no la consumen</a:t>
            </a:r>
            <a:endParaRPr sz="1700">
              <a:solidFill>
                <a:srgbClr val="595959"/>
              </a:solidFill>
              <a:latin typeface="Roboto"/>
              <a:ea typeface="Roboto"/>
              <a:cs typeface="Roboto"/>
              <a:sym typeface="Roboto"/>
            </a:endParaRPr>
          </a:p>
          <a:p>
            <a:pPr indent="-336550" lvl="0" marL="457200" rtl="0" algn="l">
              <a:lnSpc>
                <a:spcPct val="200000"/>
              </a:lnSpc>
              <a:spcBef>
                <a:spcPts val="1000"/>
              </a:spcBef>
              <a:spcAft>
                <a:spcPts val="0"/>
              </a:spcAft>
              <a:buClr>
                <a:srgbClr val="595959"/>
              </a:buClr>
              <a:buSzPts val="1700"/>
              <a:buFont typeface="Roboto"/>
              <a:buChar char="●"/>
            </a:pPr>
            <a:r>
              <a:rPr b="1" lang="en" sz="1700">
                <a:solidFill>
                  <a:srgbClr val="595959"/>
                </a:solidFill>
                <a:latin typeface="Roboto"/>
                <a:ea typeface="Roboto"/>
                <a:cs typeface="Roboto"/>
                <a:sym typeface="Roboto"/>
              </a:rPr>
              <a:t>Facilitadores: </a:t>
            </a:r>
            <a:r>
              <a:rPr lang="en" sz="1700">
                <a:solidFill>
                  <a:srgbClr val="595959"/>
                </a:solidFill>
                <a:latin typeface="Roboto"/>
                <a:ea typeface="Roboto"/>
                <a:cs typeface="Roboto"/>
                <a:sym typeface="Roboto"/>
              </a:rPr>
              <a:t>Poseen la infraestructura</a:t>
            </a:r>
            <a:endParaRPr sz="1700">
              <a:solidFill>
                <a:srgbClr val="595959"/>
              </a:solidFill>
              <a:latin typeface="Roboto"/>
              <a:ea typeface="Roboto"/>
              <a:cs typeface="Roboto"/>
              <a:sym typeface="Roboto"/>
            </a:endParaRPr>
          </a:p>
          <a:p>
            <a:pPr indent="-336550" lvl="0" marL="457200" rtl="0" algn="l">
              <a:lnSpc>
                <a:spcPct val="200000"/>
              </a:lnSpc>
              <a:spcBef>
                <a:spcPts val="1000"/>
              </a:spcBef>
              <a:spcAft>
                <a:spcPts val="1000"/>
              </a:spcAft>
              <a:buClr>
                <a:srgbClr val="595959"/>
              </a:buClr>
              <a:buSzPts val="1700"/>
              <a:buFont typeface="Roboto"/>
              <a:buChar char="●"/>
            </a:pPr>
            <a:r>
              <a:rPr b="1" lang="en" sz="1700">
                <a:solidFill>
                  <a:srgbClr val="595959"/>
                </a:solidFill>
                <a:latin typeface="Roboto"/>
                <a:ea typeface="Roboto"/>
                <a:cs typeface="Roboto"/>
                <a:sym typeface="Roboto"/>
              </a:rPr>
              <a:t>Inversores:</a:t>
            </a:r>
            <a:r>
              <a:rPr lang="en" sz="1700">
                <a:solidFill>
                  <a:srgbClr val="595959"/>
                </a:solidFill>
                <a:latin typeface="Roboto"/>
                <a:ea typeface="Roboto"/>
                <a:cs typeface="Roboto"/>
                <a:sym typeface="Roboto"/>
              </a:rPr>
              <a:t> Financian las instalaciones, almacenamiento o activos</a:t>
            </a:r>
            <a:endParaRPr sz="1700">
              <a:solidFill>
                <a:srgbClr val="595959"/>
              </a:solidFill>
              <a:latin typeface="Roboto"/>
              <a:ea typeface="Roboto"/>
              <a:cs typeface="Roboto"/>
              <a:sym typeface="Roboto"/>
            </a:endParaRPr>
          </a:p>
        </p:txBody>
      </p:sp>
      <p:sp>
        <p:nvSpPr>
          <p:cNvPr id="856" name="Google Shape;856;g2ef87f42264_0_597"/>
          <p:cNvSpPr txBox="1"/>
          <p:nvPr/>
        </p:nvSpPr>
        <p:spPr>
          <a:xfrm>
            <a:off x="6614655" y="3663150"/>
            <a:ext cx="111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3B85"/>
                </a:solidFill>
                <a:latin typeface="Roboto Medium"/>
                <a:ea typeface="Roboto Medium"/>
                <a:cs typeface="Roboto Medium"/>
                <a:sym typeface="Roboto Medium"/>
              </a:rPr>
              <a:t>Facilitador</a:t>
            </a:r>
            <a:endParaRPr>
              <a:solidFill>
                <a:srgbClr val="6FA8DC"/>
              </a:solidFill>
              <a:latin typeface="Roboto Medium"/>
              <a:ea typeface="Roboto Medium"/>
              <a:cs typeface="Roboto Medium"/>
              <a:sym typeface="Roboto Medium"/>
            </a:endParaRPr>
          </a:p>
        </p:txBody>
      </p:sp>
      <p:sp>
        <p:nvSpPr>
          <p:cNvPr id="857" name="Google Shape;857;g2ef87f42264_0_597"/>
          <p:cNvSpPr txBox="1"/>
          <p:nvPr/>
        </p:nvSpPr>
        <p:spPr>
          <a:xfrm>
            <a:off x="7501780" y="4258223"/>
            <a:ext cx="1386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3B85"/>
                </a:solidFill>
                <a:latin typeface="Roboto Medium"/>
                <a:ea typeface="Roboto Medium"/>
                <a:cs typeface="Roboto Medium"/>
                <a:sym typeface="Roboto Medium"/>
              </a:rPr>
              <a:t>Inversor</a:t>
            </a:r>
            <a:endParaRPr>
              <a:solidFill>
                <a:srgbClr val="9FC5E8"/>
              </a:solidFill>
              <a:latin typeface="Roboto Medium"/>
              <a:ea typeface="Roboto Medium"/>
              <a:cs typeface="Roboto Medium"/>
              <a:sym typeface="Roboto Medium"/>
            </a:endParaRPr>
          </a:p>
        </p:txBody>
      </p:sp>
      <p:pic>
        <p:nvPicPr>
          <p:cNvPr id="858" name="Google Shape;858;g2ef87f42264_0_597"/>
          <p:cNvPicPr preferRelativeResize="0"/>
          <p:nvPr/>
        </p:nvPicPr>
        <p:blipFill rotWithShape="1">
          <a:blip r:embed="rId3">
            <a:alphaModFix/>
          </a:blip>
          <a:srcRect b="0" l="0" r="0" t="0"/>
          <a:stretch/>
        </p:blipFill>
        <p:spPr>
          <a:xfrm>
            <a:off x="7827158" y="3739075"/>
            <a:ext cx="655045" cy="678725"/>
          </a:xfrm>
          <a:prstGeom prst="rect">
            <a:avLst/>
          </a:prstGeom>
          <a:noFill/>
          <a:ln>
            <a:noFill/>
          </a:ln>
        </p:spPr>
      </p:pic>
      <p:pic>
        <p:nvPicPr>
          <p:cNvPr id="859" name="Google Shape;859;g2ef87f42264_0_597"/>
          <p:cNvPicPr preferRelativeResize="0"/>
          <p:nvPr/>
        </p:nvPicPr>
        <p:blipFill rotWithShape="1">
          <a:blip r:embed="rId4">
            <a:alphaModFix/>
          </a:blip>
          <a:srcRect b="0" l="0" r="0" t="0"/>
          <a:stretch/>
        </p:blipFill>
        <p:spPr>
          <a:xfrm>
            <a:off x="7840205" y="2447472"/>
            <a:ext cx="628950" cy="649828"/>
          </a:xfrm>
          <a:prstGeom prst="rect">
            <a:avLst/>
          </a:prstGeom>
          <a:noFill/>
          <a:ln>
            <a:noFill/>
          </a:ln>
        </p:spPr>
      </p:pic>
      <p:sp>
        <p:nvSpPr>
          <p:cNvPr id="860" name="Google Shape;860;g2ef87f42264_0_597"/>
          <p:cNvSpPr txBox="1"/>
          <p:nvPr/>
        </p:nvSpPr>
        <p:spPr>
          <a:xfrm>
            <a:off x="7348430" y="2991875"/>
            <a:ext cx="1612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3B85"/>
                </a:solidFill>
                <a:latin typeface="Roboto Medium"/>
                <a:ea typeface="Roboto Medium"/>
                <a:cs typeface="Roboto Medium"/>
                <a:sym typeface="Roboto Medium"/>
              </a:rPr>
              <a:t>Productor</a:t>
            </a:r>
            <a:endParaRPr>
              <a:solidFill>
                <a:srgbClr val="9FC5E8"/>
              </a:solidFill>
              <a:latin typeface="Roboto Medium"/>
              <a:ea typeface="Roboto Medium"/>
              <a:cs typeface="Roboto Medium"/>
              <a:sym typeface="Roboto Medium"/>
            </a:endParaRPr>
          </a:p>
        </p:txBody>
      </p:sp>
      <p:pic>
        <p:nvPicPr>
          <p:cNvPr id="861" name="Google Shape;861;g2ef87f42264_0_597"/>
          <p:cNvPicPr preferRelativeResize="0"/>
          <p:nvPr/>
        </p:nvPicPr>
        <p:blipFill rotWithShape="1">
          <a:blip r:embed="rId5">
            <a:alphaModFix/>
          </a:blip>
          <a:srcRect b="0" l="0" r="0" t="0"/>
          <a:stretch/>
        </p:blipFill>
        <p:spPr>
          <a:xfrm>
            <a:off x="6796630" y="1780380"/>
            <a:ext cx="628950" cy="642370"/>
          </a:xfrm>
          <a:prstGeom prst="rect">
            <a:avLst/>
          </a:prstGeom>
          <a:noFill/>
          <a:ln>
            <a:noFill/>
          </a:ln>
        </p:spPr>
      </p:pic>
      <p:sp>
        <p:nvSpPr>
          <p:cNvPr id="862" name="Google Shape;862;g2ef87f42264_0_597"/>
          <p:cNvSpPr txBox="1"/>
          <p:nvPr/>
        </p:nvSpPr>
        <p:spPr>
          <a:xfrm>
            <a:off x="6535130" y="2311986"/>
            <a:ext cx="115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3B85"/>
                </a:solidFill>
                <a:latin typeface="Roboto Medium"/>
                <a:ea typeface="Roboto Medium"/>
                <a:cs typeface="Roboto Medium"/>
                <a:sym typeface="Roboto Medium"/>
              </a:rPr>
              <a:t>Gestor</a:t>
            </a:r>
            <a:endParaRPr>
              <a:solidFill>
                <a:srgbClr val="6FA8DC"/>
              </a:solidFill>
              <a:latin typeface="Roboto Medium"/>
              <a:ea typeface="Roboto Medium"/>
              <a:cs typeface="Roboto Medium"/>
              <a:sym typeface="Roboto Medium"/>
            </a:endParaRPr>
          </a:p>
        </p:txBody>
      </p:sp>
      <p:pic>
        <p:nvPicPr>
          <p:cNvPr id="863" name="Google Shape;863;g2ef87f42264_0_597"/>
          <p:cNvPicPr preferRelativeResize="0"/>
          <p:nvPr/>
        </p:nvPicPr>
        <p:blipFill rotWithShape="1">
          <a:blip r:embed="rId6">
            <a:alphaModFix/>
          </a:blip>
          <a:srcRect b="0" l="0" r="0" t="0"/>
          <a:stretch/>
        </p:blipFill>
        <p:spPr>
          <a:xfrm>
            <a:off x="6796630" y="3060338"/>
            <a:ext cx="628950" cy="6787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g2ef87f42264_0_625"/>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3. Actores en las comunidades energéticas</a:t>
            </a:r>
            <a:endParaRPr/>
          </a:p>
        </p:txBody>
      </p:sp>
      <p:sp>
        <p:nvSpPr>
          <p:cNvPr id="869" name="Google Shape;869;g2ef87f42264_0_625"/>
          <p:cNvSpPr txBox="1"/>
          <p:nvPr>
            <p:ph idx="2" type="ctrTitle"/>
          </p:nvPr>
        </p:nvSpPr>
        <p:spPr>
          <a:xfrm>
            <a:off x="364950" y="1017725"/>
            <a:ext cx="25668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ctr">
              <a:spcBef>
                <a:spcPts val="0"/>
              </a:spcBef>
              <a:spcAft>
                <a:spcPts val="0"/>
              </a:spcAft>
              <a:buSzPts val="1800"/>
              <a:buNone/>
            </a:pPr>
            <a:r>
              <a:rPr lang="en"/>
              <a:t>Promotores</a:t>
            </a:r>
            <a:endParaRPr/>
          </a:p>
        </p:txBody>
      </p:sp>
      <p:sp>
        <p:nvSpPr>
          <p:cNvPr id="870" name="Google Shape;870;g2ef87f42264_0_625"/>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2100">
                <a:latin typeface="Roboto"/>
                <a:ea typeface="Roboto"/>
                <a:cs typeface="Roboto"/>
                <a:sym typeface="Roboto"/>
              </a:rPr>
              <a:t>Rol</a:t>
            </a:r>
            <a:endParaRPr b="1" sz="2100">
              <a:latin typeface="Roboto"/>
              <a:ea typeface="Roboto"/>
              <a:cs typeface="Roboto"/>
              <a:sym typeface="Roboto"/>
            </a:endParaRPr>
          </a:p>
          <a:p>
            <a:pPr indent="0" lvl="0" marL="0" rtl="0" algn="l">
              <a:spcBef>
                <a:spcPts val="1200"/>
              </a:spcBef>
              <a:spcAft>
                <a:spcPts val="0"/>
              </a:spcAft>
              <a:buNone/>
            </a:pPr>
            <a:r>
              <a:t/>
            </a:r>
            <a:endParaRPr b="1" sz="185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871" name="Google Shape;871;g2ef87f42264_0_625"/>
          <p:cNvSpPr txBox="1"/>
          <p:nvPr/>
        </p:nvSpPr>
        <p:spPr>
          <a:xfrm>
            <a:off x="841550" y="1959475"/>
            <a:ext cx="4905600" cy="2726100"/>
          </a:xfrm>
          <a:prstGeom prst="rect">
            <a:avLst/>
          </a:prstGeom>
          <a:noFill/>
          <a:ln>
            <a:noFill/>
          </a:ln>
        </p:spPr>
        <p:txBody>
          <a:bodyPr anchorCtr="0" anchor="t" bIns="91425" lIns="91425" spcFirstLastPara="1" rIns="91425" wrap="square" tIns="91425">
            <a:spAutoFit/>
          </a:bodyPr>
          <a:lstStyle/>
          <a:p>
            <a:pPr indent="-311150" lvl="0" marL="457200" rtl="0" algn="l">
              <a:lnSpc>
                <a:spcPct val="130000"/>
              </a:lnSpc>
              <a:spcBef>
                <a:spcPts val="0"/>
              </a:spcBef>
              <a:spcAft>
                <a:spcPts val="0"/>
              </a:spcAft>
              <a:buClr>
                <a:srgbClr val="595959"/>
              </a:buClr>
              <a:buSzPts val="1300"/>
              <a:buFont typeface="Roboto"/>
              <a:buChar char="●"/>
            </a:pPr>
            <a:r>
              <a:rPr b="1" lang="en" sz="1300">
                <a:solidFill>
                  <a:srgbClr val="595959"/>
                </a:solidFill>
                <a:latin typeface="Roboto"/>
                <a:ea typeface="Roboto"/>
                <a:cs typeface="Roboto"/>
                <a:sym typeface="Roboto"/>
              </a:rPr>
              <a:t>Gestor de la CE</a:t>
            </a:r>
            <a:endParaRPr b="1" sz="1300">
              <a:solidFill>
                <a:srgbClr val="595959"/>
              </a:solidFill>
              <a:latin typeface="Roboto"/>
              <a:ea typeface="Roboto"/>
              <a:cs typeface="Roboto"/>
              <a:sym typeface="Roboto"/>
            </a:endParaRPr>
          </a:p>
          <a:p>
            <a:pPr indent="-311150" lvl="1" marL="914400" rtl="0" algn="l">
              <a:lnSpc>
                <a:spcPct val="13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Ingresos: Por servicio aportado.</a:t>
            </a:r>
            <a:endParaRPr sz="1300">
              <a:solidFill>
                <a:srgbClr val="595959"/>
              </a:solidFill>
              <a:latin typeface="Roboto"/>
              <a:ea typeface="Roboto"/>
              <a:cs typeface="Roboto"/>
              <a:sym typeface="Roboto"/>
            </a:endParaRPr>
          </a:p>
          <a:p>
            <a:pPr indent="-311150" lvl="0" marL="457200" rtl="0" algn="l">
              <a:lnSpc>
                <a:spcPct val="130000"/>
              </a:lnSpc>
              <a:spcBef>
                <a:spcPts val="0"/>
              </a:spcBef>
              <a:spcAft>
                <a:spcPts val="0"/>
              </a:spcAft>
              <a:buClr>
                <a:srgbClr val="595959"/>
              </a:buClr>
              <a:buSzPts val="1300"/>
              <a:buFont typeface="Roboto"/>
              <a:buChar char="●"/>
            </a:pPr>
            <a:r>
              <a:rPr b="1" lang="en" sz="1300">
                <a:solidFill>
                  <a:srgbClr val="595959"/>
                </a:solidFill>
                <a:latin typeface="Roboto"/>
                <a:ea typeface="Roboto"/>
                <a:cs typeface="Roboto"/>
                <a:sym typeface="Roboto"/>
              </a:rPr>
              <a:t>Productores</a:t>
            </a:r>
            <a:endParaRPr b="1" sz="1300">
              <a:solidFill>
                <a:srgbClr val="595959"/>
              </a:solidFill>
              <a:latin typeface="Roboto"/>
              <a:ea typeface="Roboto"/>
              <a:cs typeface="Roboto"/>
              <a:sym typeface="Roboto"/>
            </a:endParaRPr>
          </a:p>
          <a:p>
            <a:pPr indent="-311150" lvl="1" marL="914400" rtl="0" algn="l">
              <a:lnSpc>
                <a:spcPct val="13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Ingresos: Venta de electricidad</a:t>
            </a:r>
            <a:endParaRPr sz="1300">
              <a:solidFill>
                <a:srgbClr val="595959"/>
              </a:solidFill>
              <a:latin typeface="Roboto"/>
              <a:ea typeface="Roboto"/>
              <a:cs typeface="Roboto"/>
              <a:sym typeface="Roboto"/>
            </a:endParaRPr>
          </a:p>
          <a:p>
            <a:pPr indent="-311150" lvl="1" marL="914400" rtl="0" algn="l">
              <a:lnSpc>
                <a:spcPct val="13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Gastos: Inversión y gastos de O&amp;M de su planta</a:t>
            </a:r>
            <a:endParaRPr sz="1300">
              <a:solidFill>
                <a:srgbClr val="595959"/>
              </a:solidFill>
              <a:latin typeface="Roboto"/>
              <a:ea typeface="Roboto"/>
              <a:cs typeface="Roboto"/>
              <a:sym typeface="Roboto"/>
            </a:endParaRPr>
          </a:p>
          <a:p>
            <a:pPr indent="-311150" lvl="0" marL="457200" rtl="0" algn="l">
              <a:lnSpc>
                <a:spcPct val="130000"/>
              </a:lnSpc>
              <a:spcBef>
                <a:spcPts val="0"/>
              </a:spcBef>
              <a:spcAft>
                <a:spcPts val="0"/>
              </a:spcAft>
              <a:buClr>
                <a:srgbClr val="595959"/>
              </a:buClr>
              <a:buSzPts val="1300"/>
              <a:buFont typeface="Roboto"/>
              <a:buChar char="●"/>
            </a:pPr>
            <a:r>
              <a:rPr b="1" lang="en" sz="1300">
                <a:solidFill>
                  <a:srgbClr val="595959"/>
                </a:solidFill>
                <a:latin typeface="Roboto"/>
                <a:ea typeface="Roboto"/>
                <a:cs typeface="Roboto"/>
                <a:sym typeface="Roboto"/>
              </a:rPr>
              <a:t>Facilitadores</a:t>
            </a:r>
            <a:endParaRPr b="1" sz="1300">
              <a:solidFill>
                <a:srgbClr val="595959"/>
              </a:solidFill>
              <a:latin typeface="Roboto"/>
              <a:ea typeface="Roboto"/>
              <a:cs typeface="Roboto"/>
              <a:sym typeface="Roboto"/>
            </a:endParaRPr>
          </a:p>
          <a:p>
            <a:pPr indent="-311150" lvl="1" marL="914400" rtl="0" algn="l">
              <a:lnSpc>
                <a:spcPct val="13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Ingresos: Alquiler</a:t>
            </a:r>
            <a:endParaRPr sz="1300">
              <a:solidFill>
                <a:srgbClr val="595959"/>
              </a:solidFill>
              <a:latin typeface="Roboto"/>
              <a:ea typeface="Roboto"/>
              <a:cs typeface="Roboto"/>
              <a:sym typeface="Roboto"/>
            </a:endParaRPr>
          </a:p>
          <a:p>
            <a:pPr indent="-311150" lvl="0" marL="457200" rtl="0" algn="l">
              <a:lnSpc>
                <a:spcPct val="130000"/>
              </a:lnSpc>
              <a:spcBef>
                <a:spcPts val="0"/>
              </a:spcBef>
              <a:spcAft>
                <a:spcPts val="0"/>
              </a:spcAft>
              <a:buClr>
                <a:srgbClr val="595959"/>
              </a:buClr>
              <a:buSzPts val="1300"/>
              <a:buFont typeface="Roboto"/>
              <a:buChar char="●"/>
            </a:pPr>
            <a:r>
              <a:rPr b="1" lang="en" sz="1300">
                <a:solidFill>
                  <a:srgbClr val="595959"/>
                </a:solidFill>
                <a:latin typeface="Roboto"/>
                <a:ea typeface="Roboto"/>
                <a:cs typeface="Roboto"/>
                <a:sym typeface="Roboto"/>
              </a:rPr>
              <a:t>Inversores</a:t>
            </a:r>
            <a:endParaRPr b="1" sz="1300">
              <a:solidFill>
                <a:srgbClr val="595959"/>
              </a:solidFill>
              <a:latin typeface="Roboto"/>
              <a:ea typeface="Roboto"/>
              <a:cs typeface="Roboto"/>
              <a:sym typeface="Roboto"/>
            </a:endParaRPr>
          </a:p>
          <a:p>
            <a:pPr indent="-311150" lvl="1" marL="914400" rtl="0" algn="l">
              <a:lnSpc>
                <a:spcPct val="13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Ingresos: Rentabilidad</a:t>
            </a:r>
            <a:endParaRPr sz="1300">
              <a:solidFill>
                <a:srgbClr val="595959"/>
              </a:solidFill>
              <a:latin typeface="Roboto"/>
              <a:ea typeface="Roboto"/>
              <a:cs typeface="Roboto"/>
              <a:sym typeface="Roboto"/>
            </a:endParaRPr>
          </a:p>
          <a:p>
            <a:pPr indent="-311150" lvl="1" marL="914400" rtl="0" algn="l">
              <a:lnSpc>
                <a:spcPct val="130000"/>
              </a:lnSpc>
              <a:spcBef>
                <a:spcPts val="0"/>
              </a:spcBef>
              <a:spcAft>
                <a:spcPts val="0"/>
              </a:spcAft>
              <a:buClr>
                <a:srgbClr val="595959"/>
              </a:buClr>
              <a:buSzPts val="1300"/>
              <a:buFont typeface="Roboto"/>
              <a:buChar char="○"/>
            </a:pPr>
            <a:r>
              <a:rPr lang="en" sz="1300">
                <a:solidFill>
                  <a:srgbClr val="595959"/>
                </a:solidFill>
                <a:latin typeface="Roboto"/>
                <a:ea typeface="Roboto"/>
                <a:cs typeface="Roboto"/>
                <a:sym typeface="Roboto"/>
              </a:rPr>
              <a:t>Gastos: Inversión inicial</a:t>
            </a:r>
            <a:endParaRPr sz="1300" u="sng">
              <a:solidFill>
                <a:srgbClr val="595959"/>
              </a:solidFill>
              <a:latin typeface="Roboto"/>
              <a:ea typeface="Roboto"/>
              <a:cs typeface="Roboto"/>
              <a:sym typeface="Roboto"/>
            </a:endParaRPr>
          </a:p>
        </p:txBody>
      </p:sp>
      <p:sp>
        <p:nvSpPr>
          <p:cNvPr id="872" name="Google Shape;872;g2ef87f42264_0_625"/>
          <p:cNvSpPr txBox="1"/>
          <p:nvPr/>
        </p:nvSpPr>
        <p:spPr>
          <a:xfrm>
            <a:off x="6614655" y="3663150"/>
            <a:ext cx="111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3B85"/>
                </a:solidFill>
                <a:latin typeface="Roboto Medium"/>
                <a:ea typeface="Roboto Medium"/>
                <a:cs typeface="Roboto Medium"/>
                <a:sym typeface="Roboto Medium"/>
              </a:rPr>
              <a:t>Facilitador</a:t>
            </a:r>
            <a:endParaRPr>
              <a:solidFill>
                <a:srgbClr val="6FA8DC"/>
              </a:solidFill>
              <a:latin typeface="Roboto Medium"/>
              <a:ea typeface="Roboto Medium"/>
              <a:cs typeface="Roboto Medium"/>
              <a:sym typeface="Roboto Medium"/>
            </a:endParaRPr>
          </a:p>
        </p:txBody>
      </p:sp>
      <p:sp>
        <p:nvSpPr>
          <p:cNvPr id="873" name="Google Shape;873;g2ef87f42264_0_625"/>
          <p:cNvSpPr txBox="1"/>
          <p:nvPr/>
        </p:nvSpPr>
        <p:spPr>
          <a:xfrm>
            <a:off x="7501780" y="4258223"/>
            <a:ext cx="1386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3B85"/>
                </a:solidFill>
                <a:latin typeface="Roboto Medium"/>
                <a:ea typeface="Roboto Medium"/>
                <a:cs typeface="Roboto Medium"/>
                <a:sym typeface="Roboto Medium"/>
              </a:rPr>
              <a:t>Inversor</a:t>
            </a:r>
            <a:endParaRPr>
              <a:solidFill>
                <a:srgbClr val="9FC5E8"/>
              </a:solidFill>
              <a:latin typeface="Roboto Medium"/>
              <a:ea typeface="Roboto Medium"/>
              <a:cs typeface="Roboto Medium"/>
              <a:sym typeface="Roboto Medium"/>
            </a:endParaRPr>
          </a:p>
        </p:txBody>
      </p:sp>
      <p:pic>
        <p:nvPicPr>
          <p:cNvPr id="874" name="Google Shape;874;g2ef87f42264_0_625"/>
          <p:cNvPicPr preferRelativeResize="0"/>
          <p:nvPr/>
        </p:nvPicPr>
        <p:blipFill rotWithShape="1">
          <a:blip r:embed="rId3">
            <a:alphaModFix/>
          </a:blip>
          <a:srcRect b="0" l="0" r="0" t="0"/>
          <a:stretch/>
        </p:blipFill>
        <p:spPr>
          <a:xfrm>
            <a:off x="7827158" y="3739075"/>
            <a:ext cx="655045" cy="678725"/>
          </a:xfrm>
          <a:prstGeom prst="rect">
            <a:avLst/>
          </a:prstGeom>
          <a:noFill/>
          <a:ln>
            <a:noFill/>
          </a:ln>
        </p:spPr>
      </p:pic>
      <p:pic>
        <p:nvPicPr>
          <p:cNvPr id="875" name="Google Shape;875;g2ef87f42264_0_625"/>
          <p:cNvPicPr preferRelativeResize="0"/>
          <p:nvPr/>
        </p:nvPicPr>
        <p:blipFill rotWithShape="1">
          <a:blip r:embed="rId4">
            <a:alphaModFix/>
          </a:blip>
          <a:srcRect b="0" l="0" r="0" t="0"/>
          <a:stretch/>
        </p:blipFill>
        <p:spPr>
          <a:xfrm>
            <a:off x="7840205" y="2447472"/>
            <a:ext cx="628950" cy="649828"/>
          </a:xfrm>
          <a:prstGeom prst="rect">
            <a:avLst/>
          </a:prstGeom>
          <a:noFill/>
          <a:ln>
            <a:noFill/>
          </a:ln>
        </p:spPr>
      </p:pic>
      <p:sp>
        <p:nvSpPr>
          <p:cNvPr id="876" name="Google Shape;876;g2ef87f42264_0_625"/>
          <p:cNvSpPr txBox="1"/>
          <p:nvPr/>
        </p:nvSpPr>
        <p:spPr>
          <a:xfrm>
            <a:off x="7348430" y="2991875"/>
            <a:ext cx="1612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3B85"/>
                </a:solidFill>
                <a:latin typeface="Roboto Medium"/>
                <a:ea typeface="Roboto Medium"/>
                <a:cs typeface="Roboto Medium"/>
                <a:sym typeface="Roboto Medium"/>
              </a:rPr>
              <a:t>Productor</a:t>
            </a:r>
            <a:endParaRPr>
              <a:solidFill>
                <a:srgbClr val="9FC5E8"/>
              </a:solidFill>
              <a:latin typeface="Roboto Medium"/>
              <a:ea typeface="Roboto Medium"/>
              <a:cs typeface="Roboto Medium"/>
              <a:sym typeface="Roboto Medium"/>
            </a:endParaRPr>
          </a:p>
        </p:txBody>
      </p:sp>
      <p:pic>
        <p:nvPicPr>
          <p:cNvPr id="877" name="Google Shape;877;g2ef87f42264_0_625"/>
          <p:cNvPicPr preferRelativeResize="0"/>
          <p:nvPr/>
        </p:nvPicPr>
        <p:blipFill rotWithShape="1">
          <a:blip r:embed="rId5">
            <a:alphaModFix/>
          </a:blip>
          <a:srcRect b="0" l="0" r="0" t="0"/>
          <a:stretch/>
        </p:blipFill>
        <p:spPr>
          <a:xfrm>
            <a:off x="6796630" y="1780380"/>
            <a:ext cx="628950" cy="642370"/>
          </a:xfrm>
          <a:prstGeom prst="rect">
            <a:avLst/>
          </a:prstGeom>
          <a:noFill/>
          <a:ln>
            <a:noFill/>
          </a:ln>
        </p:spPr>
      </p:pic>
      <p:sp>
        <p:nvSpPr>
          <p:cNvPr id="878" name="Google Shape;878;g2ef87f42264_0_625"/>
          <p:cNvSpPr txBox="1"/>
          <p:nvPr/>
        </p:nvSpPr>
        <p:spPr>
          <a:xfrm>
            <a:off x="6535130" y="2311986"/>
            <a:ext cx="115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3B85"/>
                </a:solidFill>
                <a:latin typeface="Roboto Medium"/>
                <a:ea typeface="Roboto Medium"/>
                <a:cs typeface="Roboto Medium"/>
                <a:sym typeface="Roboto Medium"/>
              </a:rPr>
              <a:t>Gestor</a:t>
            </a:r>
            <a:endParaRPr>
              <a:solidFill>
                <a:srgbClr val="6FA8DC"/>
              </a:solidFill>
              <a:latin typeface="Roboto Medium"/>
              <a:ea typeface="Roboto Medium"/>
              <a:cs typeface="Roboto Medium"/>
              <a:sym typeface="Roboto Medium"/>
            </a:endParaRPr>
          </a:p>
        </p:txBody>
      </p:sp>
      <p:pic>
        <p:nvPicPr>
          <p:cNvPr id="879" name="Google Shape;879;g2ef87f42264_0_625"/>
          <p:cNvPicPr preferRelativeResize="0"/>
          <p:nvPr/>
        </p:nvPicPr>
        <p:blipFill rotWithShape="1">
          <a:blip r:embed="rId6">
            <a:alphaModFix/>
          </a:blip>
          <a:srcRect b="0" l="0" r="0" t="0"/>
          <a:stretch/>
        </p:blipFill>
        <p:spPr>
          <a:xfrm>
            <a:off x="6796630" y="3060338"/>
            <a:ext cx="628950" cy="6787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g2ef87f42264_0_640"/>
          <p:cNvSpPr txBox="1"/>
          <p:nvPr>
            <p:ph idx="1" type="body"/>
          </p:nvPr>
        </p:nvSpPr>
        <p:spPr>
          <a:xfrm>
            <a:off x="311700" y="1557875"/>
            <a:ext cx="8520600" cy="31989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t/>
            </a:r>
            <a:endParaRPr b="1" sz="2100">
              <a:latin typeface="Roboto"/>
              <a:ea typeface="Roboto"/>
              <a:cs typeface="Roboto"/>
              <a:sym typeface="Roboto"/>
            </a:endParaRPr>
          </a:p>
          <a:p>
            <a:pPr indent="0" lvl="0" marL="0" rtl="0" algn="l">
              <a:spcBef>
                <a:spcPts val="1200"/>
              </a:spcBef>
              <a:spcAft>
                <a:spcPts val="0"/>
              </a:spcAft>
              <a:buNone/>
            </a:pPr>
            <a:r>
              <a:t/>
            </a:r>
            <a:endParaRPr b="1" sz="185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885" name="Google Shape;885;g2ef87f42264_0_640"/>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3. Actores en las comunidades energéticas</a:t>
            </a:r>
            <a:endParaRPr/>
          </a:p>
        </p:txBody>
      </p:sp>
      <p:sp>
        <p:nvSpPr>
          <p:cNvPr id="886" name="Google Shape;886;g2ef87f42264_0_640"/>
          <p:cNvSpPr txBox="1"/>
          <p:nvPr/>
        </p:nvSpPr>
        <p:spPr>
          <a:xfrm>
            <a:off x="6900" y="2336475"/>
            <a:ext cx="8520600" cy="2092200"/>
          </a:xfrm>
          <a:prstGeom prst="rect">
            <a:avLst/>
          </a:prstGeom>
          <a:noFill/>
          <a:ln>
            <a:noFill/>
          </a:ln>
        </p:spPr>
        <p:txBody>
          <a:bodyPr anchorCtr="0" anchor="t" bIns="91425" lIns="91425" spcFirstLastPara="1" rIns="91425" wrap="square" tIns="91425">
            <a:normAutofit/>
          </a:bodyPr>
          <a:lstStyle/>
          <a:p>
            <a:pPr indent="0" lvl="0" marL="457200" rtl="0" algn="l">
              <a:lnSpc>
                <a:spcPct val="150000"/>
              </a:lnSpc>
              <a:spcBef>
                <a:spcPts val="0"/>
              </a:spcBef>
              <a:spcAft>
                <a:spcPts val="0"/>
              </a:spcAft>
              <a:buNone/>
            </a:pPr>
            <a:r>
              <a:t/>
            </a:r>
            <a:endParaRPr b="1" sz="2000">
              <a:solidFill>
                <a:srgbClr val="387FBD"/>
              </a:solidFill>
              <a:latin typeface="Roboto"/>
              <a:ea typeface="Roboto"/>
              <a:cs typeface="Roboto"/>
              <a:sym typeface="Roboto"/>
            </a:endParaRPr>
          </a:p>
          <a:p>
            <a:pPr indent="0" lvl="0" marL="457200" rtl="0" algn="ctr">
              <a:lnSpc>
                <a:spcPct val="150000"/>
              </a:lnSpc>
              <a:spcBef>
                <a:spcPts val="1200"/>
              </a:spcBef>
              <a:spcAft>
                <a:spcPts val="0"/>
              </a:spcAft>
              <a:buNone/>
            </a:pPr>
            <a:r>
              <a:rPr b="1" lang="en" sz="2200">
                <a:solidFill>
                  <a:srgbClr val="387FBD"/>
                </a:solidFill>
                <a:latin typeface="Roboto"/>
                <a:ea typeface="Roboto"/>
                <a:cs typeface="Roboto"/>
                <a:sym typeface="Roboto"/>
              </a:rPr>
              <a:t>¿Alguna figura más que echéis en falta?</a:t>
            </a:r>
            <a:r>
              <a:rPr b="1" lang="en" sz="2200">
                <a:solidFill>
                  <a:srgbClr val="C4C661"/>
                </a:solidFill>
                <a:latin typeface="Roboto"/>
                <a:ea typeface="Roboto"/>
                <a:cs typeface="Roboto"/>
                <a:sym typeface="Roboto"/>
              </a:rPr>
              <a:t>  </a:t>
            </a:r>
            <a:endParaRPr b="1" sz="2200">
              <a:solidFill>
                <a:srgbClr val="C4C661"/>
              </a:solidFill>
              <a:latin typeface="Roboto"/>
              <a:ea typeface="Roboto"/>
              <a:cs typeface="Roboto"/>
              <a:sym typeface="Roboto"/>
            </a:endParaRPr>
          </a:p>
          <a:p>
            <a:pPr indent="0" lvl="0" marL="0" rtl="0" algn="l">
              <a:lnSpc>
                <a:spcPct val="150000"/>
              </a:lnSpc>
              <a:spcBef>
                <a:spcPts val="1200"/>
              </a:spcBef>
              <a:spcAft>
                <a:spcPts val="1200"/>
              </a:spcAft>
              <a:buNone/>
            </a:pPr>
            <a:r>
              <a:t/>
            </a:r>
            <a:endParaRPr b="1" sz="2000">
              <a:solidFill>
                <a:srgbClr val="C4C661"/>
              </a:solidFill>
              <a:latin typeface="Roboto"/>
              <a:ea typeface="Roboto"/>
              <a:cs typeface="Roboto"/>
              <a:sym typeface="Roboto"/>
            </a:endParaRPr>
          </a:p>
        </p:txBody>
      </p:sp>
      <p:sp>
        <p:nvSpPr>
          <p:cNvPr id="887" name="Google Shape;887;g2ef87f42264_0_640"/>
          <p:cNvSpPr txBox="1"/>
          <p:nvPr/>
        </p:nvSpPr>
        <p:spPr>
          <a:xfrm>
            <a:off x="7524180" y="4154650"/>
            <a:ext cx="1118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003B85"/>
                </a:solidFill>
                <a:latin typeface="Roboto Medium"/>
                <a:ea typeface="Roboto Medium"/>
                <a:cs typeface="Roboto Medium"/>
                <a:sym typeface="Roboto Medium"/>
              </a:rPr>
              <a:t>Facilitador</a:t>
            </a:r>
            <a:endParaRPr sz="1500">
              <a:solidFill>
                <a:srgbClr val="6FA8DC"/>
              </a:solidFill>
              <a:latin typeface="Roboto Medium"/>
              <a:ea typeface="Roboto Medium"/>
              <a:cs typeface="Roboto Medium"/>
              <a:sym typeface="Roboto Medium"/>
            </a:endParaRPr>
          </a:p>
        </p:txBody>
      </p:sp>
      <p:sp>
        <p:nvSpPr>
          <p:cNvPr id="888" name="Google Shape;888;g2ef87f42264_0_640"/>
          <p:cNvSpPr txBox="1"/>
          <p:nvPr/>
        </p:nvSpPr>
        <p:spPr>
          <a:xfrm>
            <a:off x="5394449" y="4154648"/>
            <a:ext cx="1684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003B85"/>
                </a:solidFill>
                <a:latin typeface="Roboto Medium"/>
                <a:ea typeface="Roboto Medium"/>
                <a:cs typeface="Roboto Medium"/>
                <a:sym typeface="Roboto Medium"/>
              </a:rPr>
              <a:t>Inversor</a:t>
            </a:r>
            <a:endParaRPr sz="1500">
              <a:solidFill>
                <a:srgbClr val="9FC5E8"/>
              </a:solidFill>
              <a:latin typeface="Roboto Medium"/>
              <a:ea typeface="Roboto Medium"/>
              <a:cs typeface="Roboto Medium"/>
              <a:sym typeface="Roboto Medium"/>
            </a:endParaRPr>
          </a:p>
        </p:txBody>
      </p:sp>
      <p:pic>
        <p:nvPicPr>
          <p:cNvPr id="889" name="Google Shape;889;g2ef87f42264_0_640"/>
          <p:cNvPicPr preferRelativeResize="0"/>
          <p:nvPr/>
        </p:nvPicPr>
        <p:blipFill rotWithShape="1">
          <a:blip r:embed="rId3">
            <a:alphaModFix/>
          </a:blip>
          <a:srcRect b="0" l="0" r="0" t="0"/>
          <a:stretch/>
        </p:blipFill>
        <p:spPr>
          <a:xfrm>
            <a:off x="5789710" y="3524000"/>
            <a:ext cx="795734" cy="824497"/>
          </a:xfrm>
          <a:prstGeom prst="rect">
            <a:avLst/>
          </a:prstGeom>
          <a:noFill/>
          <a:ln>
            <a:noFill/>
          </a:ln>
        </p:spPr>
      </p:pic>
      <p:pic>
        <p:nvPicPr>
          <p:cNvPr id="890" name="Google Shape;890;g2ef87f42264_0_640"/>
          <p:cNvPicPr preferRelativeResize="0"/>
          <p:nvPr/>
        </p:nvPicPr>
        <p:blipFill rotWithShape="1">
          <a:blip r:embed="rId4">
            <a:alphaModFix/>
          </a:blip>
          <a:srcRect b="0" l="0" r="0" t="0"/>
          <a:stretch/>
        </p:blipFill>
        <p:spPr>
          <a:xfrm>
            <a:off x="7706155" y="3551838"/>
            <a:ext cx="628950" cy="678725"/>
          </a:xfrm>
          <a:prstGeom prst="rect">
            <a:avLst/>
          </a:prstGeom>
          <a:noFill/>
          <a:ln>
            <a:noFill/>
          </a:ln>
        </p:spPr>
      </p:pic>
      <p:pic>
        <p:nvPicPr>
          <p:cNvPr id="891" name="Google Shape;891;g2ef87f42264_0_640"/>
          <p:cNvPicPr preferRelativeResize="0"/>
          <p:nvPr/>
        </p:nvPicPr>
        <p:blipFill rotWithShape="1">
          <a:blip r:embed="rId5">
            <a:alphaModFix/>
          </a:blip>
          <a:srcRect b="0" l="0" r="0" t="0"/>
          <a:stretch/>
        </p:blipFill>
        <p:spPr>
          <a:xfrm>
            <a:off x="7471580" y="1815063"/>
            <a:ext cx="821677" cy="848948"/>
          </a:xfrm>
          <a:prstGeom prst="rect">
            <a:avLst/>
          </a:prstGeom>
          <a:noFill/>
          <a:ln>
            <a:noFill/>
          </a:ln>
        </p:spPr>
      </p:pic>
      <p:sp>
        <p:nvSpPr>
          <p:cNvPr id="892" name="Google Shape;892;g2ef87f42264_0_640"/>
          <p:cNvSpPr txBox="1"/>
          <p:nvPr/>
        </p:nvSpPr>
        <p:spPr>
          <a:xfrm>
            <a:off x="6829113" y="2526282"/>
            <a:ext cx="21066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003B85"/>
                </a:solidFill>
                <a:latin typeface="Roboto Medium"/>
                <a:ea typeface="Roboto Medium"/>
                <a:cs typeface="Roboto Medium"/>
                <a:sym typeface="Roboto Medium"/>
              </a:rPr>
              <a:t>Productor</a:t>
            </a:r>
            <a:endParaRPr sz="1500">
              <a:solidFill>
                <a:srgbClr val="9FC5E8"/>
              </a:solidFill>
              <a:latin typeface="Roboto Medium"/>
              <a:ea typeface="Roboto Medium"/>
              <a:cs typeface="Roboto Medium"/>
              <a:sym typeface="Roboto Medium"/>
            </a:endParaRPr>
          </a:p>
        </p:txBody>
      </p:sp>
      <p:sp>
        <p:nvSpPr>
          <p:cNvPr id="893" name="Google Shape;893;g2ef87f42264_0_640"/>
          <p:cNvSpPr txBox="1"/>
          <p:nvPr/>
        </p:nvSpPr>
        <p:spPr>
          <a:xfrm>
            <a:off x="142050" y="2941772"/>
            <a:ext cx="1464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35B5AA"/>
                </a:solidFill>
                <a:latin typeface="Roboto Medium"/>
                <a:ea typeface="Roboto Medium"/>
                <a:cs typeface="Roboto Medium"/>
                <a:sym typeface="Roboto Medium"/>
              </a:rPr>
              <a:t>Gestor</a:t>
            </a:r>
            <a:endParaRPr sz="1600">
              <a:solidFill>
                <a:srgbClr val="76A5AF"/>
              </a:solidFill>
              <a:latin typeface="Roboto Medium"/>
              <a:ea typeface="Roboto Medium"/>
              <a:cs typeface="Roboto Medium"/>
              <a:sym typeface="Roboto Medium"/>
            </a:endParaRPr>
          </a:p>
        </p:txBody>
      </p:sp>
      <p:sp>
        <p:nvSpPr>
          <p:cNvPr id="894" name="Google Shape;894;g2ef87f42264_0_640"/>
          <p:cNvSpPr txBox="1"/>
          <p:nvPr/>
        </p:nvSpPr>
        <p:spPr>
          <a:xfrm>
            <a:off x="538713" y="4202538"/>
            <a:ext cx="1896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35B5AA"/>
                </a:solidFill>
                <a:latin typeface="Roboto Medium"/>
                <a:ea typeface="Roboto Medium"/>
                <a:cs typeface="Roboto Medium"/>
                <a:sym typeface="Roboto Medium"/>
              </a:rPr>
              <a:t>Comercializadora</a:t>
            </a:r>
            <a:endParaRPr sz="1600">
              <a:solidFill>
                <a:srgbClr val="76A5AF"/>
              </a:solidFill>
              <a:latin typeface="Roboto Medium"/>
              <a:ea typeface="Roboto Medium"/>
              <a:cs typeface="Roboto Medium"/>
              <a:sym typeface="Roboto Medium"/>
            </a:endParaRPr>
          </a:p>
        </p:txBody>
      </p:sp>
      <p:sp>
        <p:nvSpPr>
          <p:cNvPr id="895" name="Google Shape;895;g2ef87f42264_0_640"/>
          <p:cNvSpPr txBox="1"/>
          <p:nvPr/>
        </p:nvSpPr>
        <p:spPr>
          <a:xfrm>
            <a:off x="2547912" y="4217650"/>
            <a:ext cx="2558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35B5AA"/>
                </a:solidFill>
                <a:latin typeface="Roboto Medium"/>
                <a:ea typeface="Roboto Medium"/>
                <a:cs typeface="Roboto Medium"/>
                <a:sym typeface="Roboto Medium"/>
              </a:rPr>
              <a:t>Titular de almacenamiento</a:t>
            </a:r>
            <a:endParaRPr sz="1500">
              <a:solidFill>
                <a:srgbClr val="A2C4C9"/>
              </a:solidFill>
              <a:latin typeface="Roboto Medium"/>
              <a:ea typeface="Roboto Medium"/>
              <a:cs typeface="Roboto Medium"/>
              <a:sym typeface="Roboto Medium"/>
            </a:endParaRPr>
          </a:p>
        </p:txBody>
      </p:sp>
      <p:pic>
        <p:nvPicPr>
          <p:cNvPr id="896" name="Google Shape;896;g2ef87f42264_0_640"/>
          <p:cNvPicPr preferRelativeResize="0"/>
          <p:nvPr/>
        </p:nvPicPr>
        <p:blipFill rotWithShape="1">
          <a:blip r:embed="rId6">
            <a:alphaModFix/>
          </a:blip>
          <a:srcRect b="0" l="0" r="0" t="0"/>
          <a:stretch/>
        </p:blipFill>
        <p:spPr>
          <a:xfrm>
            <a:off x="338745" y="2259148"/>
            <a:ext cx="830354" cy="793944"/>
          </a:xfrm>
          <a:prstGeom prst="rect">
            <a:avLst/>
          </a:prstGeom>
          <a:noFill/>
          <a:ln>
            <a:noFill/>
          </a:ln>
        </p:spPr>
      </p:pic>
      <p:pic>
        <p:nvPicPr>
          <p:cNvPr id="897" name="Google Shape;897;g2ef87f42264_0_640"/>
          <p:cNvPicPr preferRelativeResize="0"/>
          <p:nvPr/>
        </p:nvPicPr>
        <p:blipFill rotWithShape="1">
          <a:blip r:embed="rId7">
            <a:alphaModFix/>
          </a:blip>
          <a:srcRect b="0" l="0" r="0" t="0"/>
          <a:stretch/>
        </p:blipFill>
        <p:spPr>
          <a:xfrm>
            <a:off x="1011968" y="3381913"/>
            <a:ext cx="918140" cy="890160"/>
          </a:xfrm>
          <a:prstGeom prst="rect">
            <a:avLst/>
          </a:prstGeom>
          <a:noFill/>
          <a:ln>
            <a:noFill/>
          </a:ln>
        </p:spPr>
      </p:pic>
      <p:pic>
        <p:nvPicPr>
          <p:cNvPr id="898" name="Google Shape;898;g2ef87f42264_0_640"/>
          <p:cNvPicPr preferRelativeResize="0"/>
          <p:nvPr/>
        </p:nvPicPr>
        <p:blipFill rotWithShape="1">
          <a:blip r:embed="rId8">
            <a:alphaModFix/>
          </a:blip>
          <a:srcRect b="0" l="0" r="0" t="0"/>
          <a:stretch/>
        </p:blipFill>
        <p:spPr>
          <a:xfrm>
            <a:off x="3039713" y="3381927"/>
            <a:ext cx="894839" cy="924600"/>
          </a:xfrm>
          <a:prstGeom prst="rect">
            <a:avLst/>
          </a:prstGeom>
          <a:noFill/>
          <a:ln>
            <a:noFill/>
          </a:ln>
        </p:spPr>
      </p:pic>
      <p:sp>
        <p:nvSpPr>
          <p:cNvPr id="899" name="Google Shape;899;g2ef87f42264_0_640"/>
          <p:cNvSpPr txBox="1"/>
          <p:nvPr/>
        </p:nvSpPr>
        <p:spPr>
          <a:xfrm>
            <a:off x="2150700" y="2422724"/>
            <a:ext cx="1945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339966"/>
                </a:solidFill>
                <a:latin typeface="Roboto Medium"/>
                <a:ea typeface="Roboto Medium"/>
                <a:cs typeface="Roboto Medium"/>
                <a:sym typeface="Roboto Medium"/>
              </a:rPr>
              <a:t>Consumidor</a:t>
            </a:r>
            <a:endParaRPr sz="1600">
              <a:solidFill>
                <a:srgbClr val="93C47D"/>
              </a:solidFill>
              <a:latin typeface="Roboto Medium"/>
              <a:ea typeface="Roboto Medium"/>
              <a:cs typeface="Roboto Medium"/>
              <a:sym typeface="Roboto Medium"/>
            </a:endParaRPr>
          </a:p>
        </p:txBody>
      </p:sp>
      <p:sp>
        <p:nvSpPr>
          <p:cNvPr id="900" name="Google Shape;900;g2ef87f42264_0_640"/>
          <p:cNvSpPr txBox="1"/>
          <p:nvPr/>
        </p:nvSpPr>
        <p:spPr>
          <a:xfrm>
            <a:off x="5075178" y="2580190"/>
            <a:ext cx="17262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339966"/>
                </a:solidFill>
                <a:latin typeface="Roboto Medium"/>
                <a:ea typeface="Roboto Medium"/>
                <a:cs typeface="Roboto Medium"/>
                <a:sym typeface="Roboto Medium"/>
              </a:rPr>
              <a:t>Prosumidor</a:t>
            </a:r>
            <a:endParaRPr sz="1900">
              <a:solidFill>
                <a:srgbClr val="93C47D"/>
              </a:solidFill>
              <a:latin typeface="Roboto Medium"/>
              <a:ea typeface="Roboto Medium"/>
              <a:cs typeface="Roboto Medium"/>
              <a:sym typeface="Roboto Medium"/>
            </a:endParaRPr>
          </a:p>
        </p:txBody>
      </p:sp>
      <p:pic>
        <p:nvPicPr>
          <p:cNvPr id="901" name="Google Shape;901;g2ef87f42264_0_640"/>
          <p:cNvPicPr preferRelativeResize="0"/>
          <p:nvPr/>
        </p:nvPicPr>
        <p:blipFill rotWithShape="1">
          <a:blip r:embed="rId9">
            <a:alphaModFix/>
          </a:blip>
          <a:srcRect b="0" l="0" r="0" t="0"/>
          <a:stretch/>
        </p:blipFill>
        <p:spPr>
          <a:xfrm>
            <a:off x="2620455" y="1751341"/>
            <a:ext cx="811649" cy="781589"/>
          </a:xfrm>
          <a:prstGeom prst="rect">
            <a:avLst/>
          </a:prstGeom>
          <a:noFill/>
          <a:ln>
            <a:noFill/>
          </a:ln>
        </p:spPr>
      </p:pic>
      <p:pic>
        <p:nvPicPr>
          <p:cNvPr id="902" name="Google Shape;902;g2ef87f42264_0_640"/>
          <p:cNvPicPr preferRelativeResize="0"/>
          <p:nvPr/>
        </p:nvPicPr>
        <p:blipFill rotWithShape="1">
          <a:blip r:embed="rId10">
            <a:alphaModFix/>
          </a:blip>
          <a:srcRect b="0" l="0" r="0" t="0"/>
          <a:stretch/>
        </p:blipFill>
        <p:spPr>
          <a:xfrm>
            <a:off x="5325244" y="1559524"/>
            <a:ext cx="1226226" cy="118078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ec71f4b43e_0_20"/>
          <p:cNvSpPr txBox="1"/>
          <p:nvPr>
            <p:ph type="title"/>
          </p:nvPr>
        </p:nvSpPr>
        <p:spPr>
          <a:xfrm>
            <a:off x="31155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a:t>
            </a:r>
            <a:r>
              <a:rPr lang="en"/>
              <a:t>clasificación</a:t>
            </a:r>
            <a:endParaRPr/>
          </a:p>
        </p:txBody>
      </p:sp>
      <p:sp>
        <p:nvSpPr>
          <p:cNvPr id="225" name="Google Shape;225;g2ec71f4b43e_0_20"/>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Comunidades Energéticas</a:t>
            </a:r>
            <a:endParaRPr/>
          </a:p>
        </p:txBody>
      </p:sp>
      <p:pic>
        <p:nvPicPr>
          <p:cNvPr id="226" name="Google Shape;226;g2ec71f4b43e_0_20"/>
          <p:cNvPicPr preferRelativeResize="0"/>
          <p:nvPr/>
        </p:nvPicPr>
        <p:blipFill>
          <a:blip r:embed="rId3">
            <a:alphaModFix/>
          </a:blip>
          <a:stretch>
            <a:fillRect/>
          </a:stretch>
        </p:blipFill>
        <p:spPr>
          <a:xfrm>
            <a:off x="2830700" y="1908900"/>
            <a:ext cx="3364051" cy="2528300"/>
          </a:xfrm>
          <a:prstGeom prst="rect">
            <a:avLst/>
          </a:prstGeom>
          <a:noFill/>
          <a:ln>
            <a:noFill/>
          </a:ln>
        </p:spPr>
      </p:pic>
      <p:sp>
        <p:nvSpPr>
          <p:cNvPr id="227" name="Google Shape;227;g2ec71f4b43e_0_20"/>
          <p:cNvSpPr txBox="1"/>
          <p:nvPr/>
        </p:nvSpPr>
        <p:spPr>
          <a:xfrm>
            <a:off x="326550" y="1956625"/>
            <a:ext cx="24351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Normativa europea</a:t>
            </a:r>
            <a:endParaRPr sz="700">
              <a:solidFill>
                <a:srgbClr val="FFFFFF"/>
              </a:solidFill>
            </a:endParaRPr>
          </a:p>
        </p:txBody>
      </p:sp>
      <p:sp>
        <p:nvSpPr>
          <p:cNvPr id="228" name="Google Shape;228;g2ec71f4b43e_0_20"/>
          <p:cNvSpPr txBox="1"/>
          <p:nvPr/>
        </p:nvSpPr>
        <p:spPr>
          <a:xfrm>
            <a:off x="326550" y="2954000"/>
            <a:ext cx="24351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Actores</a:t>
            </a:r>
            <a:endParaRPr sz="700">
              <a:solidFill>
                <a:srgbClr val="FFFFFF"/>
              </a:solidFill>
            </a:endParaRPr>
          </a:p>
        </p:txBody>
      </p:sp>
      <p:sp>
        <p:nvSpPr>
          <p:cNvPr id="229" name="Google Shape;229;g2ec71f4b43e_0_20"/>
          <p:cNvSpPr txBox="1"/>
          <p:nvPr/>
        </p:nvSpPr>
        <p:spPr>
          <a:xfrm>
            <a:off x="326550" y="3944600"/>
            <a:ext cx="24351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Actividad </a:t>
            </a:r>
            <a:endParaRPr sz="700">
              <a:solidFill>
                <a:srgbClr val="FFFFFF"/>
              </a:solidFill>
            </a:endParaRPr>
          </a:p>
        </p:txBody>
      </p:sp>
      <p:sp>
        <p:nvSpPr>
          <p:cNvPr id="230" name="Google Shape;230;g2ec71f4b43e_0_20"/>
          <p:cNvSpPr txBox="1"/>
          <p:nvPr/>
        </p:nvSpPr>
        <p:spPr>
          <a:xfrm>
            <a:off x="6270150" y="2337625"/>
            <a:ext cx="24351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Vector energético </a:t>
            </a:r>
            <a:endParaRPr sz="700">
              <a:solidFill>
                <a:srgbClr val="FFFFFF"/>
              </a:solidFill>
            </a:endParaRPr>
          </a:p>
        </p:txBody>
      </p:sp>
      <p:sp>
        <p:nvSpPr>
          <p:cNvPr id="231" name="Google Shape;231;g2ec71f4b43e_0_20"/>
          <p:cNvSpPr txBox="1"/>
          <p:nvPr/>
        </p:nvSpPr>
        <p:spPr>
          <a:xfrm>
            <a:off x="6270150" y="3335000"/>
            <a:ext cx="2435100" cy="492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Figura jurídica</a:t>
            </a:r>
            <a:endParaRPr sz="700">
              <a:solidFill>
                <a:srgbClr val="FFFFFF"/>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g2ef87f42264_0_675"/>
          <p:cNvSpPr txBox="1"/>
          <p:nvPr>
            <p:ph type="title"/>
          </p:nvPr>
        </p:nvSpPr>
        <p:spPr>
          <a:xfrm>
            <a:off x="1154375" y="56700"/>
            <a:ext cx="6996600" cy="4090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None/>
            </a:pPr>
            <a:r>
              <a:rPr lang="en"/>
              <a:t>4</a:t>
            </a:r>
            <a:r>
              <a:rPr lang="en"/>
              <a:t>.Conclusión</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g2ef87f42264_0_679"/>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4</a:t>
            </a:r>
            <a:r>
              <a:rPr lang="en"/>
              <a:t>. Conclusiones</a:t>
            </a:r>
            <a:endParaRPr/>
          </a:p>
        </p:txBody>
      </p:sp>
      <p:sp>
        <p:nvSpPr>
          <p:cNvPr id="913" name="Google Shape;913;g2ef87f42264_0_679"/>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t/>
            </a:r>
            <a:endParaRPr b="1" sz="2100">
              <a:latin typeface="Roboto"/>
              <a:ea typeface="Roboto"/>
              <a:cs typeface="Roboto"/>
              <a:sym typeface="Roboto"/>
            </a:endParaRPr>
          </a:p>
          <a:p>
            <a:pPr indent="0" lvl="0" marL="0" rtl="0" algn="l">
              <a:spcBef>
                <a:spcPts val="1200"/>
              </a:spcBef>
              <a:spcAft>
                <a:spcPts val="0"/>
              </a:spcAft>
              <a:buNone/>
            </a:pPr>
            <a:r>
              <a:t/>
            </a:r>
            <a:endParaRPr b="1" sz="185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914" name="Google Shape;914;g2ef87f42264_0_679"/>
          <p:cNvSpPr txBox="1"/>
          <p:nvPr/>
        </p:nvSpPr>
        <p:spPr>
          <a:xfrm>
            <a:off x="311700" y="1744525"/>
            <a:ext cx="7884600" cy="2893800"/>
          </a:xfrm>
          <a:prstGeom prst="rect">
            <a:avLst/>
          </a:prstGeom>
          <a:noFill/>
          <a:ln>
            <a:noFill/>
          </a:ln>
        </p:spPr>
        <p:txBody>
          <a:bodyPr anchorCtr="0" anchor="t" bIns="91425" lIns="91425" spcFirstLastPara="1" rIns="91425" wrap="square" tIns="91425">
            <a:spAutoFit/>
          </a:bodyPr>
          <a:lstStyle/>
          <a:p>
            <a:pPr indent="-330200" lvl="0" marL="457200" rtl="0" algn="l">
              <a:lnSpc>
                <a:spcPct val="200000"/>
              </a:lnSpc>
              <a:spcBef>
                <a:spcPts val="0"/>
              </a:spcBef>
              <a:spcAft>
                <a:spcPts val="0"/>
              </a:spcAft>
              <a:buClr>
                <a:srgbClr val="595959"/>
              </a:buClr>
              <a:buSzPts val="1600"/>
              <a:buFont typeface="Roboto"/>
              <a:buAutoNum type="arabicPeriod"/>
            </a:pPr>
            <a:r>
              <a:rPr b="1" lang="en" sz="1600">
                <a:solidFill>
                  <a:srgbClr val="595959"/>
                </a:solidFill>
                <a:latin typeface="Roboto"/>
                <a:ea typeface="Roboto"/>
                <a:cs typeface="Roboto"/>
                <a:sym typeface="Roboto"/>
              </a:rPr>
              <a:t>No hay una clasificación estandarizada, ni criterios unívocos.  Más bien son entes multidimensionales.</a:t>
            </a:r>
            <a:endParaRPr b="1" sz="1600">
              <a:solidFill>
                <a:srgbClr val="595959"/>
              </a:solidFill>
              <a:latin typeface="Roboto"/>
              <a:ea typeface="Roboto"/>
              <a:cs typeface="Roboto"/>
              <a:sym typeface="Roboto"/>
            </a:endParaRPr>
          </a:p>
          <a:p>
            <a:pPr indent="-330200" lvl="0" marL="457200" rtl="0" algn="l">
              <a:lnSpc>
                <a:spcPct val="200000"/>
              </a:lnSpc>
              <a:spcBef>
                <a:spcPts val="0"/>
              </a:spcBef>
              <a:spcAft>
                <a:spcPts val="0"/>
              </a:spcAft>
              <a:buClr>
                <a:srgbClr val="595959"/>
              </a:buClr>
              <a:buSzPts val="1600"/>
              <a:buFont typeface="Roboto"/>
              <a:buAutoNum type="arabicPeriod"/>
            </a:pPr>
            <a:r>
              <a:rPr b="1" lang="en" sz="1600">
                <a:solidFill>
                  <a:srgbClr val="595959"/>
                </a:solidFill>
                <a:latin typeface="Roboto"/>
                <a:ea typeface="Roboto"/>
                <a:cs typeface="Roboto"/>
                <a:sym typeface="Roboto"/>
              </a:rPr>
              <a:t>Ya existen modelos de CE razonablemente establecidos, así como casos práctico reales</a:t>
            </a:r>
            <a:endParaRPr b="1" sz="1600">
              <a:solidFill>
                <a:srgbClr val="595959"/>
              </a:solidFill>
              <a:latin typeface="Roboto"/>
              <a:ea typeface="Roboto"/>
              <a:cs typeface="Roboto"/>
              <a:sym typeface="Roboto"/>
            </a:endParaRPr>
          </a:p>
          <a:p>
            <a:pPr indent="-330200" lvl="0" marL="457200" rtl="0" algn="l">
              <a:lnSpc>
                <a:spcPct val="200000"/>
              </a:lnSpc>
              <a:spcBef>
                <a:spcPts val="0"/>
              </a:spcBef>
              <a:spcAft>
                <a:spcPts val="0"/>
              </a:spcAft>
              <a:buClr>
                <a:srgbClr val="595959"/>
              </a:buClr>
              <a:buSzPts val="1600"/>
              <a:buFont typeface="Roboto"/>
              <a:buAutoNum type="arabicPeriod"/>
            </a:pPr>
            <a:r>
              <a:rPr b="1" lang="en" sz="1600">
                <a:solidFill>
                  <a:srgbClr val="595959"/>
                </a:solidFill>
                <a:latin typeface="Roboto"/>
                <a:ea typeface="Roboto"/>
                <a:cs typeface="Roboto"/>
                <a:sym typeface="Roboto"/>
              </a:rPr>
              <a:t>Las posibilidades de configuración son enormes, pero todavía estamos muy lejos de alcanzar una gobernanza viable en muchos casos.</a:t>
            </a:r>
            <a:endParaRPr b="1" sz="1600">
              <a:solidFill>
                <a:srgbClr val="595959"/>
              </a:solidFill>
              <a:latin typeface="Roboto"/>
              <a:ea typeface="Roboto"/>
              <a:cs typeface="Roboto"/>
              <a:sym typeface="Roboto"/>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8" name="Shape 918"/>
        <p:cNvGrpSpPr/>
        <p:nvPr/>
      </p:nvGrpSpPr>
      <p:grpSpPr>
        <a:xfrm>
          <a:off x="0" y="0"/>
          <a:ext cx="0" cy="0"/>
          <a:chOff x="0" y="0"/>
          <a:chExt cx="0" cy="0"/>
        </a:xfrm>
      </p:grpSpPr>
      <p:sp>
        <p:nvSpPr>
          <p:cNvPr id="919" name="Google Shape;919;g2ef87f42264_0_694"/>
          <p:cNvSpPr txBox="1"/>
          <p:nvPr>
            <p:ph type="title"/>
          </p:nvPr>
        </p:nvSpPr>
        <p:spPr>
          <a:xfrm>
            <a:off x="1154375" y="56700"/>
            <a:ext cx="6996600" cy="4090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None/>
            </a:pPr>
            <a:r>
              <a:rPr lang="en"/>
              <a:t>5</a:t>
            </a:r>
            <a:r>
              <a:rPr lang="en"/>
              <a:t>.Preguntas y debate</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23" name="Shape 923"/>
        <p:cNvGrpSpPr/>
        <p:nvPr/>
      </p:nvGrpSpPr>
      <p:grpSpPr>
        <a:xfrm>
          <a:off x="0" y="0"/>
          <a:ext cx="0" cy="0"/>
          <a:chOff x="0" y="0"/>
          <a:chExt cx="0" cy="0"/>
        </a:xfrm>
      </p:grpSpPr>
      <p:sp>
        <p:nvSpPr>
          <p:cNvPr id="924" name="Google Shape;924;g2ef87f42264_0_698"/>
          <p:cNvSpPr txBox="1"/>
          <p:nvPr>
            <p:ph type="title"/>
          </p:nvPr>
        </p:nvSpPr>
        <p:spPr>
          <a:xfrm>
            <a:off x="311700" y="445025"/>
            <a:ext cx="44469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5. Preguntas y debate</a:t>
            </a:r>
            <a:endParaRPr/>
          </a:p>
        </p:txBody>
      </p:sp>
      <p:sp>
        <p:nvSpPr>
          <p:cNvPr id="925" name="Google Shape;925;g2ef87f42264_0_698"/>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t/>
            </a:r>
            <a:endParaRPr b="1" sz="2100">
              <a:latin typeface="Roboto"/>
              <a:ea typeface="Roboto"/>
              <a:cs typeface="Roboto"/>
              <a:sym typeface="Roboto"/>
            </a:endParaRPr>
          </a:p>
          <a:p>
            <a:pPr indent="0" lvl="0" marL="0" rtl="0" algn="l">
              <a:spcBef>
                <a:spcPts val="1200"/>
              </a:spcBef>
              <a:spcAft>
                <a:spcPts val="0"/>
              </a:spcAft>
              <a:buNone/>
            </a:pPr>
            <a:r>
              <a:t/>
            </a:r>
            <a:endParaRPr b="1" sz="1850">
              <a:latin typeface="Roboto"/>
              <a:ea typeface="Roboto"/>
              <a:cs typeface="Roboto"/>
              <a:sym typeface="Roboto"/>
            </a:endParaRPr>
          </a:p>
          <a:p>
            <a:pPr indent="0" lvl="0" marL="0" rtl="0" algn="l">
              <a:spcBef>
                <a:spcPts val="1200"/>
              </a:spcBef>
              <a:spcAft>
                <a:spcPts val="1200"/>
              </a:spcAft>
              <a:buNone/>
            </a:pPr>
            <a:r>
              <a:t/>
            </a:r>
            <a:endParaRPr b="1" sz="2000">
              <a:latin typeface="Roboto"/>
              <a:ea typeface="Roboto"/>
              <a:cs typeface="Roboto"/>
              <a:sym typeface="Roboto"/>
            </a:endParaRPr>
          </a:p>
        </p:txBody>
      </p:sp>
      <p:sp>
        <p:nvSpPr>
          <p:cNvPr id="926" name="Google Shape;926;g2ef87f42264_0_698"/>
          <p:cNvSpPr txBox="1"/>
          <p:nvPr/>
        </p:nvSpPr>
        <p:spPr>
          <a:xfrm>
            <a:off x="311700" y="1744525"/>
            <a:ext cx="7602900" cy="20370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b="1" lang="en" sz="1600">
                <a:solidFill>
                  <a:srgbClr val="595959"/>
                </a:solidFill>
                <a:latin typeface="Roboto"/>
                <a:ea typeface="Roboto"/>
                <a:cs typeface="Roboto"/>
                <a:sym typeface="Roboto"/>
              </a:rPr>
              <a:t>DEBATE</a:t>
            </a:r>
            <a:endParaRPr b="1" sz="1600">
              <a:solidFill>
                <a:srgbClr val="595959"/>
              </a:solidFill>
              <a:latin typeface="Roboto"/>
              <a:ea typeface="Roboto"/>
              <a:cs typeface="Roboto"/>
              <a:sym typeface="Roboto"/>
            </a:endParaRPr>
          </a:p>
          <a:p>
            <a:pPr indent="0" lvl="0" marL="457200" rtl="0" algn="l">
              <a:lnSpc>
                <a:spcPct val="200000"/>
              </a:lnSpc>
              <a:spcBef>
                <a:spcPts val="1000"/>
              </a:spcBef>
              <a:spcAft>
                <a:spcPts val="1000"/>
              </a:spcAft>
              <a:buNone/>
            </a:pPr>
            <a:r>
              <a:rPr b="1" lang="en" sz="1600">
                <a:solidFill>
                  <a:srgbClr val="595959"/>
                </a:solidFill>
                <a:latin typeface="Roboto"/>
                <a:ea typeface="Roboto"/>
                <a:cs typeface="Roboto"/>
                <a:sym typeface="Roboto"/>
              </a:rPr>
              <a:t>¿Vamos a ver (en España) CE complejas en el medio plazo, o por el contrario las CE se </a:t>
            </a:r>
            <a:r>
              <a:rPr b="1" lang="en" sz="1600">
                <a:solidFill>
                  <a:srgbClr val="595959"/>
                </a:solidFill>
                <a:latin typeface="Roboto"/>
                <a:ea typeface="Roboto"/>
                <a:cs typeface="Roboto"/>
                <a:sym typeface="Roboto"/>
              </a:rPr>
              <a:t>circunscriben</a:t>
            </a:r>
            <a:r>
              <a:rPr b="1" lang="en" sz="1600">
                <a:solidFill>
                  <a:srgbClr val="595959"/>
                </a:solidFill>
                <a:latin typeface="Roboto"/>
                <a:ea typeface="Roboto"/>
                <a:cs typeface="Roboto"/>
                <a:sym typeface="Roboto"/>
              </a:rPr>
              <a:t> mayoritariamente al ámbito relativo al AC compartido? </a:t>
            </a:r>
            <a:endParaRPr b="1" sz="1600">
              <a:solidFill>
                <a:srgbClr val="595959"/>
              </a:solidFill>
              <a:latin typeface="Roboto"/>
              <a:ea typeface="Roboto"/>
              <a:cs typeface="Roboto"/>
              <a:sym typeface="Roboto"/>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17"/>
          <p:cNvSpPr txBox="1"/>
          <p:nvPr>
            <p:ph idx="1" type="body"/>
          </p:nvPr>
        </p:nvSpPr>
        <p:spPr>
          <a:xfrm>
            <a:off x="85400" y="2198788"/>
            <a:ext cx="3502500" cy="2024100"/>
          </a:xfrm>
          <a:prstGeom prst="rect">
            <a:avLst/>
          </a:prstGeom>
          <a:solidFill>
            <a:srgbClr val="F1F0EA">
              <a:alpha val="46666"/>
            </a:srgbClr>
          </a:solid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1200"/>
              </a:spcAft>
              <a:buSzPts val="1800"/>
              <a:buNone/>
            </a:pPr>
            <a:r>
              <a:rPr b="1" lang="en"/>
              <a:t>Contacto:</a:t>
            </a:r>
            <a:endParaRPr b="1"/>
          </a:p>
        </p:txBody>
      </p:sp>
      <p:sp>
        <p:nvSpPr>
          <p:cNvPr id="932" name="Google Shape;932;p17"/>
          <p:cNvSpPr txBox="1"/>
          <p:nvPr/>
        </p:nvSpPr>
        <p:spPr>
          <a:xfrm>
            <a:off x="4102925" y="2798250"/>
            <a:ext cx="1380900" cy="4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Trebuchet MS"/>
                <a:ea typeface="Trebuchet MS"/>
                <a:cs typeface="Trebuchet MS"/>
                <a:sym typeface="Trebuchet MS"/>
                <a:hlinkClick r:id="rId3"/>
              </a:rPr>
              <a:t>Instagram</a:t>
            </a:r>
            <a:endParaRPr b="0" i="0" sz="1400" u="none" cap="none" strike="noStrike">
              <a:solidFill>
                <a:schemeClr val="dk2"/>
              </a:solidFill>
              <a:latin typeface="Trebuchet MS"/>
              <a:ea typeface="Trebuchet MS"/>
              <a:cs typeface="Trebuchet MS"/>
              <a:sym typeface="Trebuchet MS"/>
            </a:endParaRPr>
          </a:p>
        </p:txBody>
      </p:sp>
      <p:sp>
        <p:nvSpPr>
          <p:cNvPr id="933" name="Google Shape;933;p17"/>
          <p:cNvSpPr txBox="1"/>
          <p:nvPr/>
        </p:nvSpPr>
        <p:spPr>
          <a:xfrm>
            <a:off x="5322000" y="2798250"/>
            <a:ext cx="1380900" cy="4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highlight>
                  <a:srgbClr val="FFFFFF"/>
                </a:highlight>
                <a:latin typeface="Arial"/>
                <a:ea typeface="Arial"/>
                <a:cs typeface="Arial"/>
                <a:sym typeface="Arial"/>
                <a:hlinkClick r:id="rId4"/>
              </a:rPr>
              <a:t>Twitter/ X</a:t>
            </a:r>
            <a:endParaRPr b="0" i="0" sz="1400" u="none" cap="none" strike="noStrike">
              <a:solidFill>
                <a:schemeClr val="dk2"/>
              </a:solidFill>
              <a:latin typeface="Trebuchet MS"/>
              <a:ea typeface="Trebuchet MS"/>
              <a:cs typeface="Trebuchet MS"/>
              <a:sym typeface="Trebuchet MS"/>
            </a:endParaRPr>
          </a:p>
        </p:txBody>
      </p:sp>
      <p:sp>
        <p:nvSpPr>
          <p:cNvPr id="934" name="Google Shape;934;p17"/>
          <p:cNvSpPr txBox="1"/>
          <p:nvPr/>
        </p:nvSpPr>
        <p:spPr>
          <a:xfrm>
            <a:off x="6702900" y="279825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highlight>
                  <a:srgbClr val="FFFFFF"/>
                </a:highlight>
                <a:latin typeface="Arial"/>
                <a:ea typeface="Arial"/>
                <a:cs typeface="Arial"/>
                <a:sym typeface="Arial"/>
                <a:hlinkClick r:id="rId5"/>
              </a:rPr>
              <a:t>LinkedIn</a:t>
            </a:r>
            <a:endParaRPr b="0" i="0" sz="1400" u="none" cap="none" strike="noStrike">
              <a:solidFill>
                <a:srgbClr val="000000"/>
              </a:solidFill>
              <a:highlight>
                <a:srgbClr val="FFFFFF"/>
              </a:highlight>
              <a:latin typeface="Arial"/>
              <a:ea typeface="Arial"/>
              <a:cs typeface="Arial"/>
              <a:sym typeface="Arial"/>
            </a:endParaRPr>
          </a:p>
        </p:txBody>
      </p:sp>
      <p:sp>
        <p:nvSpPr>
          <p:cNvPr id="935" name="Google Shape;935;p17"/>
          <p:cNvSpPr txBox="1"/>
          <p:nvPr/>
        </p:nvSpPr>
        <p:spPr>
          <a:xfrm>
            <a:off x="8026325" y="279825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highlight>
                  <a:srgbClr val="FFFFFF"/>
                </a:highlight>
                <a:latin typeface="Arial"/>
                <a:ea typeface="Arial"/>
                <a:cs typeface="Arial"/>
                <a:sym typeface="Arial"/>
                <a:hlinkClick r:id="rId6"/>
              </a:rPr>
              <a:t>Website</a:t>
            </a:r>
            <a:endParaRPr b="0" i="0" sz="1400" u="none" cap="none" strike="noStrike">
              <a:solidFill>
                <a:srgbClr val="000000"/>
              </a:solidFill>
              <a:highlight>
                <a:srgbClr val="FFFFFF"/>
              </a:highlight>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2edd465f5f5_0_8"/>
          <p:cNvSpPr txBox="1"/>
          <p:nvPr>
            <p:ph type="title"/>
          </p:nvPr>
        </p:nvSpPr>
        <p:spPr>
          <a:xfrm>
            <a:off x="31155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237" name="Google Shape;237;g2edd465f5f5_0_8"/>
          <p:cNvSpPr txBox="1"/>
          <p:nvPr>
            <p:ph idx="2" type="ctrTitle"/>
          </p:nvPr>
        </p:nvSpPr>
        <p:spPr>
          <a:xfrm>
            <a:off x="311700" y="1030225"/>
            <a:ext cx="32859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Segun normativa europea</a:t>
            </a:r>
            <a:endParaRPr/>
          </a:p>
        </p:txBody>
      </p:sp>
      <p:sp>
        <p:nvSpPr>
          <p:cNvPr id="238" name="Google Shape;238;g2edd465f5f5_0_8"/>
          <p:cNvSpPr txBox="1"/>
          <p:nvPr/>
        </p:nvSpPr>
        <p:spPr>
          <a:xfrm>
            <a:off x="751200" y="1637275"/>
            <a:ext cx="3527400" cy="846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Comunidad Ciudadana de Energía</a:t>
            </a:r>
            <a:endParaRPr sz="700">
              <a:solidFill>
                <a:srgbClr val="FFFFFF"/>
              </a:solidFill>
            </a:endParaRPr>
          </a:p>
        </p:txBody>
      </p:sp>
      <p:sp>
        <p:nvSpPr>
          <p:cNvPr id="239" name="Google Shape;239;g2edd465f5f5_0_8"/>
          <p:cNvSpPr txBox="1"/>
          <p:nvPr/>
        </p:nvSpPr>
        <p:spPr>
          <a:xfrm>
            <a:off x="4637400" y="1637275"/>
            <a:ext cx="3527400" cy="846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000">
                <a:solidFill>
                  <a:srgbClr val="FFFFFF"/>
                </a:solidFill>
                <a:latin typeface="Roboto"/>
                <a:ea typeface="Roboto"/>
                <a:cs typeface="Roboto"/>
                <a:sym typeface="Roboto"/>
              </a:rPr>
              <a:t>Comunidad de Energía Renovable</a:t>
            </a:r>
            <a:endParaRPr sz="700">
              <a:solidFill>
                <a:srgbClr val="FFFFFF"/>
              </a:solidFill>
            </a:endParaRPr>
          </a:p>
        </p:txBody>
      </p:sp>
      <p:pic>
        <p:nvPicPr>
          <p:cNvPr id="240" name="Google Shape;240;g2edd465f5f5_0_8"/>
          <p:cNvPicPr preferRelativeResize="0"/>
          <p:nvPr/>
        </p:nvPicPr>
        <p:blipFill>
          <a:blip r:embed="rId3">
            <a:alphaModFix/>
          </a:blip>
          <a:stretch>
            <a:fillRect/>
          </a:stretch>
        </p:blipFill>
        <p:spPr>
          <a:xfrm>
            <a:off x="3139275" y="2874825"/>
            <a:ext cx="2600329" cy="1569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2edd465f5f5_0_22"/>
          <p:cNvSpPr txBox="1"/>
          <p:nvPr>
            <p:ph type="title"/>
          </p:nvPr>
        </p:nvSpPr>
        <p:spPr>
          <a:xfrm>
            <a:off x="311700" y="445025"/>
            <a:ext cx="8520600" cy="572700"/>
          </a:xfrm>
          <a:prstGeom prst="rect">
            <a:avLst/>
          </a:prstGeom>
          <a:solidFill>
            <a:srgbClr val="63D2A9">
              <a:alpha val="82750"/>
            </a:srgbClr>
          </a:soli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2. Posibilidades de clasificación</a:t>
            </a:r>
            <a:endParaRPr/>
          </a:p>
        </p:txBody>
      </p:sp>
      <p:sp>
        <p:nvSpPr>
          <p:cNvPr id="246" name="Google Shape;246;g2edd465f5f5_0_22"/>
          <p:cNvSpPr txBox="1"/>
          <p:nvPr>
            <p:ph idx="2" type="ctrTitle"/>
          </p:nvPr>
        </p:nvSpPr>
        <p:spPr>
          <a:xfrm>
            <a:off x="311700" y="1030225"/>
            <a:ext cx="2910600" cy="468900"/>
          </a:xfrm>
          <a:prstGeom prst="rect">
            <a:avLst/>
          </a:prstGeom>
          <a:solidFill>
            <a:schemeClr val="lt1"/>
          </a:solid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1800"/>
              <a:buNone/>
            </a:pPr>
            <a:r>
              <a:rPr lang="en"/>
              <a:t>Segun normativa europea</a:t>
            </a:r>
            <a:endParaRPr/>
          </a:p>
        </p:txBody>
      </p:sp>
      <p:sp>
        <p:nvSpPr>
          <p:cNvPr id="247" name="Google Shape;247;g2edd465f5f5_0_22"/>
          <p:cNvSpPr txBox="1"/>
          <p:nvPr>
            <p:ph idx="1" type="body"/>
          </p:nvPr>
        </p:nvSpPr>
        <p:spPr>
          <a:xfrm>
            <a:off x="311700" y="1697275"/>
            <a:ext cx="8520600" cy="2988300"/>
          </a:xfrm>
          <a:prstGeom prst="rect">
            <a:avLst/>
          </a:prstGeom>
          <a:solidFill>
            <a:srgbClr val="E8E4DF"/>
          </a:solidFill>
          <a:ln>
            <a:noFill/>
          </a:ln>
        </p:spPr>
        <p:txBody>
          <a:bodyPr anchorCtr="0" anchor="t" bIns="91425" lIns="91425" spcFirstLastPara="1" rIns="91425" wrap="square" tIns="91425">
            <a:normAutofit/>
          </a:bodyPr>
          <a:lstStyle/>
          <a:p>
            <a:pPr indent="0" lvl="0" marL="0" rtl="0" algn="l">
              <a:lnSpc>
                <a:spcPct val="150000"/>
              </a:lnSpc>
              <a:spcBef>
                <a:spcPts val="1000"/>
              </a:spcBef>
              <a:spcAft>
                <a:spcPts val="1200"/>
              </a:spcAft>
              <a:buNone/>
            </a:pPr>
            <a:r>
              <a:t/>
            </a:r>
            <a:endParaRPr/>
          </a:p>
        </p:txBody>
      </p:sp>
      <p:sp>
        <p:nvSpPr>
          <p:cNvPr id="248" name="Google Shape;248;g2edd465f5f5_0_22"/>
          <p:cNvSpPr txBox="1"/>
          <p:nvPr/>
        </p:nvSpPr>
        <p:spPr>
          <a:xfrm>
            <a:off x="360325" y="1727675"/>
            <a:ext cx="8418300" cy="1764300"/>
          </a:xfrm>
          <a:prstGeom prst="rect">
            <a:avLst/>
          </a:prstGeom>
          <a:solidFill>
            <a:srgbClr val="E8E4DF"/>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300">
              <a:solidFill>
                <a:srgbClr val="595959"/>
              </a:solidFill>
              <a:latin typeface="Roboto"/>
              <a:ea typeface="Roboto"/>
              <a:cs typeface="Roboto"/>
              <a:sym typeface="Roboto"/>
            </a:endParaRPr>
          </a:p>
          <a:p>
            <a:pPr indent="-330200" lvl="0" marL="457200" rtl="0" algn="l">
              <a:lnSpc>
                <a:spcPct val="115000"/>
              </a:lnSpc>
              <a:spcBef>
                <a:spcPts val="1200"/>
              </a:spcBef>
              <a:spcAft>
                <a:spcPts val="0"/>
              </a:spcAft>
              <a:buClr>
                <a:srgbClr val="595959"/>
              </a:buClr>
              <a:buSzPts val="1600"/>
              <a:buFont typeface="Roboto"/>
              <a:buChar char="●"/>
            </a:pPr>
            <a:r>
              <a:rPr lang="en" sz="1600">
                <a:solidFill>
                  <a:srgbClr val="595959"/>
                </a:solidFill>
                <a:latin typeface="Roboto"/>
                <a:ea typeface="Roboto"/>
                <a:cs typeface="Roboto"/>
                <a:sym typeface="Roboto"/>
              </a:rPr>
              <a:t>DIRECTIVA (UE) 2019/944 sobre normas comunes para el mercado interior de la electricidad</a:t>
            </a:r>
            <a:endParaRPr sz="1600">
              <a:solidFill>
                <a:srgbClr val="595959"/>
              </a:solidFill>
              <a:latin typeface="Roboto"/>
              <a:ea typeface="Roboto"/>
              <a:cs typeface="Roboto"/>
              <a:sym typeface="Roboto"/>
            </a:endParaRPr>
          </a:p>
          <a:p>
            <a:pPr indent="-330200" lvl="0" marL="457200" rtl="0" algn="l">
              <a:lnSpc>
                <a:spcPct val="115000"/>
              </a:lnSpc>
              <a:spcBef>
                <a:spcPts val="0"/>
              </a:spcBef>
              <a:spcAft>
                <a:spcPts val="0"/>
              </a:spcAft>
              <a:buClr>
                <a:srgbClr val="595959"/>
              </a:buClr>
              <a:buSzPts val="1600"/>
              <a:buFont typeface="Roboto"/>
              <a:buChar char="●"/>
            </a:pPr>
            <a:r>
              <a:rPr b="1" lang="en" sz="1600">
                <a:solidFill>
                  <a:srgbClr val="595959"/>
                </a:solidFill>
                <a:latin typeface="Roboto"/>
                <a:ea typeface="Roboto"/>
                <a:cs typeface="Roboto"/>
                <a:sym typeface="Roboto"/>
              </a:rPr>
              <a:t>CCE - AÚN NO APARECE EN NUESTRO ORDENAMIENTO JURÍDICO</a:t>
            </a:r>
            <a:endParaRPr b="1" sz="1600">
              <a:solidFill>
                <a:srgbClr val="595959"/>
              </a:solidFill>
              <a:latin typeface="Roboto"/>
              <a:ea typeface="Roboto"/>
              <a:cs typeface="Roboto"/>
              <a:sym typeface="Roboto"/>
            </a:endParaRPr>
          </a:p>
          <a:p>
            <a:pPr indent="-317500" lvl="1" marL="914400" rtl="0" algn="l">
              <a:lnSpc>
                <a:spcPct val="115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control efectivo de sus miembros</a:t>
            </a:r>
            <a:endParaRPr>
              <a:solidFill>
                <a:srgbClr val="595959"/>
              </a:solidFill>
              <a:latin typeface="Roboto"/>
              <a:ea typeface="Roboto"/>
              <a:cs typeface="Roboto"/>
              <a:sym typeface="Roboto"/>
            </a:endParaRPr>
          </a:p>
          <a:p>
            <a:pPr indent="-317500" lvl="1" marL="914400" rtl="0" algn="l">
              <a:lnSpc>
                <a:spcPct val="115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abierta y voluntaria</a:t>
            </a:r>
            <a:endParaRPr>
              <a:solidFill>
                <a:srgbClr val="595959"/>
              </a:solidFill>
              <a:latin typeface="Roboto"/>
              <a:ea typeface="Roboto"/>
              <a:cs typeface="Roboto"/>
              <a:sym typeface="Roboto"/>
            </a:endParaRPr>
          </a:p>
          <a:p>
            <a:pPr indent="-317500" lvl="1" marL="914400" rtl="0" algn="l">
              <a:lnSpc>
                <a:spcPct val="115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derecho a abandonar</a:t>
            </a:r>
            <a:endParaRPr>
              <a:solidFill>
                <a:srgbClr val="595959"/>
              </a:solidFill>
              <a:latin typeface="Roboto"/>
              <a:ea typeface="Roboto"/>
              <a:cs typeface="Roboto"/>
              <a:sym typeface="Roboto"/>
            </a:endParaRPr>
          </a:p>
          <a:p>
            <a:pPr indent="-317500" lvl="1" marL="914400" rtl="0" algn="l">
              <a:lnSpc>
                <a:spcPct val="115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compensación al gestor de la red</a:t>
            </a:r>
            <a:endParaRPr>
              <a:solidFill>
                <a:srgbClr val="595959"/>
              </a:solidFill>
              <a:latin typeface="Roboto"/>
              <a:ea typeface="Roboto"/>
              <a:cs typeface="Roboto"/>
              <a:sym typeface="Roboto"/>
            </a:endParaRPr>
          </a:p>
          <a:p>
            <a:pPr indent="-317500" lvl="1" marL="914400" rtl="0" algn="l">
              <a:lnSpc>
                <a:spcPct val="115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sujetas a procedimientos y tasas (registro y tarifas transparentes)</a:t>
            </a:r>
            <a:endParaRPr>
              <a:solidFill>
                <a:srgbClr val="595959"/>
              </a:solidFill>
              <a:latin typeface="Roboto"/>
              <a:ea typeface="Roboto"/>
              <a:cs typeface="Roboto"/>
              <a:sym typeface="Roboto"/>
            </a:endParaRPr>
          </a:p>
          <a:p>
            <a:pPr indent="-317500" lvl="1" marL="914400" rtl="0" algn="l">
              <a:lnSpc>
                <a:spcPct val="115000"/>
              </a:lnSpc>
              <a:spcBef>
                <a:spcPts val="0"/>
              </a:spcBef>
              <a:spcAft>
                <a:spcPts val="0"/>
              </a:spcAft>
              <a:buClr>
                <a:srgbClr val="595959"/>
              </a:buClr>
              <a:buSzPts val="1400"/>
              <a:buFont typeface="Roboto"/>
              <a:buChar char="○"/>
            </a:pPr>
            <a:r>
              <a:rPr lang="en">
                <a:solidFill>
                  <a:srgbClr val="595959"/>
                </a:solidFill>
                <a:latin typeface="Roboto"/>
                <a:ea typeface="Roboto"/>
                <a:cs typeface="Roboto"/>
                <a:sym typeface="Roboto"/>
              </a:rPr>
              <a:t>electricidad de renovables y de combustibles fósiles</a:t>
            </a:r>
            <a:endParaRPr sz="1100">
              <a:solidFill>
                <a:srgbClr val="595959"/>
              </a:solidFill>
              <a:latin typeface="Roboto"/>
              <a:ea typeface="Roboto"/>
              <a:cs typeface="Roboto"/>
              <a:sym typeface="Roboto"/>
            </a:endParaRPr>
          </a:p>
          <a:p>
            <a:pPr indent="0" lvl="0" marL="0" rtl="0" algn="l">
              <a:spcBef>
                <a:spcPts val="1200"/>
              </a:spcBef>
              <a:spcAft>
                <a:spcPts val="0"/>
              </a:spcAft>
              <a:buNone/>
            </a:pPr>
            <a:r>
              <a:t/>
            </a:r>
            <a:endParaRPr sz="1800">
              <a:solidFill>
                <a:schemeClr val="dk2"/>
              </a:solidFill>
              <a:latin typeface="Trebuchet MS"/>
              <a:ea typeface="Trebuchet MS"/>
              <a:cs typeface="Trebuchet MS"/>
              <a:sym typeface="Trebuchet MS"/>
            </a:endParaRPr>
          </a:p>
        </p:txBody>
      </p:sp>
      <p:sp>
        <p:nvSpPr>
          <p:cNvPr id="249" name="Google Shape;249;g2edd465f5f5_0_22"/>
          <p:cNvSpPr txBox="1"/>
          <p:nvPr/>
        </p:nvSpPr>
        <p:spPr>
          <a:xfrm>
            <a:off x="360325" y="1727675"/>
            <a:ext cx="49485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2000">
                <a:solidFill>
                  <a:schemeClr val="lt1"/>
                </a:solidFill>
                <a:latin typeface="Roboto"/>
                <a:ea typeface="Roboto"/>
                <a:cs typeface="Roboto"/>
                <a:sym typeface="Roboto"/>
              </a:rPr>
              <a:t>Comunidad Ciudadana de Energía</a:t>
            </a:r>
            <a:endParaRPr sz="7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479679"/>
      </a:dk1>
      <a:lt1>
        <a:srgbClr val="275E8D"/>
      </a:lt1>
      <a:dk2>
        <a:srgbClr val="B3B2A6"/>
      </a:dk2>
      <a:lt2>
        <a:srgbClr val="EEEEEE"/>
      </a:lt2>
      <a:accent1>
        <a:srgbClr val="63D2A9"/>
      </a:accent1>
      <a:accent2>
        <a:srgbClr val="5B846E"/>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