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4"/>
  </p:notesMasterIdLst>
  <p:handoutMasterIdLst>
    <p:handoutMasterId r:id="rId35"/>
  </p:handoutMasterIdLst>
  <p:sldIdLst>
    <p:sldId id="258" r:id="rId2"/>
    <p:sldId id="275" r:id="rId3"/>
    <p:sldId id="276" r:id="rId4"/>
    <p:sldId id="277" r:id="rId5"/>
    <p:sldId id="278" r:id="rId6"/>
    <p:sldId id="284" r:id="rId7"/>
    <p:sldId id="285" r:id="rId8"/>
    <p:sldId id="286" r:id="rId9"/>
    <p:sldId id="287" r:id="rId10"/>
    <p:sldId id="288" r:id="rId11"/>
    <p:sldId id="289" r:id="rId12"/>
    <p:sldId id="269" r:id="rId13"/>
    <p:sldId id="279" r:id="rId14"/>
    <p:sldId id="280" r:id="rId15"/>
    <p:sldId id="281" r:id="rId16"/>
    <p:sldId id="282" r:id="rId17"/>
    <p:sldId id="290" r:id="rId18"/>
    <p:sldId id="300" r:id="rId19"/>
    <p:sldId id="283" r:id="rId20"/>
    <p:sldId id="291" r:id="rId21"/>
    <p:sldId id="292" r:id="rId22"/>
    <p:sldId id="293" r:id="rId23"/>
    <p:sldId id="301" r:id="rId24"/>
    <p:sldId id="294" r:id="rId25"/>
    <p:sldId id="295" r:id="rId26"/>
    <p:sldId id="302" r:id="rId27"/>
    <p:sldId id="303" r:id="rId28"/>
    <p:sldId id="304" r:id="rId29"/>
    <p:sldId id="296" r:id="rId30"/>
    <p:sldId id="297" r:id="rId31"/>
    <p:sldId id="298" r:id="rId32"/>
    <p:sldId id="299" r:id="rId33"/>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8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4532" autoAdjust="0"/>
  </p:normalViewPr>
  <p:slideViewPr>
    <p:cSldViewPr snapToGrid="0">
      <p:cViewPr varScale="1">
        <p:scale>
          <a:sx n="94" d="100"/>
          <a:sy n="94" d="100"/>
        </p:scale>
        <p:origin x="570" y="78"/>
      </p:cViewPr>
      <p:guideLst>
        <p:guide orient="horz" pos="2160"/>
        <p:guide pos="3840"/>
      </p:guideLst>
    </p:cSldViewPr>
  </p:slideViewPr>
  <p:notesTextViewPr>
    <p:cViewPr>
      <p:scale>
        <a:sx n="3" d="2"/>
        <a:sy n="3" d="2"/>
      </p:scale>
      <p:origin x="0" y="0"/>
    </p:cViewPr>
  </p:notesTextViewPr>
  <p:notesViewPr>
    <p:cSldViewPr snapToGrid="0">
      <p:cViewPr varScale="1">
        <p:scale>
          <a:sx n="85" d="100"/>
          <a:sy n="85" d="100"/>
        </p:scale>
        <p:origin x="3804"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633CBA-2502-434A-928C-6EC6967F259D}" type="doc">
      <dgm:prSet loTypeId="urn:microsoft.com/office/officeart/2005/8/layout/cycle2" loCatId="cycle" qsTypeId="urn:microsoft.com/office/officeart/2005/8/quickstyle/simple1" qsCatId="simple" csTypeId="urn:microsoft.com/office/officeart/2005/8/colors/accent1_1" csCatId="accent1" phldr="1"/>
      <dgm:spPr/>
      <dgm:t>
        <a:bodyPr rtlCol="0"/>
        <a:lstStyle/>
        <a:p>
          <a:pPr rtl="0"/>
          <a:endParaRPr lang="en-US"/>
        </a:p>
      </dgm:t>
    </dgm:pt>
    <dgm:pt modelId="{012EDDC6-207F-4EE3-9DEB-146599520561}">
      <dgm:prSet phldrT="[Text]" custT="1"/>
      <dgm:spPr/>
      <dgm:t>
        <a:bodyPr rtlCol="0"/>
        <a:lstStyle/>
        <a:p>
          <a:pPr rtl="0"/>
          <a:r>
            <a:rPr lang="es-ES" sz="1600" noProof="0" dirty="0"/>
            <a:t>Mínimo 5 socios</a:t>
          </a:r>
        </a:p>
      </dgm:t>
      <dgm:extLst>
        <a:ext uri="{E40237B7-FDA0-4F09-8148-C483321AD2D9}">
          <dgm14:cNvPr xmlns:dgm14="http://schemas.microsoft.com/office/drawing/2010/diagram" id="0" name="" title="Step 1 title"/>
        </a:ext>
      </dgm:extLst>
    </dgm:pt>
    <dgm:pt modelId="{1850CBD5-1A99-4F4F-897C-451AA66F1516}" type="parTrans" cxnId="{A9676025-22BC-4F10-8860-B270A6112553}">
      <dgm:prSet/>
      <dgm:spPr/>
      <dgm:t>
        <a:bodyPr rtlCol="0"/>
        <a:lstStyle/>
        <a:p>
          <a:pPr rtl="0"/>
          <a:endParaRPr lang="en-US"/>
        </a:p>
      </dgm:t>
    </dgm:pt>
    <dgm:pt modelId="{7985EE53-BD3D-4DB3-B5BD-6B9FFA75B9E6}" type="sibTrans" cxnId="{A9676025-22BC-4F10-8860-B270A6112553}">
      <dgm:prSet/>
      <dgm:spPr/>
      <dgm:t>
        <a:bodyPr rtlCol="0"/>
        <a:lstStyle/>
        <a:p>
          <a:pPr rtl="0"/>
          <a:endParaRPr lang="es-ES" noProof="0" dirty="0"/>
        </a:p>
      </dgm:t>
      <dgm:extLst>
        <a:ext uri="{E40237B7-FDA0-4F09-8148-C483321AD2D9}">
          <dgm14:cNvPr xmlns:dgm14="http://schemas.microsoft.com/office/drawing/2010/diagram" id="0" name="" title="Arrow between Step 1 and Step 2"/>
        </a:ext>
      </dgm:extLst>
    </dgm:pt>
    <dgm:pt modelId="{38FB0022-09EC-4D6F-86C0-C813C6F2F39A}">
      <dgm:prSet phldrT="[Text]" custT="1"/>
      <dgm:spPr/>
      <dgm:t>
        <a:bodyPr rtlCol="0"/>
        <a:lstStyle/>
        <a:p>
          <a:pPr rtl="0"/>
          <a:r>
            <a:rPr lang="es-ES" sz="1400" noProof="0" dirty="0">
              <a:solidFill>
                <a:schemeClr val="tx2"/>
              </a:solidFill>
            </a:rPr>
            <a:t>Autonomía*</a:t>
          </a:r>
        </a:p>
      </dgm:t>
      <dgm:extLst>
        <a:ext uri="{E40237B7-FDA0-4F09-8148-C483321AD2D9}">
          <dgm14:cNvPr xmlns:dgm14="http://schemas.microsoft.com/office/drawing/2010/diagram" id="0" name="" title="Step 3 title"/>
        </a:ext>
      </dgm:extLst>
    </dgm:pt>
    <dgm:pt modelId="{A0BBE5C2-C8CF-4F12-974F-53039E6D00EC}" type="parTrans" cxnId="{9A1C775D-7DDB-48F9-97D9-490A63DE2A86}">
      <dgm:prSet/>
      <dgm:spPr/>
      <dgm:t>
        <a:bodyPr rtlCol="0"/>
        <a:lstStyle/>
        <a:p>
          <a:pPr rtl="0"/>
          <a:endParaRPr lang="en-US"/>
        </a:p>
      </dgm:t>
    </dgm:pt>
    <dgm:pt modelId="{EA86A114-EBD1-49CF-AB76-042FF3D636A5}" type="sibTrans" cxnId="{9A1C775D-7DDB-48F9-97D9-490A63DE2A86}">
      <dgm:prSet/>
      <dgm:spPr/>
      <dgm:t>
        <a:bodyPr rtlCol="0"/>
        <a:lstStyle/>
        <a:p>
          <a:pPr rtl="0"/>
          <a:endParaRPr lang="es-ES" noProof="0" dirty="0"/>
        </a:p>
      </dgm:t>
      <dgm:extLst>
        <a:ext uri="{E40237B7-FDA0-4F09-8148-C483321AD2D9}">
          <dgm14:cNvPr xmlns:dgm14="http://schemas.microsoft.com/office/drawing/2010/diagram" id="0" name="" title="Arrow between Step 3 and Step 4"/>
        </a:ext>
      </dgm:extLst>
    </dgm:pt>
    <dgm:pt modelId="{9131EDB8-27A6-42FD-A541-052EFC01D4C6}">
      <dgm:prSet phldrT="[Text]"/>
      <dgm:spPr/>
      <dgm:t>
        <a:bodyPr rtlCol="0"/>
        <a:lstStyle/>
        <a:p>
          <a:pPr rtl="0"/>
          <a:r>
            <a:rPr lang="es-ES" noProof="0" dirty="0">
              <a:solidFill>
                <a:schemeClr val="tx2"/>
              </a:solidFill>
            </a:rPr>
            <a:t>Control</a:t>
          </a:r>
          <a:r>
            <a:rPr lang="es-ES" baseline="0" noProof="0" dirty="0">
              <a:solidFill>
                <a:schemeClr val="tx2"/>
              </a:solidFill>
            </a:rPr>
            <a:t> por personas físicas, pequeñas empresas o autoridades locales*</a:t>
          </a:r>
          <a:endParaRPr lang="es-ES" noProof="0" dirty="0">
            <a:solidFill>
              <a:schemeClr val="tx2"/>
            </a:solidFill>
          </a:endParaRPr>
        </a:p>
      </dgm:t>
      <dgm:extLst>
        <a:ext uri="{E40237B7-FDA0-4F09-8148-C483321AD2D9}">
          <dgm14:cNvPr xmlns:dgm14="http://schemas.microsoft.com/office/drawing/2010/diagram" id="0" name="" title="Step 4 title"/>
        </a:ext>
      </dgm:extLst>
    </dgm:pt>
    <dgm:pt modelId="{6EC3601D-D6CE-49D7-9229-0442323129DA}" type="parTrans" cxnId="{198EE807-14A4-40FA-B030-5F9F79A9713E}">
      <dgm:prSet/>
      <dgm:spPr/>
      <dgm:t>
        <a:bodyPr rtlCol="0"/>
        <a:lstStyle/>
        <a:p>
          <a:pPr rtl="0"/>
          <a:endParaRPr lang="en-US"/>
        </a:p>
      </dgm:t>
    </dgm:pt>
    <dgm:pt modelId="{13A2EB04-B868-427A-B17F-16729BFA55DA}" type="sibTrans" cxnId="{198EE807-14A4-40FA-B030-5F9F79A9713E}">
      <dgm:prSet/>
      <dgm:spPr/>
      <dgm:t>
        <a:bodyPr rtlCol="0"/>
        <a:lstStyle/>
        <a:p>
          <a:pPr rtl="0"/>
          <a:endParaRPr lang="es-ES" noProof="0" dirty="0"/>
        </a:p>
      </dgm:t>
      <dgm:extLst>
        <a:ext uri="{E40237B7-FDA0-4F09-8148-C483321AD2D9}">
          <dgm14:cNvPr xmlns:dgm14="http://schemas.microsoft.com/office/drawing/2010/diagram" id="0" name="" title="Arrow between Step 4 and Step 5"/>
        </a:ext>
      </dgm:extLst>
    </dgm:pt>
    <dgm:pt modelId="{23116FF9-AEB9-43F5-882D-9ECB1FD5DE18}">
      <dgm:prSet phldrT="[Text]" custT="1"/>
      <dgm:spPr/>
      <dgm:t>
        <a:bodyPr rtlCol="0"/>
        <a:lstStyle/>
        <a:p>
          <a:pPr rtl="0"/>
          <a:r>
            <a:rPr lang="es-ES" sz="1400" noProof="0" dirty="0">
              <a:solidFill>
                <a:schemeClr val="tx2"/>
              </a:solidFill>
            </a:rPr>
            <a:t>Participación abierta e ilimitada</a:t>
          </a:r>
        </a:p>
      </dgm:t>
      <dgm:extLst>
        <a:ext uri="{E40237B7-FDA0-4F09-8148-C483321AD2D9}">
          <dgm14:cNvPr xmlns:dgm14="http://schemas.microsoft.com/office/drawing/2010/diagram" id="0" name="" title="Step 5 title"/>
        </a:ext>
      </dgm:extLst>
    </dgm:pt>
    <dgm:pt modelId="{86229775-B50F-4220-B88B-07C4BA05CEAC}" type="parTrans" cxnId="{97323DE5-E2BF-422D-8188-D2445F20223B}">
      <dgm:prSet/>
      <dgm:spPr/>
      <dgm:t>
        <a:bodyPr rtlCol="0"/>
        <a:lstStyle/>
        <a:p>
          <a:pPr rtl="0"/>
          <a:endParaRPr lang="en-US"/>
        </a:p>
      </dgm:t>
    </dgm:pt>
    <dgm:pt modelId="{BEE765C7-6165-4808-9B3B-A6627557B77F}" type="sibTrans" cxnId="{97323DE5-E2BF-422D-8188-D2445F20223B}">
      <dgm:prSet/>
      <dgm:spPr/>
      <dgm:t>
        <a:bodyPr rtlCol="0"/>
        <a:lstStyle/>
        <a:p>
          <a:pPr rtl="0"/>
          <a:endParaRPr lang="es-ES" noProof="0" dirty="0"/>
        </a:p>
      </dgm:t>
      <dgm:extLst>
        <a:ext uri="{E40237B7-FDA0-4F09-8148-C483321AD2D9}">
          <dgm14:cNvPr xmlns:dgm14="http://schemas.microsoft.com/office/drawing/2010/diagram" id="0" name="" title="Arrow between Step 5 and Step 1"/>
        </a:ext>
      </dgm:extLst>
    </dgm:pt>
    <dgm:pt modelId="{DA2EE66E-1894-4E15-A659-CCDCFE4DAD65}">
      <dgm:prSet phldrT="[Text]" custT="1"/>
      <dgm:spPr/>
      <dgm:t>
        <a:bodyPr rtlCol="0"/>
        <a:lstStyle/>
        <a:p>
          <a:pPr rtl="0"/>
          <a:r>
            <a:rPr lang="es-ES" sz="1600" noProof="0" dirty="0">
              <a:solidFill>
                <a:schemeClr val="tx2"/>
              </a:solidFill>
            </a:rPr>
            <a:t>Pertenencia</a:t>
          </a:r>
          <a:r>
            <a:rPr lang="es-ES" sz="1600" baseline="0" noProof="0" dirty="0">
              <a:solidFill>
                <a:schemeClr val="tx2"/>
              </a:solidFill>
            </a:rPr>
            <a:t> libre y voluntaria</a:t>
          </a:r>
          <a:endParaRPr lang="es-ES" sz="1600" noProof="0" dirty="0">
            <a:solidFill>
              <a:schemeClr val="tx2"/>
            </a:solidFill>
          </a:endParaRPr>
        </a:p>
      </dgm:t>
      <dgm:extLst>
        <a:ext uri="{E40237B7-FDA0-4F09-8148-C483321AD2D9}">
          <dgm14:cNvPr xmlns:dgm14="http://schemas.microsoft.com/office/drawing/2010/diagram" id="0" name="" title="Step 2 title"/>
        </a:ext>
      </dgm:extLst>
    </dgm:pt>
    <dgm:pt modelId="{21005F9D-878A-4CC9-A13A-8A9C577A9239}" type="parTrans" cxnId="{64DAF508-E1BA-4EDC-A97D-EE1A011CB9E0}">
      <dgm:prSet/>
      <dgm:spPr/>
      <dgm:t>
        <a:bodyPr rtlCol="0"/>
        <a:lstStyle/>
        <a:p>
          <a:pPr rtl="0"/>
          <a:endParaRPr lang="en-US"/>
        </a:p>
      </dgm:t>
    </dgm:pt>
    <dgm:pt modelId="{612BA10D-4F4F-4BF6-9059-06A94BDAF34E}" type="sibTrans" cxnId="{64DAF508-E1BA-4EDC-A97D-EE1A011CB9E0}">
      <dgm:prSet/>
      <dgm:spPr/>
      <dgm:t>
        <a:bodyPr rtlCol="0"/>
        <a:lstStyle/>
        <a:p>
          <a:pPr rtl="0"/>
          <a:endParaRPr lang="es-ES" noProof="0" dirty="0"/>
        </a:p>
      </dgm:t>
      <dgm:extLst>
        <a:ext uri="{E40237B7-FDA0-4F09-8148-C483321AD2D9}">
          <dgm14:cNvPr xmlns:dgm14="http://schemas.microsoft.com/office/drawing/2010/diagram" id="0" name="" title="Arrow between Step 2 and Step 3"/>
        </a:ext>
      </dgm:extLst>
    </dgm:pt>
    <dgm:pt modelId="{EA3ADED0-C9AD-4C17-98CE-D872DACD90E8}" type="pres">
      <dgm:prSet presAssocID="{13633CBA-2502-434A-928C-6EC6967F259D}" presName="cycle" presStyleCnt="0">
        <dgm:presLayoutVars>
          <dgm:dir/>
          <dgm:resizeHandles val="exact"/>
        </dgm:presLayoutVars>
      </dgm:prSet>
      <dgm:spPr/>
    </dgm:pt>
    <dgm:pt modelId="{558890D5-4F42-4C33-B381-CD393B37A1FF}" type="pres">
      <dgm:prSet presAssocID="{012EDDC6-207F-4EE3-9DEB-146599520561}" presName="node" presStyleLbl="node1" presStyleIdx="0" presStyleCnt="5">
        <dgm:presLayoutVars>
          <dgm:bulletEnabled val="1"/>
        </dgm:presLayoutVars>
      </dgm:prSet>
      <dgm:spPr/>
    </dgm:pt>
    <dgm:pt modelId="{973C755A-5077-47FB-BDC0-FF7A84FD3F26}" type="pres">
      <dgm:prSet presAssocID="{7985EE53-BD3D-4DB3-B5BD-6B9FFA75B9E6}" presName="sibTrans" presStyleLbl="sibTrans2D1" presStyleIdx="0" presStyleCnt="5"/>
      <dgm:spPr/>
    </dgm:pt>
    <dgm:pt modelId="{746707A3-847D-4DEF-8437-C19565999197}" type="pres">
      <dgm:prSet presAssocID="{7985EE53-BD3D-4DB3-B5BD-6B9FFA75B9E6}" presName="connectorText" presStyleLbl="sibTrans2D1" presStyleIdx="0" presStyleCnt="5"/>
      <dgm:spPr/>
    </dgm:pt>
    <dgm:pt modelId="{7C5A343C-E262-450D-959C-A644EA0CABBE}" type="pres">
      <dgm:prSet presAssocID="{DA2EE66E-1894-4E15-A659-CCDCFE4DAD65}" presName="node" presStyleLbl="node1" presStyleIdx="1" presStyleCnt="5" custRadScaleRad="99639" custRadScaleInc="-7381">
        <dgm:presLayoutVars>
          <dgm:bulletEnabled val="1"/>
        </dgm:presLayoutVars>
      </dgm:prSet>
      <dgm:spPr/>
    </dgm:pt>
    <dgm:pt modelId="{719BC63E-F731-4648-BC28-EDC25FC57AA9}" type="pres">
      <dgm:prSet presAssocID="{612BA10D-4F4F-4BF6-9059-06A94BDAF34E}" presName="sibTrans" presStyleLbl="sibTrans2D1" presStyleIdx="1" presStyleCnt="5"/>
      <dgm:spPr/>
    </dgm:pt>
    <dgm:pt modelId="{018B9E75-742E-4303-A16C-8A821310EF15}" type="pres">
      <dgm:prSet presAssocID="{612BA10D-4F4F-4BF6-9059-06A94BDAF34E}" presName="connectorText" presStyleLbl="sibTrans2D1" presStyleIdx="1" presStyleCnt="5"/>
      <dgm:spPr/>
    </dgm:pt>
    <dgm:pt modelId="{91CB6799-0928-4E01-9EDA-41B17BB04FAF}" type="pres">
      <dgm:prSet presAssocID="{38FB0022-09EC-4D6F-86C0-C813C6F2F39A}" presName="node" presStyleLbl="node1" presStyleIdx="2" presStyleCnt="5">
        <dgm:presLayoutVars>
          <dgm:bulletEnabled val="1"/>
        </dgm:presLayoutVars>
      </dgm:prSet>
      <dgm:spPr/>
    </dgm:pt>
    <dgm:pt modelId="{3701657F-6946-4A4C-877D-2A88A526B7E1}" type="pres">
      <dgm:prSet presAssocID="{EA86A114-EBD1-49CF-AB76-042FF3D636A5}" presName="sibTrans" presStyleLbl="sibTrans2D1" presStyleIdx="2" presStyleCnt="5"/>
      <dgm:spPr/>
    </dgm:pt>
    <dgm:pt modelId="{A60042D3-910C-4160-96CD-1A63C2C4C0FB}" type="pres">
      <dgm:prSet presAssocID="{EA86A114-EBD1-49CF-AB76-042FF3D636A5}" presName="connectorText" presStyleLbl="sibTrans2D1" presStyleIdx="2" presStyleCnt="5"/>
      <dgm:spPr/>
    </dgm:pt>
    <dgm:pt modelId="{28372633-A8CE-4898-AF86-305447452F30}" type="pres">
      <dgm:prSet presAssocID="{9131EDB8-27A6-42FD-A541-052EFC01D4C6}" presName="node" presStyleLbl="node1" presStyleIdx="3" presStyleCnt="5">
        <dgm:presLayoutVars>
          <dgm:bulletEnabled val="1"/>
        </dgm:presLayoutVars>
      </dgm:prSet>
      <dgm:spPr/>
    </dgm:pt>
    <dgm:pt modelId="{3BFA7701-5D17-48E5-8EAF-0CE4B894FCD8}" type="pres">
      <dgm:prSet presAssocID="{13A2EB04-B868-427A-B17F-16729BFA55DA}" presName="sibTrans" presStyleLbl="sibTrans2D1" presStyleIdx="3" presStyleCnt="5"/>
      <dgm:spPr/>
    </dgm:pt>
    <dgm:pt modelId="{2F68EEE9-28D4-49EC-A4B1-C191492E34F2}" type="pres">
      <dgm:prSet presAssocID="{13A2EB04-B868-427A-B17F-16729BFA55DA}" presName="connectorText" presStyleLbl="sibTrans2D1" presStyleIdx="3" presStyleCnt="5"/>
      <dgm:spPr/>
    </dgm:pt>
    <dgm:pt modelId="{4DD53E4A-81C3-4CAD-B31F-4C20BA5CFCD7}" type="pres">
      <dgm:prSet presAssocID="{23116FF9-AEB9-43F5-882D-9ECB1FD5DE18}" presName="node" presStyleLbl="node1" presStyleIdx="4" presStyleCnt="5" custRadScaleRad="122238" custRadScaleInc="2876">
        <dgm:presLayoutVars>
          <dgm:bulletEnabled val="1"/>
        </dgm:presLayoutVars>
      </dgm:prSet>
      <dgm:spPr/>
    </dgm:pt>
    <dgm:pt modelId="{670EC530-2BF9-418C-9EBE-CFD33FE15D7D}" type="pres">
      <dgm:prSet presAssocID="{BEE765C7-6165-4808-9B3B-A6627557B77F}" presName="sibTrans" presStyleLbl="sibTrans2D1" presStyleIdx="4" presStyleCnt="5"/>
      <dgm:spPr/>
    </dgm:pt>
    <dgm:pt modelId="{75E8BE9C-270B-4810-939F-EB750969C50A}" type="pres">
      <dgm:prSet presAssocID="{BEE765C7-6165-4808-9B3B-A6627557B77F}" presName="connectorText" presStyleLbl="sibTrans2D1" presStyleIdx="4" presStyleCnt="5"/>
      <dgm:spPr/>
    </dgm:pt>
  </dgm:ptLst>
  <dgm:cxnLst>
    <dgm:cxn modelId="{198EE807-14A4-40FA-B030-5F9F79A9713E}" srcId="{13633CBA-2502-434A-928C-6EC6967F259D}" destId="{9131EDB8-27A6-42FD-A541-052EFC01D4C6}" srcOrd="3" destOrd="0" parTransId="{6EC3601D-D6CE-49D7-9229-0442323129DA}" sibTransId="{13A2EB04-B868-427A-B17F-16729BFA55DA}"/>
    <dgm:cxn modelId="{64DAF508-E1BA-4EDC-A97D-EE1A011CB9E0}" srcId="{13633CBA-2502-434A-928C-6EC6967F259D}" destId="{DA2EE66E-1894-4E15-A659-CCDCFE4DAD65}" srcOrd="1" destOrd="0" parTransId="{21005F9D-878A-4CC9-A13A-8A9C577A9239}" sibTransId="{612BA10D-4F4F-4BF6-9059-06A94BDAF34E}"/>
    <dgm:cxn modelId="{08C26720-4CBB-4226-9FAA-5FA72C464F41}" type="presOf" srcId="{612BA10D-4F4F-4BF6-9059-06A94BDAF34E}" destId="{018B9E75-742E-4303-A16C-8A821310EF15}" srcOrd="1" destOrd="0" presId="urn:microsoft.com/office/officeart/2005/8/layout/cycle2"/>
    <dgm:cxn modelId="{A9676025-22BC-4F10-8860-B270A6112553}" srcId="{13633CBA-2502-434A-928C-6EC6967F259D}" destId="{012EDDC6-207F-4EE3-9DEB-146599520561}" srcOrd="0" destOrd="0" parTransId="{1850CBD5-1A99-4F4F-897C-451AA66F1516}" sibTransId="{7985EE53-BD3D-4DB3-B5BD-6B9FFA75B9E6}"/>
    <dgm:cxn modelId="{54F8772A-7F81-4F90-B03D-21A18269F8D4}" type="presOf" srcId="{DA2EE66E-1894-4E15-A659-CCDCFE4DAD65}" destId="{7C5A343C-E262-450D-959C-A644EA0CABBE}" srcOrd="0" destOrd="0" presId="urn:microsoft.com/office/officeart/2005/8/layout/cycle2"/>
    <dgm:cxn modelId="{6BAAF43C-7E5B-435B-A7D7-29098A98B81E}" type="presOf" srcId="{7985EE53-BD3D-4DB3-B5BD-6B9FFA75B9E6}" destId="{973C755A-5077-47FB-BDC0-FF7A84FD3F26}" srcOrd="0" destOrd="0" presId="urn:microsoft.com/office/officeart/2005/8/layout/cycle2"/>
    <dgm:cxn modelId="{9A1C775D-7DDB-48F9-97D9-490A63DE2A86}" srcId="{13633CBA-2502-434A-928C-6EC6967F259D}" destId="{38FB0022-09EC-4D6F-86C0-C813C6F2F39A}" srcOrd="2" destOrd="0" parTransId="{A0BBE5C2-C8CF-4F12-974F-53039E6D00EC}" sibTransId="{EA86A114-EBD1-49CF-AB76-042FF3D636A5}"/>
    <dgm:cxn modelId="{2E4A0F44-C22C-4A79-B441-BE1F243004F3}" type="presOf" srcId="{612BA10D-4F4F-4BF6-9059-06A94BDAF34E}" destId="{719BC63E-F731-4648-BC28-EDC25FC57AA9}" srcOrd="0" destOrd="0" presId="urn:microsoft.com/office/officeart/2005/8/layout/cycle2"/>
    <dgm:cxn modelId="{22D86A64-D851-411D-98DD-66DB08D887DE}" type="presOf" srcId="{012EDDC6-207F-4EE3-9DEB-146599520561}" destId="{558890D5-4F42-4C33-B381-CD393B37A1FF}" srcOrd="0" destOrd="0" presId="urn:microsoft.com/office/officeart/2005/8/layout/cycle2"/>
    <dgm:cxn modelId="{70A15E49-F97C-4E32-8474-DA58034FE49C}" type="presOf" srcId="{7985EE53-BD3D-4DB3-B5BD-6B9FFA75B9E6}" destId="{746707A3-847D-4DEF-8437-C19565999197}" srcOrd="1" destOrd="0" presId="urn:microsoft.com/office/officeart/2005/8/layout/cycle2"/>
    <dgm:cxn modelId="{66822E6F-E441-4678-A445-668144701D63}" type="presOf" srcId="{13A2EB04-B868-427A-B17F-16729BFA55DA}" destId="{2F68EEE9-28D4-49EC-A4B1-C191492E34F2}" srcOrd="1" destOrd="0" presId="urn:microsoft.com/office/officeart/2005/8/layout/cycle2"/>
    <dgm:cxn modelId="{8426E189-4684-4E41-AAAC-C4772D18A644}" type="presOf" srcId="{38FB0022-09EC-4D6F-86C0-C813C6F2F39A}" destId="{91CB6799-0928-4E01-9EDA-41B17BB04FAF}" srcOrd="0" destOrd="0" presId="urn:microsoft.com/office/officeart/2005/8/layout/cycle2"/>
    <dgm:cxn modelId="{3EDF7B8C-7598-4E0B-B3E9-3F82986F4CD4}" type="presOf" srcId="{9131EDB8-27A6-42FD-A541-052EFC01D4C6}" destId="{28372633-A8CE-4898-AF86-305447452F30}" srcOrd="0" destOrd="0" presId="urn:microsoft.com/office/officeart/2005/8/layout/cycle2"/>
    <dgm:cxn modelId="{04CB5DA5-3FF2-4B6D-8DE7-1F090C09BE47}" type="presOf" srcId="{EA86A114-EBD1-49CF-AB76-042FF3D636A5}" destId="{3701657F-6946-4A4C-877D-2A88A526B7E1}" srcOrd="0" destOrd="0" presId="urn:microsoft.com/office/officeart/2005/8/layout/cycle2"/>
    <dgm:cxn modelId="{70E930A6-C827-4F72-B6F2-9BC8DC8AB8CD}" type="presOf" srcId="{23116FF9-AEB9-43F5-882D-9ECB1FD5DE18}" destId="{4DD53E4A-81C3-4CAD-B31F-4C20BA5CFCD7}" srcOrd="0" destOrd="0" presId="urn:microsoft.com/office/officeart/2005/8/layout/cycle2"/>
    <dgm:cxn modelId="{5637A8D1-6DDD-43E0-A654-B84F12CA0E6D}" type="presOf" srcId="{EA86A114-EBD1-49CF-AB76-042FF3D636A5}" destId="{A60042D3-910C-4160-96CD-1A63C2C4C0FB}" srcOrd="1" destOrd="0" presId="urn:microsoft.com/office/officeart/2005/8/layout/cycle2"/>
    <dgm:cxn modelId="{E6D814D4-FE86-41BE-AC34-7861C8901BCD}" type="presOf" srcId="{13633CBA-2502-434A-928C-6EC6967F259D}" destId="{EA3ADED0-C9AD-4C17-98CE-D872DACD90E8}" srcOrd="0" destOrd="0" presId="urn:microsoft.com/office/officeart/2005/8/layout/cycle2"/>
    <dgm:cxn modelId="{178C50D8-77D8-41C7-84A7-20D85C0A1825}" type="presOf" srcId="{BEE765C7-6165-4808-9B3B-A6627557B77F}" destId="{670EC530-2BF9-418C-9EBE-CFD33FE15D7D}" srcOrd="0" destOrd="0" presId="urn:microsoft.com/office/officeart/2005/8/layout/cycle2"/>
    <dgm:cxn modelId="{6A3565DD-D04C-4E82-B5A0-4809B84DBC70}" type="presOf" srcId="{13A2EB04-B868-427A-B17F-16729BFA55DA}" destId="{3BFA7701-5D17-48E5-8EAF-0CE4B894FCD8}" srcOrd="0" destOrd="0" presId="urn:microsoft.com/office/officeart/2005/8/layout/cycle2"/>
    <dgm:cxn modelId="{142518E3-74EC-49D4-B3EA-D407F6E4F483}" type="presOf" srcId="{BEE765C7-6165-4808-9B3B-A6627557B77F}" destId="{75E8BE9C-270B-4810-939F-EB750969C50A}" srcOrd="1" destOrd="0" presId="urn:microsoft.com/office/officeart/2005/8/layout/cycle2"/>
    <dgm:cxn modelId="{97323DE5-E2BF-422D-8188-D2445F20223B}" srcId="{13633CBA-2502-434A-928C-6EC6967F259D}" destId="{23116FF9-AEB9-43F5-882D-9ECB1FD5DE18}" srcOrd="4" destOrd="0" parTransId="{86229775-B50F-4220-B88B-07C4BA05CEAC}" sibTransId="{BEE765C7-6165-4808-9B3B-A6627557B77F}"/>
    <dgm:cxn modelId="{DFA86892-7D69-4BFB-B34F-2C8C07271E8B}" type="presParOf" srcId="{EA3ADED0-C9AD-4C17-98CE-D872DACD90E8}" destId="{558890D5-4F42-4C33-B381-CD393B37A1FF}" srcOrd="0" destOrd="0" presId="urn:microsoft.com/office/officeart/2005/8/layout/cycle2"/>
    <dgm:cxn modelId="{7F9B98CF-1D17-4778-A91B-7B74EBAA0FA8}" type="presParOf" srcId="{EA3ADED0-C9AD-4C17-98CE-D872DACD90E8}" destId="{973C755A-5077-47FB-BDC0-FF7A84FD3F26}" srcOrd="1" destOrd="0" presId="urn:microsoft.com/office/officeart/2005/8/layout/cycle2"/>
    <dgm:cxn modelId="{58B0DBF7-4E3D-49F6-8D26-ACACE46843EA}" type="presParOf" srcId="{973C755A-5077-47FB-BDC0-FF7A84FD3F26}" destId="{746707A3-847D-4DEF-8437-C19565999197}" srcOrd="0" destOrd="0" presId="urn:microsoft.com/office/officeart/2005/8/layout/cycle2"/>
    <dgm:cxn modelId="{381EE5FA-8238-4893-AAE3-669FE20776B0}" type="presParOf" srcId="{EA3ADED0-C9AD-4C17-98CE-D872DACD90E8}" destId="{7C5A343C-E262-450D-959C-A644EA0CABBE}" srcOrd="2" destOrd="0" presId="urn:microsoft.com/office/officeart/2005/8/layout/cycle2"/>
    <dgm:cxn modelId="{516E789B-A1EF-4A99-AEAC-BA725AC33E92}" type="presParOf" srcId="{EA3ADED0-C9AD-4C17-98CE-D872DACD90E8}" destId="{719BC63E-F731-4648-BC28-EDC25FC57AA9}" srcOrd="3" destOrd="0" presId="urn:microsoft.com/office/officeart/2005/8/layout/cycle2"/>
    <dgm:cxn modelId="{13FBEBCD-DC9D-4FEF-AE29-4C9E0849BF3F}" type="presParOf" srcId="{719BC63E-F731-4648-BC28-EDC25FC57AA9}" destId="{018B9E75-742E-4303-A16C-8A821310EF15}" srcOrd="0" destOrd="0" presId="urn:microsoft.com/office/officeart/2005/8/layout/cycle2"/>
    <dgm:cxn modelId="{FB008668-0FF3-46C7-8959-1F236FB4F4D0}" type="presParOf" srcId="{EA3ADED0-C9AD-4C17-98CE-D872DACD90E8}" destId="{91CB6799-0928-4E01-9EDA-41B17BB04FAF}" srcOrd="4" destOrd="0" presId="urn:microsoft.com/office/officeart/2005/8/layout/cycle2"/>
    <dgm:cxn modelId="{971F10E2-5CED-4C4E-9252-D755753EA2E9}" type="presParOf" srcId="{EA3ADED0-C9AD-4C17-98CE-D872DACD90E8}" destId="{3701657F-6946-4A4C-877D-2A88A526B7E1}" srcOrd="5" destOrd="0" presId="urn:microsoft.com/office/officeart/2005/8/layout/cycle2"/>
    <dgm:cxn modelId="{A68F6CC6-1A0A-4333-8003-8FEDD4F0E677}" type="presParOf" srcId="{3701657F-6946-4A4C-877D-2A88A526B7E1}" destId="{A60042D3-910C-4160-96CD-1A63C2C4C0FB}" srcOrd="0" destOrd="0" presId="urn:microsoft.com/office/officeart/2005/8/layout/cycle2"/>
    <dgm:cxn modelId="{10A74CE4-5A25-4509-ADD3-06BB9CEF21C7}" type="presParOf" srcId="{EA3ADED0-C9AD-4C17-98CE-D872DACD90E8}" destId="{28372633-A8CE-4898-AF86-305447452F30}" srcOrd="6" destOrd="0" presId="urn:microsoft.com/office/officeart/2005/8/layout/cycle2"/>
    <dgm:cxn modelId="{1B430A39-072A-40C5-B4BD-47B08DF907B6}" type="presParOf" srcId="{EA3ADED0-C9AD-4C17-98CE-D872DACD90E8}" destId="{3BFA7701-5D17-48E5-8EAF-0CE4B894FCD8}" srcOrd="7" destOrd="0" presId="urn:microsoft.com/office/officeart/2005/8/layout/cycle2"/>
    <dgm:cxn modelId="{46827EAB-B72B-42D7-AFD7-E30968E9F4C3}" type="presParOf" srcId="{3BFA7701-5D17-48E5-8EAF-0CE4B894FCD8}" destId="{2F68EEE9-28D4-49EC-A4B1-C191492E34F2}" srcOrd="0" destOrd="0" presId="urn:microsoft.com/office/officeart/2005/8/layout/cycle2"/>
    <dgm:cxn modelId="{9F3F7806-C569-417D-8EC1-52CA3866F5CB}" type="presParOf" srcId="{EA3ADED0-C9AD-4C17-98CE-D872DACD90E8}" destId="{4DD53E4A-81C3-4CAD-B31F-4C20BA5CFCD7}" srcOrd="8" destOrd="0" presId="urn:microsoft.com/office/officeart/2005/8/layout/cycle2"/>
    <dgm:cxn modelId="{30A9895D-4071-42A8-815E-0C83C1883982}" type="presParOf" srcId="{EA3ADED0-C9AD-4C17-98CE-D872DACD90E8}" destId="{670EC530-2BF9-418C-9EBE-CFD33FE15D7D}" srcOrd="9" destOrd="0" presId="urn:microsoft.com/office/officeart/2005/8/layout/cycle2"/>
    <dgm:cxn modelId="{687D3A8C-60B6-45BD-AF82-A0D5A13C4B1D}" type="presParOf" srcId="{670EC530-2BF9-418C-9EBE-CFD33FE15D7D}" destId="{75E8BE9C-270B-4810-939F-EB750969C50A}"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3633CBA-2502-434A-928C-6EC6967F259D}" type="doc">
      <dgm:prSet loTypeId="urn:microsoft.com/office/officeart/2005/8/layout/cycle2" loCatId="cycle" qsTypeId="urn:microsoft.com/office/officeart/2005/8/quickstyle/simple1" qsCatId="simple" csTypeId="urn:microsoft.com/office/officeart/2005/8/colors/accent1_1" csCatId="accent1" phldr="1"/>
      <dgm:spPr/>
      <dgm:t>
        <a:bodyPr rtlCol="0"/>
        <a:lstStyle/>
        <a:p>
          <a:pPr rtl="0"/>
          <a:endParaRPr lang="en-US"/>
        </a:p>
      </dgm:t>
    </dgm:pt>
    <dgm:pt modelId="{012EDDC6-207F-4EE3-9DEB-146599520561}">
      <dgm:prSet phldrT="[Text]" custT="1"/>
      <dgm:spPr/>
      <dgm:t>
        <a:bodyPr rtlCol="0"/>
        <a:lstStyle/>
        <a:p>
          <a:pPr rtl="0"/>
          <a:r>
            <a:rPr lang="es-ES" sz="1400" noProof="0" dirty="0"/>
            <a:t>Mínimo 5 socios o miembros</a:t>
          </a:r>
        </a:p>
      </dgm:t>
      <dgm:extLst>
        <a:ext uri="{E40237B7-FDA0-4F09-8148-C483321AD2D9}">
          <dgm14:cNvPr xmlns:dgm14="http://schemas.microsoft.com/office/drawing/2010/diagram" id="0" name="" title="Step 1 title"/>
        </a:ext>
      </dgm:extLst>
    </dgm:pt>
    <dgm:pt modelId="{1850CBD5-1A99-4F4F-897C-451AA66F1516}" type="parTrans" cxnId="{A9676025-22BC-4F10-8860-B270A6112553}">
      <dgm:prSet/>
      <dgm:spPr/>
      <dgm:t>
        <a:bodyPr rtlCol="0"/>
        <a:lstStyle/>
        <a:p>
          <a:pPr rtl="0"/>
          <a:endParaRPr lang="en-US"/>
        </a:p>
      </dgm:t>
    </dgm:pt>
    <dgm:pt modelId="{7985EE53-BD3D-4DB3-B5BD-6B9FFA75B9E6}" type="sibTrans" cxnId="{A9676025-22BC-4F10-8860-B270A6112553}">
      <dgm:prSet/>
      <dgm:spPr/>
      <dgm:t>
        <a:bodyPr rtlCol="0"/>
        <a:lstStyle/>
        <a:p>
          <a:pPr rtl="0"/>
          <a:endParaRPr lang="es-ES" noProof="0" dirty="0"/>
        </a:p>
      </dgm:t>
      <dgm:extLst>
        <a:ext uri="{E40237B7-FDA0-4F09-8148-C483321AD2D9}">
          <dgm14:cNvPr xmlns:dgm14="http://schemas.microsoft.com/office/drawing/2010/diagram" id="0" name="" title="Arrow between Step 1 and Step 2"/>
        </a:ext>
      </dgm:extLst>
    </dgm:pt>
    <dgm:pt modelId="{38FB0022-09EC-4D6F-86C0-C813C6F2F39A}">
      <dgm:prSet phldrT="[Text]" custT="1"/>
      <dgm:spPr/>
      <dgm:t>
        <a:bodyPr rtlCol="0"/>
        <a:lstStyle/>
        <a:p>
          <a:pPr rtl="0"/>
          <a:r>
            <a:rPr lang="es-ES" sz="1400" noProof="0" dirty="0">
              <a:solidFill>
                <a:schemeClr val="tx2"/>
              </a:solidFill>
            </a:rPr>
            <a:t>Autonomía*</a:t>
          </a:r>
        </a:p>
      </dgm:t>
      <dgm:extLst>
        <a:ext uri="{E40237B7-FDA0-4F09-8148-C483321AD2D9}">
          <dgm14:cNvPr xmlns:dgm14="http://schemas.microsoft.com/office/drawing/2010/diagram" id="0" name="" title="Step 3 title"/>
        </a:ext>
      </dgm:extLst>
    </dgm:pt>
    <dgm:pt modelId="{A0BBE5C2-C8CF-4F12-974F-53039E6D00EC}" type="parTrans" cxnId="{9A1C775D-7DDB-48F9-97D9-490A63DE2A86}">
      <dgm:prSet/>
      <dgm:spPr/>
      <dgm:t>
        <a:bodyPr rtlCol="0"/>
        <a:lstStyle/>
        <a:p>
          <a:pPr rtl="0"/>
          <a:endParaRPr lang="en-US"/>
        </a:p>
      </dgm:t>
    </dgm:pt>
    <dgm:pt modelId="{EA86A114-EBD1-49CF-AB76-042FF3D636A5}" type="sibTrans" cxnId="{9A1C775D-7DDB-48F9-97D9-490A63DE2A86}">
      <dgm:prSet/>
      <dgm:spPr/>
      <dgm:t>
        <a:bodyPr rtlCol="0"/>
        <a:lstStyle/>
        <a:p>
          <a:pPr rtl="0"/>
          <a:endParaRPr lang="es-ES" noProof="0" dirty="0"/>
        </a:p>
      </dgm:t>
      <dgm:extLst>
        <a:ext uri="{E40237B7-FDA0-4F09-8148-C483321AD2D9}">
          <dgm14:cNvPr xmlns:dgm14="http://schemas.microsoft.com/office/drawing/2010/diagram" id="0" name="" title="Arrow between Step 3 and Step 4"/>
        </a:ext>
      </dgm:extLst>
    </dgm:pt>
    <dgm:pt modelId="{9131EDB8-27A6-42FD-A541-052EFC01D4C6}">
      <dgm:prSet phldrT="[Text]"/>
      <dgm:spPr/>
      <dgm:t>
        <a:bodyPr rtlCol="0"/>
        <a:lstStyle/>
        <a:p>
          <a:pPr rtl="0"/>
          <a:r>
            <a:rPr lang="es-ES" noProof="0" dirty="0">
              <a:solidFill>
                <a:schemeClr val="tx2"/>
              </a:solidFill>
            </a:rPr>
            <a:t>Proximidad*</a:t>
          </a:r>
        </a:p>
      </dgm:t>
      <dgm:extLst>
        <a:ext uri="{E40237B7-FDA0-4F09-8148-C483321AD2D9}">
          <dgm14:cNvPr xmlns:dgm14="http://schemas.microsoft.com/office/drawing/2010/diagram" id="0" name="" title="Step 4 title"/>
        </a:ext>
      </dgm:extLst>
    </dgm:pt>
    <dgm:pt modelId="{6EC3601D-D6CE-49D7-9229-0442323129DA}" type="parTrans" cxnId="{198EE807-14A4-40FA-B030-5F9F79A9713E}">
      <dgm:prSet/>
      <dgm:spPr/>
      <dgm:t>
        <a:bodyPr rtlCol="0"/>
        <a:lstStyle/>
        <a:p>
          <a:pPr rtl="0"/>
          <a:endParaRPr lang="en-US"/>
        </a:p>
      </dgm:t>
    </dgm:pt>
    <dgm:pt modelId="{13A2EB04-B868-427A-B17F-16729BFA55DA}" type="sibTrans" cxnId="{198EE807-14A4-40FA-B030-5F9F79A9713E}">
      <dgm:prSet/>
      <dgm:spPr/>
      <dgm:t>
        <a:bodyPr rtlCol="0"/>
        <a:lstStyle/>
        <a:p>
          <a:pPr rtl="0"/>
          <a:endParaRPr lang="es-ES" noProof="0" dirty="0"/>
        </a:p>
      </dgm:t>
      <dgm:extLst>
        <a:ext uri="{E40237B7-FDA0-4F09-8148-C483321AD2D9}">
          <dgm14:cNvPr xmlns:dgm14="http://schemas.microsoft.com/office/drawing/2010/diagram" id="0" name="" title="Arrow between Step 4 and Step 5"/>
        </a:ext>
      </dgm:extLst>
    </dgm:pt>
    <dgm:pt modelId="{23116FF9-AEB9-43F5-882D-9ECB1FD5DE18}">
      <dgm:prSet phldrT="[Text]" custT="1"/>
      <dgm:spPr/>
      <dgm:t>
        <a:bodyPr rtlCol="0"/>
        <a:lstStyle/>
        <a:p>
          <a:pPr rtl="0"/>
          <a:r>
            <a:rPr lang="es-ES" sz="1200" noProof="0" dirty="0">
              <a:solidFill>
                <a:schemeClr val="tx2"/>
              </a:solidFill>
            </a:rPr>
            <a:t>Participación abierta e ilimitada</a:t>
          </a:r>
        </a:p>
      </dgm:t>
      <dgm:extLst>
        <a:ext uri="{E40237B7-FDA0-4F09-8148-C483321AD2D9}">
          <dgm14:cNvPr xmlns:dgm14="http://schemas.microsoft.com/office/drawing/2010/diagram" id="0" name="" title="Step 5 title"/>
        </a:ext>
      </dgm:extLst>
    </dgm:pt>
    <dgm:pt modelId="{86229775-B50F-4220-B88B-07C4BA05CEAC}" type="parTrans" cxnId="{97323DE5-E2BF-422D-8188-D2445F20223B}">
      <dgm:prSet/>
      <dgm:spPr/>
      <dgm:t>
        <a:bodyPr rtlCol="0"/>
        <a:lstStyle/>
        <a:p>
          <a:pPr rtl="0"/>
          <a:endParaRPr lang="en-US"/>
        </a:p>
      </dgm:t>
    </dgm:pt>
    <dgm:pt modelId="{BEE765C7-6165-4808-9B3B-A6627557B77F}" type="sibTrans" cxnId="{97323DE5-E2BF-422D-8188-D2445F20223B}">
      <dgm:prSet/>
      <dgm:spPr/>
      <dgm:t>
        <a:bodyPr rtlCol="0"/>
        <a:lstStyle/>
        <a:p>
          <a:pPr rtl="0"/>
          <a:endParaRPr lang="es-ES" noProof="0" dirty="0"/>
        </a:p>
      </dgm:t>
      <dgm:extLst>
        <a:ext uri="{E40237B7-FDA0-4F09-8148-C483321AD2D9}">
          <dgm14:cNvPr xmlns:dgm14="http://schemas.microsoft.com/office/drawing/2010/diagram" id="0" name="" title="Arrow between Step 5 and Step 1"/>
        </a:ext>
      </dgm:extLst>
    </dgm:pt>
    <dgm:pt modelId="{DA2EE66E-1894-4E15-A659-CCDCFE4DAD65}">
      <dgm:prSet phldrT="[Text]" custT="1"/>
      <dgm:spPr/>
      <dgm:t>
        <a:bodyPr rtlCol="0"/>
        <a:lstStyle/>
        <a:p>
          <a:pPr rtl="0"/>
          <a:r>
            <a:rPr lang="es-ES" sz="1400" noProof="0" dirty="0">
              <a:solidFill>
                <a:schemeClr val="tx2"/>
              </a:solidFill>
            </a:rPr>
            <a:t>Pertenencia</a:t>
          </a:r>
          <a:r>
            <a:rPr lang="es-ES" sz="1400" baseline="0" noProof="0" dirty="0">
              <a:solidFill>
                <a:schemeClr val="tx2"/>
              </a:solidFill>
            </a:rPr>
            <a:t> libre y voluntaria</a:t>
          </a:r>
          <a:endParaRPr lang="es-ES" sz="1400" noProof="0" dirty="0">
            <a:solidFill>
              <a:schemeClr val="tx2"/>
            </a:solidFill>
          </a:endParaRPr>
        </a:p>
      </dgm:t>
      <dgm:extLst>
        <a:ext uri="{E40237B7-FDA0-4F09-8148-C483321AD2D9}">
          <dgm14:cNvPr xmlns:dgm14="http://schemas.microsoft.com/office/drawing/2010/diagram" id="0" name="" title="Step 2 title"/>
        </a:ext>
      </dgm:extLst>
    </dgm:pt>
    <dgm:pt modelId="{21005F9D-878A-4CC9-A13A-8A9C577A9239}" type="parTrans" cxnId="{64DAF508-E1BA-4EDC-A97D-EE1A011CB9E0}">
      <dgm:prSet/>
      <dgm:spPr/>
      <dgm:t>
        <a:bodyPr rtlCol="0"/>
        <a:lstStyle/>
        <a:p>
          <a:pPr rtl="0"/>
          <a:endParaRPr lang="en-US"/>
        </a:p>
      </dgm:t>
    </dgm:pt>
    <dgm:pt modelId="{612BA10D-4F4F-4BF6-9059-06A94BDAF34E}" type="sibTrans" cxnId="{64DAF508-E1BA-4EDC-A97D-EE1A011CB9E0}">
      <dgm:prSet/>
      <dgm:spPr/>
      <dgm:t>
        <a:bodyPr rtlCol="0"/>
        <a:lstStyle/>
        <a:p>
          <a:pPr rtl="0"/>
          <a:endParaRPr lang="es-ES" noProof="0" dirty="0"/>
        </a:p>
      </dgm:t>
      <dgm:extLst>
        <a:ext uri="{E40237B7-FDA0-4F09-8148-C483321AD2D9}">
          <dgm14:cNvPr xmlns:dgm14="http://schemas.microsoft.com/office/drawing/2010/diagram" id="0" name="" title="Arrow between Step 2 and Step 3"/>
        </a:ext>
      </dgm:extLst>
    </dgm:pt>
    <dgm:pt modelId="{EA3ADED0-C9AD-4C17-98CE-D872DACD90E8}" type="pres">
      <dgm:prSet presAssocID="{13633CBA-2502-434A-928C-6EC6967F259D}" presName="cycle" presStyleCnt="0">
        <dgm:presLayoutVars>
          <dgm:dir/>
          <dgm:resizeHandles val="exact"/>
        </dgm:presLayoutVars>
      </dgm:prSet>
      <dgm:spPr/>
    </dgm:pt>
    <dgm:pt modelId="{558890D5-4F42-4C33-B381-CD393B37A1FF}" type="pres">
      <dgm:prSet presAssocID="{012EDDC6-207F-4EE3-9DEB-146599520561}" presName="node" presStyleLbl="node1" presStyleIdx="0" presStyleCnt="5">
        <dgm:presLayoutVars>
          <dgm:bulletEnabled val="1"/>
        </dgm:presLayoutVars>
      </dgm:prSet>
      <dgm:spPr/>
    </dgm:pt>
    <dgm:pt modelId="{973C755A-5077-47FB-BDC0-FF7A84FD3F26}" type="pres">
      <dgm:prSet presAssocID="{7985EE53-BD3D-4DB3-B5BD-6B9FFA75B9E6}" presName="sibTrans" presStyleLbl="sibTrans2D1" presStyleIdx="0" presStyleCnt="5"/>
      <dgm:spPr/>
    </dgm:pt>
    <dgm:pt modelId="{746707A3-847D-4DEF-8437-C19565999197}" type="pres">
      <dgm:prSet presAssocID="{7985EE53-BD3D-4DB3-B5BD-6B9FFA75B9E6}" presName="connectorText" presStyleLbl="sibTrans2D1" presStyleIdx="0" presStyleCnt="5"/>
      <dgm:spPr/>
    </dgm:pt>
    <dgm:pt modelId="{7C5A343C-E262-450D-959C-A644EA0CABBE}" type="pres">
      <dgm:prSet presAssocID="{DA2EE66E-1894-4E15-A659-CCDCFE4DAD65}" presName="node" presStyleLbl="node1" presStyleIdx="1" presStyleCnt="5" custRadScaleRad="99639" custRadScaleInc="-7381">
        <dgm:presLayoutVars>
          <dgm:bulletEnabled val="1"/>
        </dgm:presLayoutVars>
      </dgm:prSet>
      <dgm:spPr/>
    </dgm:pt>
    <dgm:pt modelId="{719BC63E-F731-4648-BC28-EDC25FC57AA9}" type="pres">
      <dgm:prSet presAssocID="{612BA10D-4F4F-4BF6-9059-06A94BDAF34E}" presName="sibTrans" presStyleLbl="sibTrans2D1" presStyleIdx="1" presStyleCnt="5"/>
      <dgm:spPr/>
    </dgm:pt>
    <dgm:pt modelId="{018B9E75-742E-4303-A16C-8A821310EF15}" type="pres">
      <dgm:prSet presAssocID="{612BA10D-4F4F-4BF6-9059-06A94BDAF34E}" presName="connectorText" presStyleLbl="sibTrans2D1" presStyleIdx="1" presStyleCnt="5"/>
      <dgm:spPr/>
    </dgm:pt>
    <dgm:pt modelId="{91CB6799-0928-4E01-9EDA-41B17BB04FAF}" type="pres">
      <dgm:prSet presAssocID="{38FB0022-09EC-4D6F-86C0-C813C6F2F39A}" presName="node" presStyleLbl="node1" presStyleIdx="2" presStyleCnt="5">
        <dgm:presLayoutVars>
          <dgm:bulletEnabled val="1"/>
        </dgm:presLayoutVars>
      </dgm:prSet>
      <dgm:spPr/>
    </dgm:pt>
    <dgm:pt modelId="{3701657F-6946-4A4C-877D-2A88A526B7E1}" type="pres">
      <dgm:prSet presAssocID="{EA86A114-EBD1-49CF-AB76-042FF3D636A5}" presName="sibTrans" presStyleLbl="sibTrans2D1" presStyleIdx="2" presStyleCnt="5"/>
      <dgm:spPr/>
    </dgm:pt>
    <dgm:pt modelId="{A60042D3-910C-4160-96CD-1A63C2C4C0FB}" type="pres">
      <dgm:prSet presAssocID="{EA86A114-EBD1-49CF-AB76-042FF3D636A5}" presName="connectorText" presStyleLbl="sibTrans2D1" presStyleIdx="2" presStyleCnt="5"/>
      <dgm:spPr/>
    </dgm:pt>
    <dgm:pt modelId="{28372633-A8CE-4898-AF86-305447452F30}" type="pres">
      <dgm:prSet presAssocID="{9131EDB8-27A6-42FD-A541-052EFC01D4C6}" presName="node" presStyleLbl="node1" presStyleIdx="3" presStyleCnt="5">
        <dgm:presLayoutVars>
          <dgm:bulletEnabled val="1"/>
        </dgm:presLayoutVars>
      </dgm:prSet>
      <dgm:spPr/>
    </dgm:pt>
    <dgm:pt modelId="{3BFA7701-5D17-48E5-8EAF-0CE4B894FCD8}" type="pres">
      <dgm:prSet presAssocID="{13A2EB04-B868-427A-B17F-16729BFA55DA}" presName="sibTrans" presStyleLbl="sibTrans2D1" presStyleIdx="3" presStyleCnt="5"/>
      <dgm:spPr/>
    </dgm:pt>
    <dgm:pt modelId="{2F68EEE9-28D4-49EC-A4B1-C191492E34F2}" type="pres">
      <dgm:prSet presAssocID="{13A2EB04-B868-427A-B17F-16729BFA55DA}" presName="connectorText" presStyleLbl="sibTrans2D1" presStyleIdx="3" presStyleCnt="5"/>
      <dgm:spPr/>
    </dgm:pt>
    <dgm:pt modelId="{4DD53E4A-81C3-4CAD-B31F-4C20BA5CFCD7}" type="pres">
      <dgm:prSet presAssocID="{23116FF9-AEB9-43F5-882D-9ECB1FD5DE18}" presName="node" presStyleLbl="node1" presStyleIdx="4" presStyleCnt="5" custRadScaleRad="122238" custRadScaleInc="2876">
        <dgm:presLayoutVars>
          <dgm:bulletEnabled val="1"/>
        </dgm:presLayoutVars>
      </dgm:prSet>
      <dgm:spPr/>
    </dgm:pt>
    <dgm:pt modelId="{670EC530-2BF9-418C-9EBE-CFD33FE15D7D}" type="pres">
      <dgm:prSet presAssocID="{BEE765C7-6165-4808-9B3B-A6627557B77F}" presName="sibTrans" presStyleLbl="sibTrans2D1" presStyleIdx="4" presStyleCnt="5"/>
      <dgm:spPr/>
    </dgm:pt>
    <dgm:pt modelId="{75E8BE9C-270B-4810-939F-EB750969C50A}" type="pres">
      <dgm:prSet presAssocID="{BEE765C7-6165-4808-9B3B-A6627557B77F}" presName="connectorText" presStyleLbl="sibTrans2D1" presStyleIdx="4" presStyleCnt="5"/>
      <dgm:spPr/>
    </dgm:pt>
  </dgm:ptLst>
  <dgm:cxnLst>
    <dgm:cxn modelId="{198EE807-14A4-40FA-B030-5F9F79A9713E}" srcId="{13633CBA-2502-434A-928C-6EC6967F259D}" destId="{9131EDB8-27A6-42FD-A541-052EFC01D4C6}" srcOrd="3" destOrd="0" parTransId="{6EC3601D-D6CE-49D7-9229-0442323129DA}" sibTransId="{13A2EB04-B868-427A-B17F-16729BFA55DA}"/>
    <dgm:cxn modelId="{64DAF508-E1BA-4EDC-A97D-EE1A011CB9E0}" srcId="{13633CBA-2502-434A-928C-6EC6967F259D}" destId="{DA2EE66E-1894-4E15-A659-CCDCFE4DAD65}" srcOrd="1" destOrd="0" parTransId="{21005F9D-878A-4CC9-A13A-8A9C577A9239}" sibTransId="{612BA10D-4F4F-4BF6-9059-06A94BDAF34E}"/>
    <dgm:cxn modelId="{08C26720-4CBB-4226-9FAA-5FA72C464F41}" type="presOf" srcId="{612BA10D-4F4F-4BF6-9059-06A94BDAF34E}" destId="{018B9E75-742E-4303-A16C-8A821310EF15}" srcOrd="1" destOrd="0" presId="urn:microsoft.com/office/officeart/2005/8/layout/cycle2"/>
    <dgm:cxn modelId="{A9676025-22BC-4F10-8860-B270A6112553}" srcId="{13633CBA-2502-434A-928C-6EC6967F259D}" destId="{012EDDC6-207F-4EE3-9DEB-146599520561}" srcOrd="0" destOrd="0" parTransId="{1850CBD5-1A99-4F4F-897C-451AA66F1516}" sibTransId="{7985EE53-BD3D-4DB3-B5BD-6B9FFA75B9E6}"/>
    <dgm:cxn modelId="{54F8772A-7F81-4F90-B03D-21A18269F8D4}" type="presOf" srcId="{DA2EE66E-1894-4E15-A659-CCDCFE4DAD65}" destId="{7C5A343C-E262-450D-959C-A644EA0CABBE}" srcOrd="0" destOrd="0" presId="urn:microsoft.com/office/officeart/2005/8/layout/cycle2"/>
    <dgm:cxn modelId="{6BAAF43C-7E5B-435B-A7D7-29098A98B81E}" type="presOf" srcId="{7985EE53-BD3D-4DB3-B5BD-6B9FFA75B9E6}" destId="{973C755A-5077-47FB-BDC0-FF7A84FD3F26}" srcOrd="0" destOrd="0" presId="urn:microsoft.com/office/officeart/2005/8/layout/cycle2"/>
    <dgm:cxn modelId="{9A1C775D-7DDB-48F9-97D9-490A63DE2A86}" srcId="{13633CBA-2502-434A-928C-6EC6967F259D}" destId="{38FB0022-09EC-4D6F-86C0-C813C6F2F39A}" srcOrd="2" destOrd="0" parTransId="{A0BBE5C2-C8CF-4F12-974F-53039E6D00EC}" sibTransId="{EA86A114-EBD1-49CF-AB76-042FF3D636A5}"/>
    <dgm:cxn modelId="{2E4A0F44-C22C-4A79-B441-BE1F243004F3}" type="presOf" srcId="{612BA10D-4F4F-4BF6-9059-06A94BDAF34E}" destId="{719BC63E-F731-4648-BC28-EDC25FC57AA9}" srcOrd="0" destOrd="0" presId="urn:microsoft.com/office/officeart/2005/8/layout/cycle2"/>
    <dgm:cxn modelId="{22D86A64-D851-411D-98DD-66DB08D887DE}" type="presOf" srcId="{012EDDC6-207F-4EE3-9DEB-146599520561}" destId="{558890D5-4F42-4C33-B381-CD393B37A1FF}" srcOrd="0" destOrd="0" presId="urn:microsoft.com/office/officeart/2005/8/layout/cycle2"/>
    <dgm:cxn modelId="{70A15E49-F97C-4E32-8474-DA58034FE49C}" type="presOf" srcId="{7985EE53-BD3D-4DB3-B5BD-6B9FFA75B9E6}" destId="{746707A3-847D-4DEF-8437-C19565999197}" srcOrd="1" destOrd="0" presId="urn:microsoft.com/office/officeart/2005/8/layout/cycle2"/>
    <dgm:cxn modelId="{66822E6F-E441-4678-A445-668144701D63}" type="presOf" srcId="{13A2EB04-B868-427A-B17F-16729BFA55DA}" destId="{2F68EEE9-28D4-49EC-A4B1-C191492E34F2}" srcOrd="1" destOrd="0" presId="urn:microsoft.com/office/officeart/2005/8/layout/cycle2"/>
    <dgm:cxn modelId="{8426E189-4684-4E41-AAAC-C4772D18A644}" type="presOf" srcId="{38FB0022-09EC-4D6F-86C0-C813C6F2F39A}" destId="{91CB6799-0928-4E01-9EDA-41B17BB04FAF}" srcOrd="0" destOrd="0" presId="urn:microsoft.com/office/officeart/2005/8/layout/cycle2"/>
    <dgm:cxn modelId="{3EDF7B8C-7598-4E0B-B3E9-3F82986F4CD4}" type="presOf" srcId="{9131EDB8-27A6-42FD-A541-052EFC01D4C6}" destId="{28372633-A8CE-4898-AF86-305447452F30}" srcOrd="0" destOrd="0" presId="urn:microsoft.com/office/officeart/2005/8/layout/cycle2"/>
    <dgm:cxn modelId="{04CB5DA5-3FF2-4B6D-8DE7-1F090C09BE47}" type="presOf" srcId="{EA86A114-EBD1-49CF-AB76-042FF3D636A5}" destId="{3701657F-6946-4A4C-877D-2A88A526B7E1}" srcOrd="0" destOrd="0" presId="urn:microsoft.com/office/officeart/2005/8/layout/cycle2"/>
    <dgm:cxn modelId="{70E930A6-C827-4F72-B6F2-9BC8DC8AB8CD}" type="presOf" srcId="{23116FF9-AEB9-43F5-882D-9ECB1FD5DE18}" destId="{4DD53E4A-81C3-4CAD-B31F-4C20BA5CFCD7}" srcOrd="0" destOrd="0" presId="urn:microsoft.com/office/officeart/2005/8/layout/cycle2"/>
    <dgm:cxn modelId="{5637A8D1-6DDD-43E0-A654-B84F12CA0E6D}" type="presOf" srcId="{EA86A114-EBD1-49CF-AB76-042FF3D636A5}" destId="{A60042D3-910C-4160-96CD-1A63C2C4C0FB}" srcOrd="1" destOrd="0" presId="urn:microsoft.com/office/officeart/2005/8/layout/cycle2"/>
    <dgm:cxn modelId="{E6D814D4-FE86-41BE-AC34-7861C8901BCD}" type="presOf" srcId="{13633CBA-2502-434A-928C-6EC6967F259D}" destId="{EA3ADED0-C9AD-4C17-98CE-D872DACD90E8}" srcOrd="0" destOrd="0" presId="urn:microsoft.com/office/officeart/2005/8/layout/cycle2"/>
    <dgm:cxn modelId="{178C50D8-77D8-41C7-84A7-20D85C0A1825}" type="presOf" srcId="{BEE765C7-6165-4808-9B3B-A6627557B77F}" destId="{670EC530-2BF9-418C-9EBE-CFD33FE15D7D}" srcOrd="0" destOrd="0" presId="urn:microsoft.com/office/officeart/2005/8/layout/cycle2"/>
    <dgm:cxn modelId="{6A3565DD-D04C-4E82-B5A0-4809B84DBC70}" type="presOf" srcId="{13A2EB04-B868-427A-B17F-16729BFA55DA}" destId="{3BFA7701-5D17-48E5-8EAF-0CE4B894FCD8}" srcOrd="0" destOrd="0" presId="urn:microsoft.com/office/officeart/2005/8/layout/cycle2"/>
    <dgm:cxn modelId="{142518E3-74EC-49D4-B3EA-D407F6E4F483}" type="presOf" srcId="{BEE765C7-6165-4808-9B3B-A6627557B77F}" destId="{75E8BE9C-270B-4810-939F-EB750969C50A}" srcOrd="1" destOrd="0" presId="urn:microsoft.com/office/officeart/2005/8/layout/cycle2"/>
    <dgm:cxn modelId="{97323DE5-E2BF-422D-8188-D2445F20223B}" srcId="{13633CBA-2502-434A-928C-6EC6967F259D}" destId="{23116FF9-AEB9-43F5-882D-9ECB1FD5DE18}" srcOrd="4" destOrd="0" parTransId="{86229775-B50F-4220-B88B-07C4BA05CEAC}" sibTransId="{BEE765C7-6165-4808-9B3B-A6627557B77F}"/>
    <dgm:cxn modelId="{DFA86892-7D69-4BFB-B34F-2C8C07271E8B}" type="presParOf" srcId="{EA3ADED0-C9AD-4C17-98CE-D872DACD90E8}" destId="{558890D5-4F42-4C33-B381-CD393B37A1FF}" srcOrd="0" destOrd="0" presId="urn:microsoft.com/office/officeart/2005/8/layout/cycle2"/>
    <dgm:cxn modelId="{7F9B98CF-1D17-4778-A91B-7B74EBAA0FA8}" type="presParOf" srcId="{EA3ADED0-C9AD-4C17-98CE-D872DACD90E8}" destId="{973C755A-5077-47FB-BDC0-FF7A84FD3F26}" srcOrd="1" destOrd="0" presId="urn:microsoft.com/office/officeart/2005/8/layout/cycle2"/>
    <dgm:cxn modelId="{58B0DBF7-4E3D-49F6-8D26-ACACE46843EA}" type="presParOf" srcId="{973C755A-5077-47FB-BDC0-FF7A84FD3F26}" destId="{746707A3-847D-4DEF-8437-C19565999197}" srcOrd="0" destOrd="0" presId="urn:microsoft.com/office/officeart/2005/8/layout/cycle2"/>
    <dgm:cxn modelId="{381EE5FA-8238-4893-AAE3-669FE20776B0}" type="presParOf" srcId="{EA3ADED0-C9AD-4C17-98CE-D872DACD90E8}" destId="{7C5A343C-E262-450D-959C-A644EA0CABBE}" srcOrd="2" destOrd="0" presId="urn:microsoft.com/office/officeart/2005/8/layout/cycle2"/>
    <dgm:cxn modelId="{516E789B-A1EF-4A99-AEAC-BA725AC33E92}" type="presParOf" srcId="{EA3ADED0-C9AD-4C17-98CE-D872DACD90E8}" destId="{719BC63E-F731-4648-BC28-EDC25FC57AA9}" srcOrd="3" destOrd="0" presId="urn:microsoft.com/office/officeart/2005/8/layout/cycle2"/>
    <dgm:cxn modelId="{13FBEBCD-DC9D-4FEF-AE29-4C9E0849BF3F}" type="presParOf" srcId="{719BC63E-F731-4648-BC28-EDC25FC57AA9}" destId="{018B9E75-742E-4303-A16C-8A821310EF15}" srcOrd="0" destOrd="0" presId="urn:microsoft.com/office/officeart/2005/8/layout/cycle2"/>
    <dgm:cxn modelId="{FB008668-0FF3-46C7-8959-1F236FB4F4D0}" type="presParOf" srcId="{EA3ADED0-C9AD-4C17-98CE-D872DACD90E8}" destId="{91CB6799-0928-4E01-9EDA-41B17BB04FAF}" srcOrd="4" destOrd="0" presId="urn:microsoft.com/office/officeart/2005/8/layout/cycle2"/>
    <dgm:cxn modelId="{971F10E2-5CED-4C4E-9252-D755753EA2E9}" type="presParOf" srcId="{EA3ADED0-C9AD-4C17-98CE-D872DACD90E8}" destId="{3701657F-6946-4A4C-877D-2A88A526B7E1}" srcOrd="5" destOrd="0" presId="urn:microsoft.com/office/officeart/2005/8/layout/cycle2"/>
    <dgm:cxn modelId="{A68F6CC6-1A0A-4333-8003-8FEDD4F0E677}" type="presParOf" srcId="{3701657F-6946-4A4C-877D-2A88A526B7E1}" destId="{A60042D3-910C-4160-96CD-1A63C2C4C0FB}" srcOrd="0" destOrd="0" presId="urn:microsoft.com/office/officeart/2005/8/layout/cycle2"/>
    <dgm:cxn modelId="{10A74CE4-5A25-4509-ADD3-06BB9CEF21C7}" type="presParOf" srcId="{EA3ADED0-C9AD-4C17-98CE-D872DACD90E8}" destId="{28372633-A8CE-4898-AF86-305447452F30}" srcOrd="6" destOrd="0" presId="urn:microsoft.com/office/officeart/2005/8/layout/cycle2"/>
    <dgm:cxn modelId="{1B430A39-072A-40C5-B4BD-47B08DF907B6}" type="presParOf" srcId="{EA3ADED0-C9AD-4C17-98CE-D872DACD90E8}" destId="{3BFA7701-5D17-48E5-8EAF-0CE4B894FCD8}" srcOrd="7" destOrd="0" presId="urn:microsoft.com/office/officeart/2005/8/layout/cycle2"/>
    <dgm:cxn modelId="{46827EAB-B72B-42D7-AFD7-E30968E9F4C3}" type="presParOf" srcId="{3BFA7701-5D17-48E5-8EAF-0CE4B894FCD8}" destId="{2F68EEE9-28D4-49EC-A4B1-C191492E34F2}" srcOrd="0" destOrd="0" presId="urn:microsoft.com/office/officeart/2005/8/layout/cycle2"/>
    <dgm:cxn modelId="{9F3F7806-C569-417D-8EC1-52CA3866F5CB}" type="presParOf" srcId="{EA3ADED0-C9AD-4C17-98CE-D872DACD90E8}" destId="{4DD53E4A-81C3-4CAD-B31F-4C20BA5CFCD7}" srcOrd="8" destOrd="0" presId="urn:microsoft.com/office/officeart/2005/8/layout/cycle2"/>
    <dgm:cxn modelId="{30A9895D-4071-42A8-815E-0C83C1883982}" type="presParOf" srcId="{EA3ADED0-C9AD-4C17-98CE-D872DACD90E8}" destId="{670EC530-2BF9-418C-9EBE-CFD33FE15D7D}" srcOrd="9" destOrd="0" presId="urn:microsoft.com/office/officeart/2005/8/layout/cycle2"/>
    <dgm:cxn modelId="{687D3A8C-60B6-45BD-AF82-A0D5A13C4B1D}" type="presParOf" srcId="{670EC530-2BF9-418C-9EBE-CFD33FE15D7D}" destId="{75E8BE9C-270B-4810-939F-EB750969C50A}"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8890D5-4F42-4C33-B381-CD393B37A1FF}">
      <dsp:nvSpPr>
        <dsp:cNvPr id="0" name=""/>
        <dsp:cNvSpPr/>
      </dsp:nvSpPr>
      <dsp:spPr>
        <a:xfrm>
          <a:off x="1872180" y="1058"/>
          <a:ext cx="1497232" cy="1497232"/>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rtlCol="0" anchor="ctr" anchorCtr="0">
          <a:noAutofit/>
        </a:bodyPr>
        <a:lstStyle/>
        <a:p>
          <a:pPr marL="0" lvl="0" indent="0" algn="ctr" defTabSz="711200" rtl="0">
            <a:lnSpc>
              <a:spcPct val="90000"/>
            </a:lnSpc>
            <a:spcBef>
              <a:spcPct val="0"/>
            </a:spcBef>
            <a:spcAft>
              <a:spcPct val="35000"/>
            </a:spcAft>
            <a:buNone/>
          </a:pPr>
          <a:r>
            <a:rPr lang="es-ES" sz="1600" kern="1200" noProof="0" dirty="0"/>
            <a:t>Mínimo 5 socios</a:t>
          </a:r>
        </a:p>
      </dsp:txBody>
      <dsp:txXfrm>
        <a:off x="2091445" y="220323"/>
        <a:ext cx="1058702" cy="1058702"/>
      </dsp:txXfrm>
    </dsp:sp>
    <dsp:sp modelId="{973C755A-5077-47FB-BDC0-FF7A84FD3F26}">
      <dsp:nvSpPr>
        <dsp:cNvPr id="0" name=""/>
        <dsp:cNvSpPr/>
      </dsp:nvSpPr>
      <dsp:spPr>
        <a:xfrm rot="2089272">
          <a:off x="3325606" y="1112181"/>
          <a:ext cx="359195" cy="50531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rtlCol="0" anchor="ctr" anchorCtr="0">
          <a:noAutofit/>
        </a:bodyPr>
        <a:lstStyle/>
        <a:p>
          <a:pPr marL="0" lvl="0" indent="0" algn="ctr" defTabSz="444500" rtl="0">
            <a:lnSpc>
              <a:spcPct val="90000"/>
            </a:lnSpc>
            <a:spcBef>
              <a:spcPct val="0"/>
            </a:spcBef>
            <a:spcAft>
              <a:spcPct val="35000"/>
            </a:spcAft>
            <a:buNone/>
          </a:pPr>
          <a:endParaRPr lang="es-ES" sz="1000" kern="1200" noProof="0" dirty="0"/>
        </a:p>
      </dsp:txBody>
      <dsp:txXfrm>
        <a:off x="3335254" y="1182478"/>
        <a:ext cx="251437" cy="303189"/>
      </dsp:txXfrm>
    </dsp:sp>
    <dsp:sp modelId="{7C5A343C-E262-450D-959C-A644EA0CABBE}">
      <dsp:nvSpPr>
        <dsp:cNvPr id="0" name=""/>
        <dsp:cNvSpPr/>
      </dsp:nvSpPr>
      <dsp:spPr>
        <a:xfrm>
          <a:off x="3657686" y="1242997"/>
          <a:ext cx="1497232" cy="1497232"/>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rtlCol="0" anchor="ctr" anchorCtr="0">
          <a:noAutofit/>
        </a:bodyPr>
        <a:lstStyle/>
        <a:p>
          <a:pPr marL="0" lvl="0" indent="0" algn="ctr" defTabSz="711200" rtl="0">
            <a:lnSpc>
              <a:spcPct val="90000"/>
            </a:lnSpc>
            <a:spcBef>
              <a:spcPct val="0"/>
            </a:spcBef>
            <a:spcAft>
              <a:spcPct val="35000"/>
            </a:spcAft>
            <a:buNone/>
          </a:pPr>
          <a:r>
            <a:rPr lang="es-ES" sz="1600" kern="1200" noProof="0" dirty="0">
              <a:solidFill>
                <a:schemeClr val="tx2"/>
              </a:solidFill>
            </a:rPr>
            <a:t>Pertenencia</a:t>
          </a:r>
          <a:r>
            <a:rPr lang="es-ES" sz="1600" kern="1200" baseline="0" noProof="0" dirty="0">
              <a:solidFill>
                <a:schemeClr val="tx2"/>
              </a:solidFill>
            </a:rPr>
            <a:t> libre y voluntaria</a:t>
          </a:r>
          <a:endParaRPr lang="es-ES" sz="1600" kern="1200" noProof="0" dirty="0">
            <a:solidFill>
              <a:schemeClr val="tx2"/>
            </a:solidFill>
          </a:endParaRPr>
        </a:p>
      </dsp:txBody>
      <dsp:txXfrm>
        <a:off x="3876951" y="1462262"/>
        <a:ext cx="1058702" cy="1058702"/>
      </dsp:txXfrm>
    </dsp:sp>
    <dsp:sp modelId="{719BC63E-F731-4648-BC28-EDC25FC57AA9}">
      <dsp:nvSpPr>
        <dsp:cNvPr id="0" name=""/>
        <dsp:cNvSpPr/>
      </dsp:nvSpPr>
      <dsp:spPr>
        <a:xfrm rot="6392134">
          <a:off x="3862282" y="2838403"/>
          <a:ext cx="435214" cy="50531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rtlCol="0" anchor="ctr" anchorCtr="0">
          <a:noAutofit/>
        </a:bodyPr>
        <a:lstStyle/>
        <a:p>
          <a:pPr marL="0" lvl="0" indent="0" algn="ctr" defTabSz="444500" rtl="0">
            <a:lnSpc>
              <a:spcPct val="90000"/>
            </a:lnSpc>
            <a:spcBef>
              <a:spcPct val="0"/>
            </a:spcBef>
            <a:spcAft>
              <a:spcPct val="35000"/>
            </a:spcAft>
            <a:buNone/>
          </a:pPr>
          <a:endParaRPr lang="es-ES" sz="1000" kern="1200" noProof="0" dirty="0"/>
        </a:p>
      </dsp:txBody>
      <dsp:txXfrm rot="10800000">
        <a:off x="3946144" y="2876884"/>
        <a:ext cx="304650" cy="303189"/>
      </dsp:txXfrm>
    </dsp:sp>
    <dsp:sp modelId="{91CB6799-0928-4E01-9EDA-41B17BB04FAF}">
      <dsp:nvSpPr>
        <dsp:cNvPr id="0" name=""/>
        <dsp:cNvSpPr/>
      </dsp:nvSpPr>
      <dsp:spPr>
        <a:xfrm>
          <a:off x="2997848" y="3465508"/>
          <a:ext cx="1497232" cy="1497232"/>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rtlCol="0" anchor="ctr" anchorCtr="0">
          <a:noAutofit/>
        </a:bodyPr>
        <a:lstStyle/>
        <a:p>
          <a:pPr marL="0" lvl="0" indent="0" algn="ctr" defTabSz="622300" rtl="0">
            <a:lnSpc>
              <a:spcPct val="90000"/>
            </a:lnSpc>
            <a:spcBef>
              <a:spcPct val="0"/>
            </a:spcBef>
            <a:spcAft>
              <a:spcPct val="35000"/>
            </a:spcAft>
            <a:buNone/>
          </a:pPr>
          <a:r>
            <a:rPr lang="es-ES" sz="1400" kern="1200" noProof="0" dirty="0">
              <a:solidFill>
                <a:schemeClr val="tx2"/>
              </a:solidFill>
            </a:rPr>
            <a:t>Autonomía*</a:t>
          </a:r>
        </a:p>
      </dsp:txBody>
      <dsp:txXfrm>
        <a:off x="3217113" y="3684773"/>
        <a:ext cx="1058702" cy="1058702"/>
      </dsp:txXfrm>
    </dsp:sp>
    <dsp:sp modelId="{3701657F-6946-4A4C-877D-2A88A526B7E1}">
      <dsp:nvSpPr>
        <dsp:cNvPr id="0" name=""/>
        <dsp:cNvSpPr/>
      </dsp:nvSpPr>
      <dsp:spPr>
        <a:xfrm rot="10800000">
          <a:off x="2432270" y="3961466"/>
          <a:ext cx="399674" cy="50531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rtlCol="0" anchor="ctr" anchorCtr="0">
          <a:noAutofit/>
        </a:bodyPr>
        <a:lstStyle/>
        <a:p>
          <a:pPr marL="0" lvl="0" indent="0" algn="ctr" defTabSz="444500" rtl="0">
            <a:lnSpc>
              <a:spcPct val="90000"/>
            </a:lnSpc>
            <a:spcBef>
              <a:spcPct val="0"/>
            </a:spcBef>
            <a:spcAft>
              <a:spcPct val="35000"/>
            </a:spcAft>
            <a:buNone/>
          </a:pPr>
          <a:endParaRPr lang="es-ES" sz="1000" kern="1200" noProof="0" dirty="0"/>
        </a:p>
      </dsp:txBody>
      <dsp:txXfrm rot="10800000">
        <a:off x="2552172" y="4062529"/>
        <a:ext cx="279772" cy="303189"/>
      </dsp:txXfrm>
    </dsp:sp>
    <dsp:sp modelId="{28372633-A8CE-4898-AF86-305447452F30}">
      <dsp:nvSpPr>
        <dsp:cNvPr id="0" name=""/>
        <dsp:cNvSpPr/>
      </dsp:nvSpPr>
      <dsp:spPr>
        <a:xfrm>
          <a:off x="746512" y="3465508"/>
          <a:ext cx="1497232" cy="1497232"/>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rtlCol="0" anchor="ctr" anchorCtr="0">
          <a:noAutofit/>
        </a:bodyPr>
        <a:lstStyle/>
        <a:p>
          <a:pPr marL="0" lvl="0" indent="0" algn="ctr" defTabSz="533400" rtl="0">
            <a:lnSpc>
              <a:spcPct val="90000"/>
            </a:lnSpc>
            <a:spcBef>
              <a:spcPct val="0"/>
            </a:spcBef>
            <a:spcAft>
              <a:spcPct val="35000"/>
            </a:spcAft>
            <a:buNone/>
          </a:pPr>
          <a:r>
            <a:rPr lang="es-ES" sz="1200" kern="1200" noProof="0" dirty="0">
              <a:solidFill>
                <a:schemeClr val="tx2"/>
              </a:solidFill>
            </a:rPr>
            <a:t>Control</a:t>
          </a:r>
          <a:r>
            <a:rPr lang="es-ES" sz="1200" kern="1200" baseline="0" noProof="0" dirty="0">
              <a:solidFill>
                <a:schemeClr val="tx2"/>
              </a:solidFill>
            </a:rPr>
            <a:t> por personas físicas, pequeñas empresas o autoridades locales*</a:t>
          </a:r>
          <a:endParaRPr lang="es-ES" sz="1200" kern="1200" noProof="0" dirty="0">
            <a:solidFill>
              <a:schemeClr val="tx2"/>
            </a:solidFill>
          </a:endParaRPr>
        </a:p>
      </dsp:txBody>
      <dsp:txXfrm>
        <a:off x="965777" y="3684773"/>
        <a:ext cx="1058702" cy="1058702"/>
      </dsp:txXfrm>
    </dsp:sp>
    <dsp:sp modelId="{3BFA7701-5D17-48E5-8EAF-0CE4B894FCD8}">
      <dsp:nvSpPr>
        <dsp:cNvPr id="0" name=""/>
        <dsp:cNvSpPr/>
      </dsp:nvSpPr>
      <dsp:spPr>
        <a:xfrm rot="15126703">
          <a:off x="878894" y="2818354"/>
          <a:ext cx="494554" cy="50531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rtlCol="0" anchor="ctr" anchorCtr="0">
          <a:noAutofit/>
        </a:bodyPr>
        <a:lstStyle/>
        <a:p>
          <a:pPr marL="0" lvl="0" indent="0" algn="ctr" defTabSz="444500" rtl="0">
            <a:lnSpc>
              <a:spcPct val="90000"/>
            </a:lnSpc>
            <a:spcBef>
              <a:spcPct val="0"/>
            </a:spcBef>
            <a:spcAft>
              <a:spcPct val="35000"/>
            </a:spcAft>
            <a:buNone/>
          </a:pPr>
          <a:endParaRPr lang="es-ES" sz="1000" kern="1200" noProof="0" dirty="0"/>
        </a:p>
      </dsp:txBody>
      <dsp:txXfrm rot="10800000">
        <a:off x="975863" y="2990014"/>
        <a:ext cx="346188" cy="303189"/>
      </dsp:txXfrm>
    </dsp:sp>
    <dsp:sp modelId="{4DD53E4A-81C3-4CAD-B31F-4C20BA5CFCD7}">
      <dsp:nvSpPr>
        <dsp:cNvPr id="0" name=""/>
        <dsp:cNvSpPr/>
      </dsp:nvSpPr>
      <dsp:spPr>
        <a:xfrm>
          <a:off x="0" y="1152644"/>
          <a:ext cx="1497232" cy="1497232"/>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rtlCol="0" anchor="ctr" anchorCtr="0">
          <a:noAutofit/>
        </a:bodyPr>
        <a:lstStyle/>
        <a:p>
          <a:pPr marL="0" lvl="0" indent="0" algn="ctr" defTabSz="622300" rtl="0">
            <a:lnSpc>
              <a:spcPct val="90000"/>
            </a:lnSpc>
            <a:spcBef>
              <a:spcPct val="0"/>
            </a:spcBef>
            <a:spcAft>
              <a:spcPct val="35000"/>
            </a:spcAft>
            <a:buNone/>
          </a:pPr>
          <a:r>
            <a:rPr lang="es-ES" sz="1400" kern="1200" noProof="0" dirty="0">
              <a:solidFill>
                <a:schemeClr val="tx2"/>
              </a:solidFill>
            </a:rPr>
            <a:t>Participación abierta e ilimitada</a:t>
          </a:r>
        </a:p>
      </dsp:txBody>
      <dsp:txXfrm>
        <a:off x="219265" y="1371909"/>
        <a:ext cx="1058702" cy="1058702"/>
      </dsp:txXfrm>
    </dsp:sp>
    <dsp:sp modelId="{670EC530-2BF9-418C-9EBE-CFD33FE15D7D}">
      <dsp:nvSpPr>
        <dsp:cNvPr id="0" name=""/>
        <dsp:cNvSpPr/>
      </dsp:nvSpPr>
      <dsp:spPr>
        <a:xfrm rot="19704249">
          <a:off x="1490049" y="1078316"/>
          <a:ext cx="371407" cy="50531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rtlCol="0" anchor="ctr" anchorCtr="0">
          <a:noAutofit/>
        </a:bodyPr>
        <a:lstStyle/>
        <a:p>
          <a:pPr marL="0" lvl="0" indent="0" algn="ctr" defTabSz="444500" rtl="0">
            <a:lnSpc>
              <a:spcPct val="90000"/>
            </a:lnSpc>
            <a:spcBef>
              <a:spcPct val="0"/>
            </a:spcBef>
            <a:spcAft>
              <a:spcPct val="35000"/>
            </a:spcAft>
            <a:buNone/>
          </a:pPr>
          <a:endParaRPr lang="es-ES" sz="1000" kern="1200" noProof="0" dirty="0"/>
        </a:p>
      </dsp:txBody>
      <dsp:txXfrm>
        <a:off x="1498307" y="1208567"/>
        <a:ext cx="259985" cy="3031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8890D5-4F42-4C33-B381-CD393B37A1FF}">
      <dsp:nvSpPr>
        <dsp:cNvPr id="0" name=""/>
        <dsp:cNvSpPr/>
      </dsp:nvSpPr>
      <dsp:spPr>
        <a:xfrm>
          <a:off x="2083061" y="1242"/>
          <a:ext cx="1383288" cy="1383288"/>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rtlCol="0" anchor="ctr" anchorCtr="0">
          <a:noAutofit/>
        </a:bodyPr>
        <a:lstStyle/>
        <a:p>
          <a:pPr marL="0" lvl="0" indent="0" algn="ctr" defTabSz="622300" rtl="0">
            <a:lnSpc>
              <a:spcPct val="90000"/>
            </a:lnSpc>
            <a:spcBef>
              <a:spcPct val="0"/>
            </a:spcBef>
            <a:spcAft>
              <a:spcPct val="35000"/>
            </a:spcAft>
            <a:buNone/>
          </a:pPr>
          <a:r>
            <a:rPr lang="es-ES" sz="1400" kern="1200" noProof="0" dirty="0"/>
            <a:t>Mínimo 5 socios o miembros</a:t>
          </a:r>
        </a:p>
      </dsp:txBody>
      <dsp:txXfrm>
        <a:off x="2285639" y="203820"/>
        <a:ext cx="978132" cy="978132"/>
      </dsp:txXfrm>
    </dsp:sp>
    <dsp:sp modelId="{973C755A-5077-47FB-BDC0-FF7A84FD3F26}">
      <dsp:nvSpPr>
        <dsp:cNvPr id="0" name=""/>
        <dsp:cNvSpPr/>
      </dsp:nvSpPr>
      <dsp:spPr>
        <a:xfrm rot="2089272">
          <a:off x="3425416" y="1026846"/>
          <a:ext cx="330024" cy="46685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rtlCol="0" anchor="ctr" anchorCtr="0">
          <a:noAutofit/>
        </a:bodyPr>
        <a:lstStyle/>
        <a:p>
          <a:pPr marL="0" lvl="0" indent="0" algn="ctr" defTabSz="533400" rtl="0">
            <a:lnSpc>
              <a:spcPct val="90000"/>
            </a:lnSpc>
            <a:spcBef>
              <a:spcPct val="0"/>
            </a:spcBef>
            <a:spcAft>
              <a:spcPct val="35000"/>
            </a:spcAft>
            <a:buNone/>
          </a:pPr>
          <a:endParaRPr lang="es-ES" sz="1200" kern="1200" noProof="0" dirty="0"/>
        </a:p>
      </dsp:txBody>
      <dsp:txXfrm>
        <a:off x="3434280" y="1091951"/>
        <a:ext cx="231017" cy="280115"/>
      </dsp:txXfrm>
    </dsp:sp>
    <dsp:sp modelId="{7C5A343C-E262-450D-959C-A644EA0CABBE}">
      <dsp:nvSpPr>
        <dsp:cNvPr id="0" name=""/>
        <dsp:cNvSpPr/>
      </dsp:nvSpPr>
      <dsp:spPr>
        <a:xfrm>
          <a:off x="3729842" y="1146689"/>
          <a:ext cx="1383288" cy="1383288"/>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rtlCol="0" anchor="ctr" anchorCtr="0">
          <a:noAutofit/>
        </a:bodyPr>
        <a:lstStyle/>
        <a:p>
          <a:pPr marL="0" lvl="0" indent="0" algn="ctr" defTabSz="622300" rtl="0">
            <a:lnSpc>
              <a:spcPct val="90000"/>
            </a:lnSpc>
            <a:spcBef>
              <a:spcPct val="0"/>
            </a:spcBef>
            <a:spcAft>
              <a:spcPct val="35000"/>
            </a:spcAft>
            <a:buNone/>
          </a:pPr>
          <a:r>
            <a:rPr lang="es-ES" sz="1400" kern="1200" noProof="0" dirty="0">
              <a:solidFill>
                <a:schemeClr val="tx2"/>
              </a:solidFill>
            </a:rPr>
            <a:t>Pertenencia</a:t>
          </a:r>
          <a:r>
            <a:rPr lang="es-ES" sz="1400" kern="1200" baseline="0" noProof="0" dirty="0">
              <a:solidFill>
                <a:schemeClr val="tx2"/>
              </a:solidFill>
            </a:rPr>
            <a:t> libre y voluntaria</a:t>
          </a:r>
          <a:endParaRPr lang="es-ES" sz="1400" kern="1200" noProof="0" dirty="0">
            <a:solidFill>
              <a:schemeClr val="tx2"/>
            </a:solidFill>
          </a:endParaRPr>
        </a:p>
      </dsp:txBody>
      <dsp:txXfrm>
        <a:off x="3932420" y="1349267"/>
        <a:ext cx="978132" cy="978132"/>
      </dsp:txXfrm>
    </dsp:sp>
    <dsp:sp modelId="{719BC63E-F731-4648-BC28-EDC25FC57AA9}">
      <dsp:nvSpPr>
        <dsp:cNvPr id="0" name=""/>
        <dsp:cNvSpPr/>
      </dsp:nvSpPr>
      <dsp:spPr>
        <a:xfrm rot="6392134">
          <a:off x="3920355" y="2618963"/>
          <a:ext cx="400137" cy="46685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rtlCol="0" anchor="ctr" anchorCtr="0">
          <a:noAutofit/>
        </a:bodyPr>
        <a:lstStyle/>
        <a:p>
          <a:pPr marL="0" lvl="0" indent="0" algn="ctr" defTabSz="533400" rtl="0">
            <a:lnSpc>
              <a:spcPct val="90000"/>
            </a:lnSpc>
            <a:spcBef>
              <a:spcPct val="0"/>
            </a:spcBef>
            <a:spcAft>
              <a:spcPct val="35000"/>
            </a:spcAft>
            <a:buNone/>
          </a:pPr>
          <a:endParaRPr lang="es-ES" sz="1200" kern="1200" noProof="0" dirty="0"/>
        </a:p>
      </dsp:txBody>
      <dsp:txXfrm rot="10800000">
        <a:off x="3997458" y="2654797"/>
        <a:ext cx="280096" cy="280115"/>
      </dsp:txXfrm>
    </dsp:sp>
    <dsp:sp modelId="{91CB6799-0928-4E01-9EDA-41B17BB04FAF}">
      <dsp:nvSpPr>
        <dsp:cNvPr id="0" name=""/>
        <dsp:cNvSpPr/>
      </dsp:nvSpPr>
      <dsp:spPr>
        <a:xfrm>
          <a:off x="3121270" y="3196521"/>
          <a:ext cx="1383288" cy="1383288"/>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rtlCol="0" anchor="ctr" anchorCtr="0">
          <a:noAutofit/>
        </a:bodyPr>
        <a:lstStyle/>
        <a:p>
          <a:pPr marL="0" lvl="0" indent="0" algn="ctr" defTabSz="622300" rtl="0">
            <a:lnSpc>
              <a:spcPct val="90000"/>
            </a:lnSpc>
            <a:spcBef>
              <a:spcPct val="0"/>
            </a:spcBef>
            <a:spcAft>
              <a:spcPct val="35000"/>
            </a:spcAft>
            <a:buNone/>
          </a:pPr>
          <a:r>
            <a:rPr lang="es-ES" sz="1400" kern="1200" noProof="0" dirty="0">
              <a:solidFill>
                <a:schemeClr val="tx2"/>
              </a:solidFill>
            </a:rPr>
            <a:t>Autonomía*</a:t>
          </a:r>
        </a:p>
      </dsp:txBody>
      <dsp:txXfrm>
        <a:off x="3323848" y="3399099"/>
        <a:ext cx="978132" cy="978132"/>
      </dsp:txXfrm>
    </dsp:sp>
    <dsp:sp modelId="{3701657F-6946-4A4C-877D-2A88A526B7E1}">
      <dsp:nvSpPr>
        <dsp:cNvPr id="0" name=""/>
        <dsp:cNvSpPr/>
      </dsp:nvSpPr>
      <dsp:spPr>
        <a:xfrm rot="10800000">
          <a:off x="2601422" y="3654735"/>
          <a:ext cx="367358" cy="46685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rtlCol="0" anchor="ctr" anchorCtr="0">
          <a:noAutofit/>
        </a:bodyPr>
        <a:lstStyle/>
        <a:p>
          <a:pPr marL="0" lvl="0" indent="0" algn="ctr" defTabSz="533400" rtl="0">
            <a:lnSpc>
              <a:spcPct val="90000"/>
            </a:lnSpc>
            <a:spcBef>
              <a:spcPct val="0"/>
            </a:spcBef>
            <a:spcAft>
              <a:spcPct val="35000"/>
            </a:spcAft>
            <a:buNone/>
          </a:pPr>
          <a:endParaRPr lang="es-ES" sz="1200" kern="1200" noProof="0" dirty="0"/>
        </a:p>
      </dsp:txBody>
      <dsp:txXfrm rot="10800000">
        <a:off x="2711629" y="3748107"/>
        <a:ext cx="257151" cy="280115"/>
      </dsp:txXfrm>
    </dsp:sp>
    <dsp:sp modelId="{28372633-A8CE-4898-AF86-305447452F30}">
      <dsp:nvSpPr>
        <dsp:cNvPr id="0" name=""/>
        <dsp:cNvSpPr/>
      </dsp:nvSpPr>
      <dsp:spPr>
        <a:xfrm>
          <a:off x="1044852" y="3196521"/>
          <a:ext cx="1383288" cy="1383288"/>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rtlCol="0" anchor="ctr" anchorCtr="0">
          <a:noAutofit/>
        </a:bodyPr>
        <a:lstStyle/>
        <a:p>
          <a:pPr marL="0" lvl="0" indent="0" algn="ctr" defTabSz="622300" rtl="0">
            <a:lnSpc>
              <a:spcPct val="90000"/>
            </a:lnSpc>
            <a:spcBef>
              <a:spcPct val="0"/>
            </a:spcBef>
            <a:spcAft>
              <a:spcPct val="35000"/>
            </a:spcAft>
            <a:buNone/>
          </a:pPr>
          <a:r>
            <a:rPr lang="es-ES" sz="1400" kern="1200" noProof="0" dirty="0">
              <a:solidFill>
                <a:schemeClr val="tx2"/>
              </a:solidFill>
            </a:rPr>
            <a:t>Proximidad*</a:t>
          </a:r>
        </a:p>
      </dsp:txBody>
      <dsp:txXfrm>
        <a:off x="1247430" y="3399099"/>
        <a:ext cx="978132" cy="978132"/>
      </dsp:txXfrm>
    </dsp:sp>
    <dsp:sp modelId="{3BFA7701-5D17-48E5-8EAF-0CE4B894FCD8}">
      <dsp:nvSpPr>
        <dsp:cNvPr id="0" name=""/>
        <dsp:cNvSpPr/>
      </dsp:nvSpPr>
      <dsp:spPr>
        <a:xfrm rot="14689277">
          <a:off x="983231" y="2601372"/>
          <a:ext cx="516135" cy="46685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rtlCol="0" anchor="ctr" anchorCtr="0">
          <a:noAutofit/>
        </a:bodyPr>
        <a:lstStyle/>
        <a:p>
          <a:pPr marL="0" lvl="0" indent="0" algn="ctr" defTabSz="533400" rtl="0">
            <a:lnSpc>
              <a:spcPct val="90000"/>
            </a:lnSpc>
            <a:spcBef>
              <a:spcPct val="0"/>
            </a:spcBef>
            <a:spcAft>
              <a:spcPct val="35000"/>
            </a:spcAft>
            <a:buNone/>
          </a:pPr>
          <a:endParaRPr lang="es-ES" sz="1200" kern="1200" noProof="0" dirty="0"/>
        </a:p>
      </dsp:txBody>
      <dsp:txXfrm rot="10800000">
        <a:off x="1083053" y="2758119"/>
        <a:ext cx="376077" cy="280115"/>
      </dsp:txXfrm>
    </dsp:sp>
    <dsp:sp modelId="{4DD53E4A-81C3-4CAD-B31F-4C20BA5CFCD7}">
      <dsp:nvSpPr>
        <dsp:cNvPr id="0" name=""/>
        <dsp:cNvSpPr/>
      </dsp:nvSpPr>
      <dsp:spPr>
        <a:xfrm>
          <a:off x="42028" y="1063355"/>
          <a:ext cx="1383288" cy="1383288"/>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rtlCol="0" anchor="ctr" anchorCtr="0">
          <a:noAutofit/>
        </a:bodyPr>
        <a:lstStyle/>
        <a:p>
          <a:pPr marL="0" lvl="0" indent="0" algn="ctr" defTabSz="533400" rtl="0">
            <a:lnSpc>
              <a:spcPct val="90000"/>
            </a:lnSpc>
            <a:spcBef>
              <a:spcPct val="0"/>
            </a:spcBef>
            <a:spcAft>
              <a:spcPct val="35000"/>
            </a:spcAft>
            <a:buNone/>
          </a:pPr>
          <a:r>
            <a:rPr lang="es-ES" sz="1200" kern="1200" noProof="0" dirty="0">
              <a:solidFill>
                <a:schemeClr val="tx2"/>
              </a:solidFill>
            </a:rPr>
            <a:t>Participación abierta e ilimitada</a:t>
          </a:r>
        </a:p>
      </dsp:txBody>
      <dsp:txXfrm>
        <a:off x="244606" y="1265933"/>
        <a:ext cx="978132" cy="978132"/>
      </dsp:txXfrm>
    </dsp:sp>
    <dsp:sp modelId="{670EC530-2BF9-418C-9EBE-CFD33FE15D7D}">
      <dsp:nvSpPr>
        <dsp:cNvPr id="0" name=""/>
        <dsp:cNvSpPr/>
      </dsp:nvSpPr>
      <dsp:spPr>
        <a:xfrm rot="19950505">
          <a:off x="1498826" y="996866"/>
          <a:ext cx="486306" cy="46685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rtlCol="0" anchor="ctr" anchorCtr="0">
          <a:noAutofit/>
        </a:bodyPr>
        <a:lstStyle/>
        <a:p>
          <a:pPr marL="0" lvl="0" indent="0" algn="ctr" defTabSz="533400" rtl="0">
            <a:lnSpc>
              <a:spcPct val="90000"/>
            </a:lnSpc>
            <a:spcBef>
              <a:spcPct val="0"/>
            </a:spcBef>
            <a:spcAft>
              <a:spcPct val="35000"/>
            </a:spcAft>
            <a:buNone/>
          </a:pPr>
          <a:endParaRPr lang="es-ES" sz="1200" kern="1200" noProof="0" dirty="0"/>
        </a:p>
      </dsp:txBody>
      <dsp:txXfrm>
        <a:off x="1506734" y="1122565"/>
        <a:ext cx="346248" cy="280115"/>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dirty="0"/>
          </a:p>
        </p:txBody>
      </p:sp>
      <p:sp>
        <p:nvSpPr>
          <p:cNvPr id="3" name="Marcador de posición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5E3FAD59-92B4-4703-9BF1-ABC7E5CC294A}" type="datetime1">
              <a:rPr lang="es-ES" smtClean="0"/>
              <a:t>24/07/2024</a:t>
            </a:fld>
            <a:endParaRPr lang="es-ES" dirty="0"/>
          </a:p>
        </p:txBody>
      </p:sp>
      <p:sp>
        <p:nvSpPr>
          <p:cNvPr id="4" name="Marcador de posición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dirty="0"/>
          </a:p>
        </p:txBody>
      </p:sp>
      <p:sp>
        <p:nvSpPr>
          <p:cNvPr id="5" name="Marcador de posición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828588A-5C4E-401A-AECC-B6F63A9DE965}" type="slidenum">
              <a:rPr lang="es-ES"/>
              <a:t>‹Nº›</a:t>
            </a:fld>
            <a:endParaRPr lang="es-ES" dirty="0"/>
          </a:p>
        </p:txBody>
      </p:sp>
    </p:spTree>
    <p:extLst>
      <p:ext uri="{BB962C8B-B14F-4D97-AF65-F5344CB8AC3E}">
        <p14:creationId xmlns:p14="http://schemas.microsoft.com/office/powerpoint/2010/main" val="10599797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dirty="0"/>
          </a:p>
        </p:txBody>
      </p:sp>
      <p:sp>
        <p:nvSpPr>
          <p:cNvPr id="3" name="Marcador de posición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E10699CC-E798-494C-856B-ED84AB35FEEE}" type="datetime1">
              <a:rPr lang="es-ES" noProof="0" smtClean="0"/>
              <a:t>24/07/2024</a:t>
            </a:fld>
            <a:endParaRPr lang="es-ES" noProof="0" dirty="0"/>
          </a:p>
        </p:txBody>
      </p:sp>
      <p:sp>
        <p:nvSpPr>
          <p:cNvPr id="4" name="Marcador de posición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dirty="0"/>
          </a:p>
        </p:txBody>
      </p:sp>
      <p:sp>
        <p:nvSpPr>
          <p:cNvPr id="5" name="Marcador de posición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dirty="0"/>
              <a:t>Haga clic para modificar los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osición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dirty="0"/>
          </a:p>
        </p:txBody>
      </p:sp>
      <p:sp>
        <p:nvSpPr>
          <p:cNvPr id="7" name="Marcador de posición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7542409-6A04-4DC6-AC3A-D3758287A8F2}" type="slidenum">
              <a:rPr lang="es-ES" noProof="0"/>
              <a:t>‹Nº›</a:t>
            </a:fld>
            <a:endParaRPr lang="es-ES" noProof="0" dirty="0"/>
          </a:p>
        </p:txBody>
      </p:sp>
    </p:spTree>
    <p:extLst>
      <p:ext uri="{BB962C8B-B14F-4D97-AF65-F5344CB8AC3E}">
        <p14:creationId xmlns:p14="http://schemas.microsoft.com/office/powerpoint/2010/main" val="254115059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administrativando.es/impuestos-autonomos-espana/"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77542409-6A04-4DC6-AC3A-D3758287A8F2}" type="slidenum">
              <a:rPr lang="es-ES" smtClean="0"/>
              <a:t>1</a:t>
            </a:fld>
            <a:endParaRPr lang="es-ES" dirty="0"/>
          </a:p>
        </p:txBody>
      </p:sp>
    </p:spTree>
    <p:extLst>
      <p:ext uri="{BB962C8B-B14F-4D97-AF65-F5344CB8AC3E}">
        <p14:creationId xmlns:p14="http://schemas.microsoft.com/office/powerpoint/2010/main" val="33008298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77542409-6A04-4DC6-AC3A-D3758287A8F2}" type="slidenum">
              <a:rPr lang="es-ES" smtClean="0"/>
              <a:t>16</a:t>
            </a:fld>
            <a:endParaRPr lang="es-ES" dirty="0"/>
          </a:p>
        </p:txBody>
      </p:sp>
    </p:spTree>
    <p:extLst>
      <p:ext uri="{BB962C8B-B14F-4D97-AF65-F5344CB8AC3E}">
        <p14:creationId xmlns:p14="http://schemas.microsoft.com/office/powerpoint/2010/main" val="32753063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77542409-6A04-4DC6-AC3A-D3758287A8F2}" type="slidenum">
              <a:rPr lang="es-ES" noProof="0" smtClean="0"/>
              <a:t>17</a:t>
            </a:fld>
            <a:endParaRPr lang="es-ES" noProof="0" dirty="0"/>
          </a:p>
        </p:txBody>
      </p:sp>
    </p:spTree>
    <p:extLst>
      <p:ext uri="{BB962C8B-B14F-4D97-AF65-F5344CB8AC3E}">
        <p14:creationId xmlns:p14="http://schemas.microsoft.com/office/powerpoint/2010/main" val="22762874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u="sng" dirty="0"/>
              <a:t>Contenido mínimo de los Estatutos según ley 4/2002:</a:t>
            </a:r>
          </a:p>
          <a:p>
            <a:pPr>
              <a:lnSpc>
                <a:spcPct val="150000"/>
              </a:lnSpc>
            </a:pPr>
            <a:endParaRPr lang="es-ES" u="sng" dirty="0"/>
          </a:p>
          <a:p>
            <a:pPr>
              <a:lnSpc>
                <a:spcPct val="150000"/>
              </a:lnSpc>
            </a:pPr>
            <a:r>
              <a:rPr lang="es-ES" dirty="0"/>
              <a:t>a) Denominación y clase de la sociedad cooperativa.</a:t>
            </a:r>
          </a:p>
          <a:p>
            <a:pPr>
              <a:lnSpc>
                <a:spcPct val="150000"/>
              </a:lnSpc>
            </a:pPr>
            <a:r>
              <a:rPr lang="es-ES" dirty="0"/>
              <a:t>b) Domicilio social.</a:t>
            </a:r>
          </a:p>
          <a:p>
            <a:pPr>
              <a:lnSpc>
                <a:spcPct val="150000"/>
              </a:lnSpc>
            </a:pPr>
            <a:r>
              <a:rPr lang="es-ES" dirty="0"/>
              <a:t>c) El ámbito territorial de actuación.</a:t>
            </a:r>
          </a:p>
          <a:p>
            <a:pPr>
              <a:lnSpc>
                <a:spcPct val="150000"/>
              </a:lnSpc>
            </a:pPr>
            <a:r>
              <a:rPr lang="es-ES" dirty="0"/>
              <a:t>d) Duración de la sociedad cooperativa.</a:t>
            </a:r>
          </a:p>
          <a:p>
            <a:pPr>
              <a:lnSpc>
                <a:spcPct val="150000"/>
              </a:lnSpc>
            </a:pPr>
            <a:r>
              <a:rPr lang="es-ES" dirty="0"/>
              <a:t>e) El objeto social que figura en la ley en función de cada clase de cooperativas y actividad empresarial.</a:t>
            </a:r>
          </a:p>
          <a:p>
            <a:pPr>
              <a:lnSpc>
                <a:spcPct val="150000"/>
              </a:lnSpc>
            </a:pPr>
            <a:r>
              <a:rPr lang="es-ES" dirty="0"/>
              <a:t>f) Capital social mínimo.</a:t>
            </a:r>
          </a:p>
          <a:p>
            <a:pPr>
              <a:lnSpc>
                <a:spcPct val="150000"/>
              </a:lnSpc>
            </a:pPr>
            <a:r>
              <a:rPr lang="es-ES" dirty="0"/>
              <a:t>g) Clases de socios, requisitos y procedimiento de admisión, baja voluntaria y obligatoria, así como las causas justificadoras o no de las mismas.</a:t>
            </a:r>
          </a:p>
          <a:p>
            <a:pPr>
              <a:lnSpc>
                <a:spcPct val="150000"/>
              </a:lnSpc>
            </a:pPr>
            <a:r>
              <a:rPr lang="es-ES" dirty="0"/>
              <a:t>h) </a:t>
            </a:r>
            <a:r>
              <a:rPr lang="es-ES" u="sng" dirty="0"/>
              <a:t>Derechos y deberes de los socios, indicando el compromiso o la participación mínima en las actividades de la cooperativa.</a:t>
            </a:r>
          </a:p>
          <a:p>
            <a:pPr>
              <a:lnSpc>
                <a:spcPct val="150000"/>
              </a:lnSpc>
            </a:pPr>
            <a:r>
              <a:rPr lang="es-ES" dirty="0"/>
              <a:t>i</a:t>
            </a:r>
            <a:r>
              <a:rPr lang="es-ES" u="sng" dirty="0"/>
              <a:t>) Normas de disciplina social. Tipificación de las faltas y sanciones. Procedimiento sancionador y pérdida de la condición de socio.</a:t>
            </a:r>
          </a:p>
          <a:p>
            <a:pPr>
              <a:lnSpc>
                <a:spcPct val="150000"/>
              </a:lnSpc>
            </a:pPr>
            <a:r>
              <a:rPr lang="es-ES" u="sng" dirty="0"/>
              <a:t>j) Composición, número y período de duración del Consejo Rector e Interventores y, en su caso, de los miembros del Comité de Recursos.</a:t>
            </a:r>
          </a:p>
          <a:p>
            <a:pPr>
              <a:lnSpc>
                <a:spcPct val="150000"/>
              </a:lnSpc>
            </a:pPr>
            <a:r>
              <a:rPr lang="es-ES" dirty="0"/>
              <a:t>k) </a:t>
            </a:r>
            <a:r>
              <a:rPr lang="es-ES" u="sng" dirty="0"/>
              <a:t>Aportación obligatoria mínima al capital social, forma de acreditación y plazo de desembolso de las aportaciones, sistema de transmisión de las mismas, devengo o no de intereses de las aportaciones y régimen de reembolso.</a:t>
            </a:r>
          </a:p>
          <a:p>
            <a:pPr>
              <a:lnSpc>
                <a:spcPct val="150000"/>
              </a:lnSpc>
            </a:pPr>
            <a:r>
              <a:rPr lang="es-ES" u="sng" dirty="0"/>
              <a:t>l) Normas para distribuir los excedentes e imputar las pérdidas del ejercicio, determinando los porcentajes mínimos a destinar a fondos sociales obligatorios.</a:t>
            </a:r>
          </a:p>
          <a:p>
            <a:endParaRPr lang="es-ES" dirty="0"/>
          </a:p>
        </p:txBody>
      </p:sp>
      <p:sp>
        <p:nvSpPr>
          <p:cNvPr id="4" name="Marcador de número de diapositiva 3"/>
          <p:cNvSpPr>
            <a:spLocks noGrp="1"/>
          </p:cNvSpPr>
          <p:nvPr>
            <p:ph type="sldNum" sz="quarter" idx="5"/>
          </p:nvPr>
        </p:nvSpPr>
        <p:spPr/>
        <p:txBody>
          <a:bodyPr/>
          <a:lstStyle/>
          <a:p>
            <a:pPr rtl="0"/>
            <a:fld id="{77542409-6A04-4DC6-AC3A-D3758287A8F2}" type="slidenum">
              <a:rPr lang="es-ES" noProof="0" smtClean="0"/>
              <a:t>18</a:t>
            </a:fld>
            <a:endParaRPr lang="es-ES" noProof="0" dirty="0"/>
          </a:p>
        </p:txBody>
      </p:sp>
    </p:spTree>
    <p:extLst>
      <p:ext uri="{BB962C8B-B14F-4D97-AF65-F5344CB8AC3E}">
        <p14:creationId xmlns:p14="http://schemas.microsoft.com/office/powerpoint/2010/main" val="8980810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77542409-6A04-4DC6-AC3A-D3758287A8F2}" type="slidenum">
              <a:rPr lang="es-ES" smtClean="0"/>
              <a:t>19</a:t>
            </a:fld>
            <a:endParaRPr lang="es-ES" dirty="0"/>
          </a:p>
        </p:txBody>
      </p:sp>
    </p:spTree>
    <p:extLst>
      <p:ext uri="{BB962C8B-B14F-4D97-AF65-F5344CB8AC3E}">
        <p14:creationId xmlns:p14="http://schemas.microsoft.com/office/powerpoint/2010/main" val="41596907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b="0" i="0" dirty="0">
                <a:solidFill>
                  <a:srgbClr val="000000"/>
                </a:solidFill>
                <a:effectLst/>
                <a:highlight>
                  <a:srgbClr val="F9F9F9"/>
                </a:highlight>
                <a:latin typeface="verdana" panose="020B0604030504040204" pitchFamily="34" charset="0"/>
              </a:rPr>
              <a:t>Ley Orgánica 1/2002, de 22 de marzo, reguladora del Derecho de Asociación.</a:t>
            </a:r>
          </a:p>
          <a:p>
            <a:endParaRPr lang="es-ES" dirty="0"/>
          </a:p>
          <a:p>
            <a:pPr algn="l"/>
            <a:r>
              <a:rPr lang="es-ES" b="1" i="0" dirty="0">
                <a:solidFill>
                  <a:srgbClr val="000000"/>
                </a:solidFill>
                <a:effectLst/>
                <a:highlight>
                  <a:srgbClr val="FFFFFF"/>
                </a:highlight>
                <a:latin typeface="verdana" panose="020B0604030504040204" pitchFamily="34" charset="0"/>
              </a:rPr>
              <a:t>Artículo 1. Objeto y ámbito de aplicación.</a:t>
            </a:r>
          </a:p>
          <a:p>
            <a:pPr algn="just"/>
            <a:r>
              <a:rPr lang="es-ES" b="0" i="0" dirty="0">
                <a:solidFill>
                  <a:srgbClr val="000000"/>
                </a:solidFill>
                <a:effectLst/>
                <a:highlight>
                  <a:srgbClr val="FFFFFF"/>
                </a:highlight>
                <a:latin typeface="verdana" panose="020B0604030504040204" pitchFamily="34" charset="0"/>
              </a:rPr>
              <a:t>1. La presente Ley Orgánica tiene por objeto desarrollar el derecho de asociación reconocido en el artículo 22 de la Constitución y establecer aquellas normas de régimen jurídico de las asociaciones que corresponde dictar al Estado.</a:t>
            </a:r>
          </a:p>
          <a:p>
            <a:pPr algn="just"/>
            <a:r>
              <a:rPr lang="es-ES" b="0" i="0" dirty="0">
                <a:solidFill>
                  <a:srgbClr val="000000"/>
                </a:solidFill>
                <a:effectLst/>
                <a:highlight>
                  <a:srgbClr val="FFFFFF"/>
                </a:highlight>
                <a:latin typeface="verdana" panose="020B0604030504040204" pitchFamily="34" charset="0"/>
              </a:rPr>
              <a:t>2. El derecho de asociación se regirá con carácter general por lo dispuesto en la presente Ley Orgánica, dentro de cuyo ámbito de aplicación se incluyen todas las asociaciones que no tengan fin de lucro y que no estén sometidas a un régimen asociativo específico.</a:t>
            </a:r>
          </a:p>
          <a:p>
            <a:pPr algn="just"/>
            <a:r>
              <a:rPr lang="es-ES" b="0" i="0" dirty="0">
                <a:solidFill>
                  <a:srgbClr val="000000"/>
                </a:solidFill>
                <a:effectLst/>
                <a:highlight>
                  <a:srgbClr val="FFFFFF"/>
                </a:highlight>
                <a:latin typeface="verdana" panose="020B0604030504040204" pitchFamily="34" charset="0"/>
              </a:rPr>
              <a:t>3. Se regirán por su legislación específica los partidos políticos ; los sindicatos y las organizaciones empresariales; las iglesias, confesiones y comunidades religiosas ; las federaciones deportivas ; las asociaciones de consumidores y usuarios ; así como cualesquiera otras reguladas por leyes especiales.</a:t>
            </a:r>
          </a:p>
          <a:p>
            <a:pPr algn="just"/>
            <a:r>
              <a:rPr lang="es-ES" b="0" i="0" dirty="0">
                <a:solidFill>
                  <a:srgbClr val="000000"/>
                </a:solidFill>
                <a:effectLst/>
                <a:highlight>
                  <a:srgbClr val="FFFFFF"/>
                </a:highlight>
                <a:latin typeface="verdana" panose="020B0604030504040204" pitchFamily="34" charset="0"/>
              </a:rPr>
              <a:t>Las asociaciones constituidas para fines exclusivamente religiosos por las iglesias, confesiones y comunidades religiosas se regirán por lo dispuesto en los tratados internacionales y en las leyes específicas, sin perjuicio de la aplicación supletoria de las disposiciones de la presente Ley Orgánica.</a:t>
            </a:r>
          </a:p>
          <a:p>
            <a:pPr algn="just"/>
            <a:r>
              <a:rPr lang="es-ES" b="0" i="0" dirty="0">
                <a:solidFill>
                  <a:srgbClr val="000000"/>
                </a:solidFill>
                <a:effectLst/>
                <a:highlight>
                  <a:srgbClr val="FFFFFF"/>
                </a:highlight>
                <a:latin typeface="verdana" panose="020B0604030504040204" pitchFamily="34" charset="0"/>
              </a:rPr>
              <a:t>4. Quedan excluidas del ámbito de aplicación de la presente Ley las comunidades de bienes y propietarios y las entidades que se rijan por las disposiciones relativas al contrato de sociedad, cooperativas y mutualidades, así como las uniones temporales de empresas y las agrupaciones de interés económico.</a:t>
            </a:r>
          </a:p>
          <a:p>
            <a:pPr algn="l"/>
            <a:endParaRPr lang="es-ES" b="1" i="0" dirty="0">
              <a:solidFill>
                <a:srgbClr val="000000"/>
              </a:solidFill>
              <a:effectLst/>
              <a:highlight>
                <a:srgbClr val="FFFFFF"/>
              </a:highlight>
              <a:latin typeface="verdana" panose="020B0604030504040204" pitchFamily="34" charset="0"/>
            </a:endParaRPr>
          </a:p>
          <a:p>
            <a:pPr algn="l"/>
            <a:r>
              <a:rPr lang="es-ES" b="1" i="0" dirty="0">
                <a:solidFill>
                  <a:srgbClr val="000000"/>
                </a:solidFill>
                <a:effectLst/>
                <a:highlight>
                  <a:srgbClr val="FFFFFF"/>
                </a:highlight>
                <a:latin typeface="verdana" panose="020B0604030504040204" pitchFamily="34" charset="0"/>
              </a:rPr>
              <a:t>Artículo 2. Contenido y principios.</a:t>
            </a:r>
          </a:p>
          <a:p>
            <a:pPr algn="just"/>
            <a:r>
              <a:rPr lang="es-ES" b="0" i="0" dirty="0">
                <a:solidFill>
                  <a:srgbClr val="000000"/>
                </a:solidFill>
                <a:effectLst/>
                <a:highlight>
                  <a:srgbClr val="FFFFFF"/>
                </a:highlight>
                <a:latin typeface="verdana" panose="020B0604030504040204" pitchFamily="34" charset="0"/>
              </a:rPr>
              <a:t>1. Todas las personas tienen derecho a asociarse libremente para la consecución de fines lícitos.</a:t>
            </a:r>
          </a:p>
          <a:p>
            <a:pPr algn="just"/>
            <a:r>
              <a:rPr lang="es-ES" b="0" i="0" dirty="0">
                <a:solidFill>
                  <a:srgbClr val="000000"/>
                </a:solidFill>
                <a:effectLst/>
                <a:highlight>
                  <a:srgbClr val="FFFFFF"/>
                </a:highlight>
                <a:latin typeface="verdana" panose="020B0604030504040204" pitchFamily="34" charset="0"/>
              </a:rPr>
              <a:t>2. El derecho de asociación comprende la libertad de asociarse o crear asociaciones, sin necesidad de autorización previa.</a:t>
            </a:r>
          </a:p>
          <a:p>
            <a:pPr algn="just"/>
            <a:r>
              <a:rPr lang="es-ES" b="0" i="0" dirty="0">
                <a:solidFill>
                  <a:srgbClr val="000000"/>
                </a:solidFill>
                <a:effectLst/>
                <a:highlight>
                  <a:srgbClr val="FFFFFF"/>
                </a:highlight>
                <a:latin typeface="verdana" panose="020B0604030504040204" pitchFamily="34" charset="0"/>
              </a:rPr>
              <a:t>3. Nadie puede ser obligado a constituir una asociación, a integrarse en ella o a permanecer en su seno, ni a declarar su pertenencia a una asociación legalmente constituida.</a:t>
            </a:r>
          </a:p>
          <a:p>
            <a:pPr algn="just"/>
            <a:r>
              <a:rPr lang="es-ES" b="0" i="0" dirty="0">
                <a:solidFill>
                  <a:srgbClr val="000000"/>
                </a:solidFill>
                <a:effectLst/>
                <a:highlight>
                  <a:srgbClr val="FFFFFF"/>
                </a:highlight>
                <a:latin typeface="verdana" panose="020B0604030504040204" pitchFamily="34" charset="0"/>
              </a:rPr>
              <a:t>4. La constitución de asociaciones y el establecimiento de su organización y funcionamiento se llevarán a cabo dentro del marco de la Constitución, de la presente Ley Orgánica y del resto del ordenamiento jurídico.</a:t>
            </a:r>
          </a:p>
          <a:p>
            <a:pPr algn="just"/>
            <a:r>
              <a:rPr lang="es-ES" b="0" i="0" dirty="0">
                <a:solidFill>
                  <a:srgbClr val="000000"/>
                </a:solidFill>
                <a:effectLst/>
                <a:highlight>
                  <a:srgbClr val="FFFFFF"/>
                </a:highlight>
                <a:latin typeface="verdana" panose="020B0604030504040204" pitchFamily="34" charset="0"/>
              </a:rPr>
              <a:t>5. La organización interna y el funcionamiento de las asociaciones deben ser democráticos, con pleno respeto al pluralismo. Serán nulos de pleno derecho los pactos, disposiciones estatutarias y acuerdos que desconozcan cualquiera de los aspectos del derecho fundamental de asociación.</a:t>
            </a:r>
          </a:p>
          <a:p>
            <a:pPr algn="just"/>
            <a:r>
              <a:rPr lang="es-ES" b="0" i="0" dirty="0">
                <a:solidFill>
                  <a:srgbClr val="000000"/>
                </a:solidFill>
                <a:effectLst/>
                <a:highlight>
                  <a:srgbClr val="FFFFFF"/>
                </a:highlight>
                <a:latin typeface="verdana" panose="020B0604030504040204" pitchFamily="34" charset="0"/>
              </a:rPr>
              <a:t>6. Las entidades públicas podrán ejercitar el derecho de asociación entre sí, o con particulares, como medida de fomento y apoyo, siempre que lo hagan en igualdad de condiciones con éstos, al objeto de evitar una posición de dominio en el funcionamiento de la asociación.</a:t>
            </a:r>
          </a:p>
          <a:p>
            <a:pPr algn="just"/>
            <a:r>
              <a:rPr lang="es-ES" b="0" i="0" dirty="0">
                <a:solidFill>
                  <a:srgbClr val="000000"/>
                </a:solidFill>
                <a:effectLst/>
                <a:highlight>
                  <a:srgbClr val="FFFFFF"/>
                </a:highlight>
                <a:latin typeface="verdana" panose="020B0604030504040204" pitchFamily="34" charset="0"/>
              </a:rPr>
              <a:t>7. Las asociaciones que persigan fines o utilicen medios tipificados como delito son ilegales.</a:t>
            </a:r>
          </a:p>
          <a:p>
            <a:pPr algn="just"/>
            <a:r>
              <a:rPr lang="es-ES" b="0" i="0" dirty="0">
                <a:solidFill>
                  <a:srgbClr val="000000"/>
                </a:solidFill>
                <a:effectLst/>
                <a:highlight>
                  <a:srgbClr val="FFFFFF"/>
                </a:highlight>
                <a:latin typeface="verdana" panose="020B0604030504040204" pitchFamily="34" charset="0"/>
              </a:rPr>
              <a:t>8. Se prohíben las asociaciones secretas y las de carácter paramilitar.</a:t>
            </a:r>
          </a:p>
          <a:p>
            <a:pPr algn="just"/>
            <a:r>
              <a:rPr lang="es-ES" b="0" i="0" dirty="0">
                <a:solidFill>
                  <a:srgbClr val="000000"/>
                </a:solidFill>
                <a:effectLst/>
                <a:highlight>
                  <a:srgbClr val="FFFFFF"/>
                </a:highlight>
                <a:latin typeface="verdana" panose="020B0604030504040204" pitchFamily="34" charset="0"/>
              </a:rPr>
              <a:t>9. La condición de miembro de una determinada asociación no puede ser, en ningún caso, motivo de favor, de ventaja o de discriminación a ninguna persona por parte de los poderes públicos.</a:t>
            </a:r>
          </a:p>
          <a:p>
            <a:endParaRPr lang="es-ES" dirty="0"/>
          </a:p>
        </p:txBody>
      </p:sp>
      <p:sp>
        <p:nvSpPr>
          <p:cNvPr id="4" name="Marcador de número de diapositiva 3"/>
          <p:cNvSpPr>
            <a:spLocks noGrp="1"/>
          </p:cNvSpPr>
          <p:nvPr>
            <p:ph type="sldNum" sz="quarter" idx="5"/>
          </p:nvPr>
        </p:nvSpPr>
        <p:spPr/>
        <p:txBody>
          <a:bodyPr/>
          <a:lstStyle/>
          <a:p>
            <a:pPr rtl="0"/>
            <a:fld id="{77542409-6A04-4DC6-AC3A-D3758287A8F2}" type="slidenum">
              <a:rPr lang="es-ES" noProof="0" smtClean="0"/>
              <a:t>22</a:t>
            </a:fld>
            <a:endParaRPr lang="es-ES" noProof="0" dirty="0"/>
          </a:p>
        </p:txBody>
      </p:sp>
    </p:spTree>
    <p:extLst>
      <p:ext uri="{BB962C8B-B14F-4D97-AF65-F5344CB8AC3E}">
        <p14:creationId xmlns:p14="http://schemas.microsoft.com/office/powerpoint/2010/main" val="27752485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a:r>
              <a:rPr lang="es-ES" b="1" i="0" dirty="0">
                <a:solidFill>
                  <a:srgbClr val="000000"/>
                </a:solidFill>
                <a:effectLst/>
                <a:highlight>
                  <a:srgbClr val="FFFFFF"/>
                </a:highlight>
                <a:latin typeface="verdana" panose="020B0604030504040204" pitchFamily="34" charset="0"/>
              </a:rPr>
              <a:t>Artículo 6. Acta fundacional.</a:t>
            </a:r>
          </a:p>
          <a:p>
            <a:pPr algn="just"/>
            <a:r>
              <a:rPr lang="es-ES" b="0" i="0" dirty="0">
                <a:solidFill>
                  <a:srgbClr val="000000"/>
                </a:solidFill>
                <a:effectLst/>
                <a:highlight>
                  <a:srgbClr val="FFFFFF"/>
                </a:highlight>
                <a:latin typeface="verdana" panose="020B0604030504040204" pitchFamily="34" charset="0"/>
              </a:rPr>
              <a:t>1. El acta fundacional ha de contener:</a:t>
            </a:r>
          </a:p>
          <a:p>
            <a:pPr algn="just"/>
            <a:r>
              <a:rPr lang="es-ES" b="0" i="0" dirty="0">
                <a:solidFill>
                  <a:srgbClr val="000000"/>
                </a:solidFill>
                <a:effectLst/>
                <a:highlight>
                  <a:srgbClr val="FFFFFF"/>
                </a:highlight>
                <a:latin typeface="verdana" panose="020B0604030504040204" pitchFamily="34" charset="0"/>
              </a:rPr>
              <a:t>a) El nombre y apellidos de los promotores de la asociación si son personas físicas, la denominación o razón social si son personas jurídicas, y, en ambos casos, la nacionalidad y el domicilio.</a:t>
            </a:r>
          </a:p>
          <a:p>
            <a:pPr algn="just"/>
            <a:r>
              <a:rPr lang="es-ES" b="0" i="0" dirty="0">
                <a:solidFill>
                  <a:srgbClr val="000000"/>
                </a:solidFill>
                <a:effectLst/>
                <a:highlight>
                  <a:srgbClr val="FFFFFF"/>
                </a:highlight>
                <a:latin typeface="verdana" panose="020B0604030504040204" pitchFamily="34" charset="0"/>
              </a:rPr>
              <a:t>b) La voluntad de los promotores de constituir una asociación, los pactos que, en su caso, hubiesen establecido y la denominación de ésta.</a:t>
            </a:r>
          </a:p>
          <a:p>
            <a:pPr algn="just"/>
            <a:r>
              <a:rPr lang="es-ES" b="0" i="0" dirty="0">
                <a:solidFill>
                  <a:srgbClr val="000000"/>
                </a:solidFill>
                <a:effectLst/>
                <a:highlight>
                  <a:srgbClr val="FFFFFF"/>
                </a:highlight>
                <a:latin typeface="verdana" panose="020B0604030504040204" pitchFamily="34" charset="0"/>
              </a:rPr>
              <a:t>c) Los Estatutos aprobados que regirán el funcionamiento de la asociación, cuyo contenido se ajustará a las prescripciones del artículo siguiente.</a:t>
            </a:r>
          </a:p>
          <a:p>
            <a:pPr algn="just"/>
            <a:r>
              <a:rPr lang="es-ES" b="0" i="0" dirty="0">
                <a:solidFill>
                  <a:srgbClr val="000000"/>
                </a:solidFill>
                <a:effectLst/>
                <a:highlight>
                  <a:srgbClr val="FFFFFF"/>
                </a:highlight>
                <a:latin typeface="verdana" panose="020B0604030504040204" pitchFamily="34" charset="0"/>
              </a:rPr>
              <a:t>d) Lugar y fecha de otorgamiento del acta, y firma de los promotores, o de sus representantes en el caso de personas jurídicas.</a:t>
            </a:r>
          </a:p>
          <a:p>
            <a:pPr algn="just"/>
            <a:r>
              <a:rPr lang="es-ES" b="0" i="0" dirty="0">
                <a:solidFill>
                  <a:srgbClr val="000000"/>
                </a:solidFill>
                <a:effectLst/>
                <a:highlight>
                  <a:srgbClr val="FFFFFF"/>
                </a:highlight>
                <a:latin typeface="verdana" panose="020B0604030504040204" pitchFamily="34" charset="0"/>
              </a:rPr>
              <a:t>e) La designación de los integrantes de los órganos provisionales de gobierno.</a:t>
            </a:r>
          </a:p>
          <a:p>
            <a:pPr algn="just"/>
            <a:r>
              <a:rPr lang="es-ES" b="0" i="0" dirty="0">
                <a:solidFill>
                  <a:srgbClr val="000000"/>
                </a:solidFill>
                <a:effectLst/>
                <a:highlight>
                  <a:srgbClr val="FFFFFF"/>
                </a:highlight>
                <a:latin typeface="verdana" panose="020B0604030504040204" pitchFamily="34" charset="0"/>
              </a:rPr>
              <a:t>2. Al acta fundacional habrá de acompañar, para el caso de personas jurídicas, una certificación del acuerdo válidamente adoptado por el órgano competente, en el que aparezca la voluntad de constituir la asociación y formar parte de ella y la designación de la persona física que la representará ; y, en el caso de las personas físicas, la acreditación de su identidad. Cuando los otorgantes del acta actúen a través de representante, se acompañará a la misma la acreditación de su identidad.</a:t>
            </a:r>
          </a:p>
          <a:p>
            <a:pPr algn="l"/>
            <a:r>
              <a:rPr lang="es-ES" b="1" i="0" dirty="0">
                <a:solidFill>
                  <a:srgbClr val="000000"/>
                </a:solidFill>
                <a:effectLst/>
                <a:highlight>
                  <a:srgbClr val="FFFFFF"/>
                </a:highlight>
                <a:latin typeface="verdana" panose="020B0604030504040204" pitchFamily="34" charset="0"/>
              </a:rPr>
              <a:t>Artículo 7. Estatutos.</a:t>
            </a:r>
          </a:p>
          <a:p>
            <a:pPr algn="just"/>
            <a:r>
              <a:rPr lang="es-ES" b="0" i="0" dirty="0">
                <a:solidFill>
                  <a:srgbClr val="000000"/>
                </a:solidFill>
                <a:effectLst/>
                <a:highlight>
                  <a:srgbClr val="FFFFFF"/>
                </a:highlight>
                <a:latin typeface="verdana" panose="020B0604030504040204" pitchFamily="34" charset="0"/>
              </a:rPr>
              <a:t>1. Los Estatutos deberán contener los siguientes extremos:</a:t>
            </a:r>
          </a:p>
          <a:p>
            <a:pPr algn="just"/>
            <a:r>
              <a:rPr lang="es-ES" b="0" i="0" dirty="0">
                <a:solidFill>
                  <a:srgbClr val="000000"/>
                </a:solidFill>
                <a:effectLst/>
                <a:highlight>
                  <a:srgbClr val="FFFFFF"/>
                </a:highlight>
                <a:latin typeface="verdana" panose="020B0604030504040204" pitchFamily="34" charset="0"/>
              </a:rPr>
              <a:t>a) La denominación.</a:t>
            </a:r>
          </a:p>
          <a:p>
            <a:pPr algn="just"/>
            <a:r>
              <a:rPr lang="es-ES" b="0" i="0" dirty="0">
                <a:solidFill>
                  <a:srgbClr val="000000"/>
                </a:solidFill>
                <a:effectLst/>
                <a:highlight>
                  <a:srgbClr val="FFFFFF"/>
                </a:highlight>
                <a:latin typeface="verdana" panose="020B0604030504040204" pitchFamily="34" charset="0"/>
              </a:rPr>
              <a:t>b) El domicilio, así como el ámbito territorial en que haya de realizar principalmente sus actividades.</a:t>
            </a:r>
          </a:p>
          <a:p>
            <a:pPr algn="just"/>
            <a:r>
              <a:rPr lang="es-ES" b="0" i="0" dirty="0">
                <a:solidFill>
                  <a:srgbClr val="000000"/>
                </a:solidFill>
                <a:effectLst/>
                <a:highlight>
                  <a:srgbClr val="FFFFFF"/>
                </a:highlight>
                <a:latin typeface="verdana" panose="020B0604030504040204" pitchFamily="34" charset="0"/>
              </a:rPr>
              <a:t>c) La duración, cuando la asociación no se constituya por tiempo indefinido.</a:t>
            </a:r>
          </a:p>
          <a:p>
            <a:pPr algn="just"/>
            <a:r>
              <a:rPr lang="es-ES" b="0" i="0" dirty="0">
                <a:solidFill>
                  <a:srgbClr val="000000"/>
                </a:solidFill>
                <a:effectLst/>
                <a:highlight>
                  <a:srgbClr val="FFFFFF"/>
                </a:highlight>
                <a:latin typeface="verdana" panose="020B0604030504040204" pitchFamily="34" charset="0"/>
              </a:rPr>
              <a:t>d) Los fines y actividades de la asociación, descritos de forma precisa.</a:t>
            </a:r>
          </a:p>
          <a:p>
            <a:pPr algn="just"/>
            <a:r>
              <a:rPr lang="es-ES" b="0" i="0" dirty="0">
                <a:solidFill>
                  <a:srgbClr val="000000"/>
                </a:solidFill>
                <a:effectLst/>
                <a:highlight>
                  <a:srgbClr val="FFFFFF"/>
                </a:highlight>
                <a:latin typeface="verdana" panose="020B0604030504040204" pitchFamily="34" charset="0"/>
              </a:rPr>
              <a:t>e) Los requisitos y modalidades de admisión y baja, sanción y separación de los asociados y, en su caso, las clases de éstos. Podrán incluir también las consecuencias del impago de las cuotas por parte de los asociados.</a:t>
            </a:r>
          </a:p>
          <a:p>
            <a:pPr algn="just"/>
            <a:r>
              <a:rPr lang="es-ES" b="0" i="0" dirty="0">
                <a:solidFill>
                  <a:srgbClr val="000000"/>
                </a:solidFill>
                <a:effectLst/>
                <a:highlight>
                  <a:srgbClr val="FFFFFF"/>
                </a:highlight>
                <a:latin typeface="verdana" panose="020B0604030504040204" pitchFamily="34" charset="0"/>
              </a:rPr>
              <a:t>f) Los derechos y obligaciones de los asociados y, en su caso, de cada una de sus distintas modalidades.</a:t>
            </a:r>
          </a:p>
          <a:p>
            <a:pPr algn="just"/>
            <a:r>
              <a:rPr lang="es-ES" b="0" i="0" dirty="0">
                <a:solidFill>
                  <a:srgbClr val="000000"/>
                </a:solidFill>
                <a:effectLst/>
                <a:highlight>
                  <a:srgbClr val="FFFFFF"/>
                </a:highlight>
                <a:latin typeface="verdana" panose="020B0604030504040204" pitchFamily="34" charset="0"/>
              </a:rPr>
              <a:t>g) Los criterios que garanticen el funcionamiento democrático de la asociación.</a:t>
            </a:r>
          </a:p>
          <a:p>
            <a:pPr algn="just"/>
            <a:r>
              <a:rPr lang="es-ES" b="0" i="0" dirty="0">
                <a:solidFill>
                  <a:srgbClr val="000000"/>
                </a:solidFill>
                <a:effectLst/>
                <a:highlight>
                  <a:srgbClr val="FFFFFF"/>
                </a:highlight>
                <a:latin typeface="verdana" panose="020B0604030504040204" pitchFamily="34" charset="0"/>
              </a:rPr>
              <a:t>h) Los órganos de gobierno y representación, su composición, reglas y procedimientos para la elección y sustitución de sus miembros, sus atribuciones, duración de los cargos, causas de su cese, la forma de deliberar, adoptar y ejecutar sus acuerdos y las personas o cargos con facultad para certificarlos y requisitos para que los citados órganos queden válidamente constituidos, así como la cantidad de asociados necesaria para poder convocar sesiones de los órganos de gobierno o de proponer asuntos en el orden del día.</a:t>
            </a:r>
          </a:p>
          <a:p>
            <a:pPr algn="just"/>
            <a:r>
              <a:rPr lang="es-ES" b="0" i="0" dirty="0">
                <a:solidFill>
                  <a:srgbClr val="000000"/>
                </a:solidFill>
                <a:effectLst/>
                <a:highlight>
                  <a:srgbClr val="FFFFFF"/>
                </a:highlight>
                <a:latin typeface="verdana" panose="020B0604030504040204" pitchFamily="34" charset="0"/>
              </a:rPr>
              <a:t>i) El régimen de administración, contabilidad y documentación, así como la fecha de cierre del ejercicio asociativo.</a:t>
            </a:r>
          </a:p>
          <a:p>
            <a:pPr algn="just"/>
            <a:r>
              <a:rPr lang="es-ES" b="0" i="0" dirty="0">
                <a:solidFill>
                  <a:srgbClr val="000000"/>
                </a:solidFill>
                <a:effectLst/>
                <a:highlight>
                  <a:srgbClr val="FFFFFF"/>
                </a:highlight>
                <a:latin typeface="verdana" panose="020B0604030504040204" pitchFamily="34" charset="0"/>
              </a:rPr>
              <a:t>j) El patrimonio inicial y los recursos económicos de los que se podrá hacer uso.</a:t>
            </a:r>
          </a:p>
          <a:p>
            <a:pPr algn="just"/>
            <a:r>
              <a:rPr lang="es-ES" b="0" i="0" dirty="0">
                <a:solidFill>
                  <a:srgbClr val="000000"/>
                </a:solidFill>
                <a:effectLst/>
                <a:highlight>
                  <a:srgbClr val="FFFFFF"/>
                </a:highlight>
                <a:latin typeface="verdana" panose="020B0604030504040204" pitchFamily="34" charset="0"/>
              </a:rPr>
              <a:t>k) Causas de disolución y destino del patrimonio en tal supuesto, que no podrá desvirtuar el carácter no lucrativo de la entidad.</a:t>
            </a:r>
          </a:p>
          <a:p>
            <a:pPr algn="just"/>
            <a:r>
              <a:rPr lang="es-ES" b="0" i="0" dirty="0">
                <a:solidFill>
                  <a:srgbClr val="000000"/>
                </a:solidFill>
                <a:effectLst/>
                <a:highlight>
                  <a:srgbClr val="FFFFFF"/>
                </a:highlight>
                <a:latin typeface="verdana" panose="020B0604030504040204" pitchFamily="34" charset="0"/>
              </a:rPr>
              <a:t>2. Los Estatutos también podrán contener cualesquiera otras disposiciones y condiciones lícitas que los promotores consideren convenientes, siempre que no se opongan a las leyes ni contradigan los principios configuradores de la asociación.</a:t>
            </a:r>
          </a:p>
          <a:p>
            <a:pPr algn="just"/>
            <a:r>
              <a:rPr lang="es-ES" b="0" i="0" dirty="0">
                <a:solidFill>
                  <a:srgbClr val="000000"/>
                </a:solidFill>
                <a:effectLst/>
                <a:highlight>
                  <a:srgbClr val="FFFFFF"/>
                </a:highlight>
                <a:latin typeface="verdana" panose="020B0604030504040204" pitchFamily="34" charset="0"/>
              </a:rPr>
              <a:t>3. El contenido de los Estatutos no podrá ser contrario al ordenamiento jurídico.</a:t>
            </a:r>
          </a:p>
          <a:p>
            <a:endParaRPr lang="es-ES" dirty="0"/>
          </a:p>
        </p:txBody>
      </p:sp>
      <p:sp>
        <p:nvSpPr>
          <p:cNvPr id="4" name="Marcador de número de diapositiva 3"/>
          <p:cNvSpPr>
            <a:spLocks noGrp="1"/>
          </p:cNvSpPr>
          <p:nvPr>
            <p:ph type="sldNum" sz="quarter" idx="5"/>
          </p:nvPr>
        </p:nvSpPr>
        <p:spPr/>
        <p:txBody>
          <a:bodyPr/>
          <a:lstStyle/>
          <a:p>
            <a:pPr rtl="0"/>
            <a:fld id="{77542409-6A04-4DC6-AC3A-D3758287A8F2}" type="slidenum">
              <a:rPr lang="es-ES" noProof="0" smtClean="0"/>
              <a:t>23</a:t>
            </a:fld>
            <a:endParaRPr lang="es-ES" noProof="0" dirty="0"/>
          </a:p>
        </p:txBody>
      </p:sp>
    </p:spTree>
    <p:extLst>
      <p:ext uri="{BB962C8B-B14F-4D97-AF65-F5344CB8AC3E}">
        <p14:creationId xmlns:p14="http://schemas.microsoft.com/office/powerpoint/2010/main" val="24069550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a:r>
              <a:rPr lang="es-ES" b="1" i="0" dirty="0">
                <a:solidFill>
                  <a:srgbClr val="000000"/>
                </a:solidFill>
                <a:effectLst/>
                <a:highlight>
                  <a:srgbClr val="FFFFFF"/>
                </a:highlight>
                <a:latin typeface="verdana" panose="020B0604030504040204" pitchFamily="34" charset="0"/>
              </a:rPr>
              <a:t>Artículo 12. Régimen interno.</a:t>
            </a:r>
          </a:p>
          <a:p>
            <a:pPr algn="just"/>
            <a:r>
              <a:rPr lang="es-ES" b="0" i="0" dirty="0">
                <a:solidFill>
                  <a:srgbClr val="000000"/>
                </a:solidFill>
                <a:effectLst/>
                <a:highlight>
                  <a:srgbClr val="FFFFFF"/>
                </a:highlight>
                <a:latin typeface="verdana" panose="020B0604030504040204" pitchFamily="34" charset="0"/>
              </a:rPr>
              <a:t>Si los Estatutos no lo disponen de otro modo, el régimen interno de las asociaciones será el siguiente:</a:t>
            </a:r>
          </a:p>
          <a:p>
            <a:pPr algn="just"/>
            <a:r>
              <a:rPr lang="es-ES" b="0" i="0" dirty="0">
                <a:solidFill>
                  <a:srgbClr val="000000"/>
                </a:solidFill>
                <a:effectLst/>
                <a:highlight>
                  <a:srgbClr val="FFFFFF"/>
                </a:highlight>
                <a:latin typeface="verdana" panose="020B0604030504040204" pitchFamily="34" charset="0"/>
              </a:rPr>
              <a:t>a) Las facultades del órgano de representación se extenderán, con carácter general, a todos los actos propios de las finalidades de la asociación, siempre que no requieran, conforme a los Estatutos, autorización expresa de la Asamblea General.</a:t>
            </a:r>
          </a:p>
          <a:p>
            <a:pPr algn="just"/>
            <a:r>
              <a:rPr lang="es-ES" b="0" i="0" dirty="0">
                <a:solidFill>
                  <a:srgbClr val="000000"/>
                </a:solidFill>
                <a:effectLst/>
                <a:highlight>
                  <a:srgbClr val="FFFFFF"/>
                </a:highlight>
                <a:latin typeface="verdana" panose="020B0604030504040204" pitchFamily="34" charset="0"/>
              </a:rPr>
              <a:t>b) Sin perjuicio de lo dispuesto en el artículo 11.3, la Asamblea General se convocará por el órgano de representación, con carácter extraordinario, cuando lo solicite un número de asociados no inferior al 10 por 100.</a:t>
            </a:r>
          </a:p>
          <a:p>
            <a:pPr algn="just"/>
            <a:r>
              <a:rPr lang="es-ES" b="0" i="0" dirty="0">
                <a:solidFill>
                  <a:srgbClr val="000000"/>
                </a:solidFill>
                <a:effectLst/>
                <a:highlight>
                  <a:srgbClr val="FFFFFF"/>
                </a:highlight>
                <a:latin typeface="verdana" panose="020B0604030504040204" pitchFamily="34" charset="0"/>
              </a:rPr>
              <a:t>c) La Asamblea General se constituirá válidamente, previa convocatoria efectuada- quince días antes de la reunión, cuando concurran a ella, presentes o representados, un tercio de los asociados, y su presidente y su secretario serán designados al inicio de la reunión.</a:t>
            </a:r>
          </a:p>
          <a:p>
            <a:pPr algn="just"/>
            <a:r>
              <a:rPr lang="es-ES" b="0" i="0" dirty="0">
                <a:solidFill>
                  <a:srgbClr val="000000"/>
                </a:solidFill>
                <a:effectLst/>
                <a:highlight>
                  <a:srgbClr val="FFFFFF"/>
                </a:highlight>
                <a:latin typeface="verdana" panose="020B0604030504040204" pitchFamily="34" charset="0"/>
              </a:rPr>
              <a:t>d) Los acuerdos de la Asamblea General se adoptarán por mayoría simple de las personas presentes o representadas, cuando los votos afirmativos superen a los negativos. No obstante, requerirán mayoría cualificada de las personas presentes o representadas, que resultará cuando los votos afirmativos superen la mitad, los acuerdos relativos a disolución de la asociación, modificación de los Estatutos, disposición o enajenación de bienes y remuneración de los miembros del órgano de representación.</a:t>
            </a:r>
          </a:p>
          <a:p>
            <a:endParaRPr lang="es-ES" dirty="0"/>
          </a:p>
        </p:txBody>
      </p:sp>
      <p:sp>
        <p:nvSpPr>
          <p:cNvPr id="4" name="Marcador de número de diapositiva 3"/>
          <p:cNvSpPr>
            <a:spLocks noGrp="1"/>
          </p:cNvSpPr>
          <p:nvPr>
            <p:ph type="sldNum" sz="quarter" idx="5"/>
          </p:nvPr>
        </p:nvSpPr>
        <p:spPr/>
        <p:txBody>
          <a:bodyPr/>
          <a:lstStyle/>
          <a:p>
            <a:pPr rtl="0"/>
            <a:fld id="{77542409-6A04-4DC6-AC3A-D3758287A8F2}" type="slidenum">
              <a:rPr lang="es-ES" noProof="0" smtClean="0"/>
              <a:t>24</a:t>
            </a:fld>
            <a:endParaRPr lang="es-ES" noProof="0" dirty="0"/>
          </a:p>
        </p:txBody>
      </p:sp>
    </p:spTree>
    <p:extLst>
      <p:ext uri="{BB962C8B-B14F-4D97-AF65-F5344CB8AC3E}">
        <p14:creationId xmlns:p14="http://schemas.microsoft.com/office/powerpoint/2010/main" val="23149695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a:r>
              <a:rPr lang="es-ES" b="1" i="0" dirty="0">
                <a:solidFill>
                  <a:srgbClr val="000000"/>
                </a:solidFill>
                <a:effectLst/>
                <a:highlight>
                  <a:srgbClr val="FFFFFF"/>
                </a:highlight>
                <a:latin typeface="verdana" panose="020B0604030504040204" pitchFamily="34" charset="0"/>
              </a:rPr>
              <a:t>Artículo 33. Derechos de las asociaciones de utilidad pública.</a:t>
            </a:r>
          </a:p>
          <a:p>
            <a:pPr algn="just"/>
            <a:r>
              <a:rPr lang="es-ES" b="0" i="0" dirty="0">
                <a:solidFill>
                  <a:srgbClr val="000000"/>
                </a:solidFill>
                <a:effectLst/>
                <a:highlight>
                  <a:srgbClr val="FFFFFF"/>
                </a:highlight>
                <a:latin typeface="verdana" panose="020B0604030504040204" pitchFamily="34" charset="0"/>
              </a:rPr>
              <a:t>Las asociaciones declaradas de utilidad pública tendrán los siguientes derechos:</a:t>
            </a:r>
          </a:p>
          <a:p>
            <a:pPr algn="just"/>
            <a:r>
              <a:rPr lang="es-ES" b="0" i="0" dirty="0">
                <a:solidFill>
                  <a:srgbClr val="000000"/>
                </a:solidFill>
                <a:effectLst/>
                <a:highlight>
                  <a:srgbClr val="FFFFFF"/>
                </a:highlight>
                <a:latin typeface="verdana" panose="020B0604030504040204" pitchFamily="34" charset="0"/>
              </a:rPr>
              <a:t>a) Usar la mención "Declarada de Utilidad Pública" en toda clase de documentos, a continuación de su denominación.</a:t>
            </a:r>
          </a:p>
          <a:p>
            <a:pPr algn="just"/>
            <a:r>
              <a:rPr lang="es-ES" b="0" i="0" dirty="0">
                <a:solidFill>
                  <a:srgbClr val="000000"/>
                </a:solidFill>
                <a:effectLst/>
                <a:highlight>
                  <a:srgbClr val="FFFFFF"/>
                </a:highlight>
                <a:latin typeface="verdana" panose="020B0604030504040204" pitchFamily="34" charset="0"/>
              </a:rPr>
              <a:t>b) Disfrutar de las exenciones y beneficios fiscales que las leyes reconozcan a favor de las mismas, en los términos y condiciones previstos en la normativa vigente.</a:t>
            </a:r>
          </a:p>
          <a:p>
            <a:pPr algn="just"/>
            <a:r>
              <a:rPr lang="es-ES" b="0" i="0" dirty="0">
                <a:solidFill>
                  <a:srgbClr val="000000"/>
                </a:solidFill>
                <a:effectLst/>
                <a:highlight>
                  <a:srgbClr val="FFFFFF"/>
                </a:highlight>
                <a:latin typeface="verdana" panose="020B0604030504040204" pitchFamily="34" charset="0"/>
              </a:rPr>
              <a:t>c) Disfrutar de beneficios económicos que las leyes establezcan a favor de las mismas.</a:t>
            </a:r>
          </a:p>
          <a:p>
            <a:pPr algn="just"/>
            <a:r>
              <a:rPr lang="es-ES" b="0" i="0" dirty="0">
                <a:solidFill>
                  <a:srgbClr val="000000"/>
                </a:solidFill>
                <a:effectLst/>
                <a:highlight>
                  <a:srgbClr val="FFFFFF"/>
                </a:highlight>
                <a:latin typeface="verdana" panose="020B0604030504040204" pitchFamily="34" charset="0"/>
              </a:rPr>
              <a:t>d) Asistencia jurídica gratuita en los términos previstos en la legislación específica.</a:t>
            </a:r>
          </a:p>
          <a:p>
            <a:pPr algn="l"/>
            <a:endParaRPr lang="es-ES" b="1" i="0" dirty="0">
              <a:solidFill>
                <a:srgbClr val="000000"/>
              </a:solidFill>
              <a:effectLst/>
              <a:highlight>
                <a:srgbClr val="FFFFFF"/>
              </a:highlight>
              <a:latin typeface="verdana" panose="020B0604030504040204" pitchFamily="34" charset="0"/>
            </a:endParaRPr>
          </a:p>
          <a:p>
            <a:pPr algn="l"/>
            <a:r>
              <a:rPr lang="es-ES" b="1" i="0" dirty="0">
                <a:solidFill>
                  <a:srgbClr val="000000"/>
                </a:solidFill>
                <a:effectLst/>
                <a:highlight>
                  <a:srgbClr val="FFFFFF"/>
                </a:highlight>
                <a:latin typeface="verdana" panose="020B0604030504040204" pitchFamily="34" charset="0"/>
              </a:rPr>
              <a:t>Artículo 34. Obligaciones de las asociaciones de utilidad pública.</a:t>
            </a:r>
          </a:p>
          <a:p>
            <a:pPr algn="just"/>
            <a:r>
              <a:rPr lang="es-ES" b="0" i="0" dirty="0">
                <a:solidFill>
                  <a:srgbClr val="000000"/>
                </a:solidFill>
                <a:effectLst/>
                <a:highlight>
                  <a:srgbClr val="FFFFFF"/>
                </a:highlight>
                <a:latin typeface="verdana" panose="020B0604030504040204" pitchFamily="34" charset="0"/>
              </a:rPr>
              <a:t>1. Las asociaciones de utilidad pública deberán rendir las cuentas anuales del ejercicio anterior en el plazo de los seis meses siguientes a su finalización, y presentar una memoria descriptiva de las actividades realizadas durante el mismo ante el organismo encargado de verificar su constitución y de efectuar su inscripción en el Registro correspondiente, en el que quedarán depositadas. Dichas cuentas anuales deben expresar la imagen fiel del patrimonio, de los resultados y de la situación financiera, así como el origen, cuantía, destino y aplicación de los ingresos públicos percibidos.</a:t>
            </a:r>
          </a:p>
          <a:p>
            <a:pPr algn="just"/>
            <a:r>
              <a:rPr lang="es-ES" b="0" i="0" dirty="0">
                <a:solidFill>
                  <a:srgbClr val="000000"/>
                </a:solidFill>
                <a:effectLst/>
                <a:highlight>
                  <a:srgbClr val="FFFFFF"/>
                </a:highlight>
                <a:latin typeface="verdana" panose="020B0604030504040204" pitchFamily="34" charset="0"/>
              </a:rPr>
              <a:t>Reglamentariamente se determinará en qué circunstancias se deberán someter a auditoría las cuentas anuales.</a:t>
            </a:r>
          </a:p>
          <a:p>
            <a:pPr algn="just"/>
            <a:r>
              <a:rPr lang="es-ES" b="0" i="0" dirty="0">
                <a:solidFill>
                  <a:srgbClr val="000000"/>
                </a:solidFill>
                <a:effectLst/>
                <a:highlight>
                  <a:srgbClr val="FFFFFF"/>
                </a:highlight>
                <a:latin typeface="verdana" panose="020B0604030504040204" pitchFamily="34" charset="0"/>
              </a:rPr>
              <a:t>2. Asimismo, deberán facilitar a las Administraciones públicas los informes que éstas les requieran, en relación con las actividades realizadas en cumplimiento de sus fines.</a:t>
            </a:r>
          </a:p>
          <a:p>
            <a:endParaRPr lang="es-ES" dirty="0"/>
          </a:p>
        </p:txBody>
      </p:sp>
      <p:sp>
        <p:nvSpPr>
          <p:cNvPr id="4" name="Marcador de número de diapositiva 3"/>
          <p:cNvSpPr>
            <a:spLocks noGrp="1"/>
          </p:cNvSpPr>
          <p:nvPr>
            <p:ph type="sldNum" sz="quarter" idx="5"/>
          </p:nvPr>
        </p:nvSpPr>
        <p:spPr/>
        <p:txBody>
          <a:bodyPr/>
          <a:lstStyle/>
          <a:p>
            <a:pPr rtl="0"/>
            <a:fld id="{77542409-6A04-4DC6-AC3A-D3758287A8F2}" type="slidenum">
              <a:rPr lang="es-ES" noProof="0" smtClean="0"/>
              <a:t>25</a:t>
            </a:fld>
            <a:endParaRPr lang="es-ES" noProof="0" dirty="0"/>
          </a:p>
        </p:txBody>
      </p:sp>
    </p:spTree>
    <p:extLst>
      <p:ext uri="{BB962C8B-B14F-4D97-AF65-F5344CB8AC3E}">
        <p14:creationId xmlns:p14="http://schemas.microsoft.com/office/powerpoint/2010/main" val="38063786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rtl="0"/>
            <a:fld id="{77542409-6A04-4DC6-AC3A-D3758287A8F2}" type="slidenum">
              <a:rPr lang="es-ES" noProof="0" smtClean="0"/>
              <a:t>26</a:t>
            </a:fld>
            <a:endParaRPr lang="es-ES" noProof="0" dirty="0"/>
          </a:p>
        </p:txBody>
      </p:sp>
    </p:spTree>
    <p:extLst>
      <p:ext uri="{BB962C8B-B14F-4D97-AF65-F5344CB8AC3E}">
        <p14:creationId xmlns:p14="http://schemas.microsoft.com/office/powerpoint/2010/main" val="4053286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lnSpc>
                <a:spcPct val="150000"/>
              </a:lnSpc>
              <a:spcBef>
                <a:spcPts val="600"/>
              </a:spcBef>
              <a:spcAft>
                <a:spcPts val="1200"/>
              </a:spcAft>
            </a:pPr>
            <a:r>
              <a:rPr lang="es-ES" sz="1800" dirty="0">
                <a:effectLst/>
                <a:latin typeface="Calibri" panose="020F0502020204030204" pitchFamily="34" charset="0"/>
                <a:ea typeface="Calibri" panose="020F0502020204030204" pitchFamily="34" charset="0"/>
                <a:cs typeface="Calibri" panose="020F0502020204030204" pitchFamily="34" charset="0"/>
              </a:rPr>
              <a:t>La Unión Europea ha previsto esta figura como un instrumento clave en su objetivo de alcanzar la descarbonización y luchar contra el cambio climático. Los Estados Miembros deben aprovechar adecuadamente esa oportunidad evaluando, en particular, la posibilidad de participación de los hogares, que de otro modo se verían en la imposibilidad de participar, incluidos los consumidores vulnerables y los arrendatarios. Así lo ha establecido la Directiva (UE) 2018/2001 del Parlamento Europeo y del Consejo, de 11 de diciembre de 2018, relativa al fomento del uso de energía procedente de fuentes renovables, (en adelante, “</a:t>
            </a:r>
            <a:r>
              <a:rPr lang="es-ES" sz="1800" b="1" dirty="0">
                <a:effectLst/>
                <a:latin typeface="Calibri" panose="020F0502020204030204" pitchFamily="34" charset="0"/>
                <a:ea typeface="Calibri" panose="020F0502020204030204" pitchFamily="34" charset="0"/>
                <a:cs typeface="Calibri" panose="020F0502020204030204" pitchFamily="34" charset="0"/>
              </a:rPr>
              <a:t>Directiva (UE) 2018/2001</a:t>
            </a:r>
            <a:r>
              <a:rPr lang="es-ES" sz="1800" dirty="0">
                <a:effectLst/>
                <a:latin typeface="Calibri" panose="020F0502020204030204" pitchFamily="34" charset="0"/>
                <a:ea typeface="Calibri" panose="020F0502020204030204" pitchFamily="34" charset="0"/>
                <a:cs typeface="Calibri" panose="020F0502020204030204" pitchFamily="34" charset="0"/>
              </a:rPr>
              <a:t>”)</a:t>
            </a:r>
          </a:p>
          <a:p>
            <a:pPr algn="just">
              <a:lnSpc>
                <a:spcPct val="150000"/>
              </a:lnSpc>
              <a:spcBef>
                <a:spcPts val="600"/>
              </a:spcBef>
              <a:spcAft>
                <a:spcPts val="1200"/>
              </a:spcAft>
            </a:pP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600"/>
              </a:spcBef>
              <a:spcAft>
                <a:spcPts val="1200"/>
              </a:spcAft>
            </a:pPr>
            <a:r>
              <a:rPr lang="es-ES" sz="1800" dirty="0">
                <a:effectLst/>
                <a:latin typeface="Calibri" panose="020F0502020204030204" pitchFamily="34" charset="0"/>
                <a:ea typeface="Calibri" panose="020F0502020204030204" pitchFamily="34" charset="0"/>
                <a:cs typeface="Calibri" panose="020F0502020204030204" pitchFamily="34" charset="0"/>
              </a:rPr>
              <a:t>Por su parte, la Directiva (UE) 2019/944 del Parlamento Europeo y del Consejo, de 5 de junio de 2019, sobre normas comunes para el mercado interior de la electricidad y por la que se modifica la Directiva 2012/27/UE, (en adelante, “</a:t>
            </a:r>
            <a:r>
              <a:rPr lang="es-ES" sz="1800" b="1" dirty="0">
                <a:effectLst/>
                <a:latin typeface="Calibri" panose="020F0502020204030204" pitchFamily="34" charset="0"/>
                <a:ea typeface="Calibri" panose="020F0502020204030204" pitchFamily="34" charset="0"/>
                <a:cs typeface="Calibri" panose="020F0502020204030204" pitchFamily="34" charset="0"/>
              </a:rPr>
              <a:t>Directiva (UE) 2019/944”</a:t>
            </a:r>
            <a:r>
              <a:rPr lang="es-ES" sz="1800" dirty="0">
                <a:effectLst/>
                <a:latin typeface="Calibri" panose="020F0502020204030204" pitchFamily="34" charset="0"/>
                <a:ea typeface="Calibri" panose="020F0502020204030204" pitchFamily="34" charset="0"/>
                <a:cs typeface="Calibri" panose="020F0502020204030204" pitchFamily="34" charset="0"/>
              </a:rPr>
              <a:t>) ha dispuesto que “</a:t>
            </a:r>
            <a:r>
              <a:rPr lang="es-ES" sz="1800" i="1" dirty="0">
                <a:effectLst/>
                <a:latin typeface="Calibri" panose="020F0502020204030204" pitchFamily="34" charset="0"/>
                <a:ea typeface="Calibri" panose="020F0502020204030204" pitchFamily="34" charset="0"/>
                <a:cs typeface="Calibri" panose="020F0502020204030204" pitchFamily="34" charset="0"/>
              </a:rPr>
              <a:t>la energía comunitaria puede impulsar, asimismo, la eficiencia energética a nivel doméstico y ayudar a combatir la pobreza energética a través de la reducción del consumo y de tarifas de suministro más bajas”.</a:t>
            </a:r>
          </a:p>
          <a:p>
            <a:pPr algn="just">
              <a:lnSpc>
                <a:spcPct val="150000"/>
              </a:lnSpc>
              <a:spcBef>
                <a:spcPts val="600"/>
              </a:spcBef>
              <a:spcAft>
                <a:spcPts val="1200"/>
              </a:spcAft>
            </a:pP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600"/>
              </a:spcBef>
              <a:spcAft>
                <a:spcPts val="1200"/>
              </a:spcAft>
            </a:pPr>
            <a:r>
              <a:rPr lang="es-ES" sz="1800" dirty="0">
                <a:effectLst/>
                <a:latin typeface="Calibri" panose="020F0502020204030204" pitchFamily="34" charset="0"/>
                <a:ea typeface="Calibri" panose="020F0502020204030204" pitchFamily="34" charset="0"/>
                <a:cs typeface="Calibri" panose="020F0502020204030204" pitchFamily="34" charset="0"/>
              </a:rPr>
              <a:t>Por su parte, España ha previsto de forma expresa el autoconsumo colectivo en el Real Decreto 244/2019, de 5 de abril, por el que se regulan las condiciones administrativas, técnicas y económicas del autoconsumo de energía eléctrica (en adelante, “</a:t>
            </a:r>
            <a:r>
              <a:rPr lang="es-ES" sz="1800" b="1" dirty="0">
                <a:effectLst/>
                <a:latin typeface="Calibri" panose="020F0502020204030204" pitchFamily="34" charset="0"/>
                <a:ea typeface="Calibri" panose="020F0502020204030204" pitchFamily="34" charset="0"/>
                <a:cs typeface="Calibri" panose="020F0502020204030204" pitchFamily="34" charset="0"/>
              </a:rPr>
              <a:t>RD 244/2019</a:t>
            </a:r>
            <a:r>
              <a:rPr lang="es-ES" sz="1800" dirty="0">
                <a:effectLst/>
                <a:latin typeface="Calibri" panose="020F0502020204030204" pitchFamily="34" charset="0"/>
                <a:ea typeface="Calibri" panose="020F0502020204030204" pitchFamily="34" charset="0"/>
                <a:cs typeface="Calibri" panose="020F0502020204030204" pitchFamily="34" charset="0"/>
              </a:rPr>
              <a:t>”).</a:t>
            </a:r>
          </a:p>
          <a:p>
            <a:pPr algn="just">
              <a:lnSpc>
                <a:spcPct val="150000"/>
              </a:lnSpc>
              <a:spcBef>
                <a:spcPts val="600"/>
              </a:spcBef>
              <a:spcAft>
                <a:spcPts val="1200"/>
              </a:spcAft>
            </a:pP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600"/>
              </a:spcBef>
              <a:spcAft>
                <a:spcPts val="1200"/>
              </a:spcAft>
            </a:pPr>
            <a:r>
              <a:rPr lang="es-ES" sz="1800" dirty="0">
                <a:effectLst/>
                <a:latin typeface="Calibri" panose="020F0502020204030204" pitchFamily="34" charset="0"/>
                <a:ea typeface="Calibri" panose="020F0502020204030204" pitchFamily="34" charset="0"/>
                <a:cs typeface="Calibri" panose="020F0502020204030204" pitchFamily="34" charset="0"/>
              </a:rPr>
              <a:t>También la Ley 7/2021, de 20 de mayo, de Cambio Climático y Transición Energética (en adelante, “</a:t>
            </a:r>
            <a:r>
              <a:rPr lang="es-ES" sz="1800" b="1" dirty="0">
                <a:effectLst/>
                <a:latin typeface="Calibri" panose="020F0502020204030204" pitchFamily="34" charset="0"/>
                <a:ea typeface="Calibri" panose="020F0502020204030204" pitchFamily="34" charset="0"/>
                <a:cs typeface="Calibri" panose="020F0502020204030204" pitchFamily="34" charset="0"/>
              </a:rPr>
              <a:t>ley 7/2021</a:t>
            </a:r>
            <a:r>
              <a:rPr lang="es-ES" sz="1800" dirty="0">
                <a:effectLst/>
                <a:latin typeface="Calibri" panose="020F0502020204030204" pitchFamily="34" charset="0"/>
                <a:ea typeface="Calibri" panose="020F0502020204030204" pitchFamily="34" charset="0"/>
                <a:cs typeface="Calibri" panose="020F0502020204030204" pitchFamily="34" charset="0"/>
              </a:rPr>
              <a:t>”) determina que las Administraciones Públicas deberían establecer incentivos para fomentar el autoconsumo.</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
        <p:nvSpPr>
          <p:cNvPr id="4" name="Marcador de número de diapositiva 3"/>
          <p:cNvSpPr>
            <a:spLocks noGrp="1"/>
          </p:cNvSpPr>
          <p:nvPr>
            <p:ph type="sldNum" sz="quarter" idx="10"/>
          </p:nvPr>
        </p:nvSpPr>
        <p:spPr/>
        <p:txBody>
          <a:bodyPr/>
          <a:lstStyle/>
          <a:p>
            <a:pPr rtl="0"/>
            <a:fld id="{77542409-6A04-4DC6-AC3A-D3758287A8F2}" type="slidenum">
              <a:rPr lang="es-ES" smtClean="0"/>
              <a:t>2</a:t>
            </a:fld>
            <a:endParaRPr lang="es-ES" dirty="0"/>
          </a:p>
        </p:txBody>
      </p:sp>
    </p:spTree>
    <p:extLst>
      <p:ext uri="{BB962C8B-B14F-4D97-AF65-F5344CB8AC3E}">
        <p14:creationId xmlns:p14="http://schemas.microsoft.com/office/powerpoint/2010/main" val="1229813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800" b="0" i="0" u="none" strike="noStrike" baseline="0" dirty="0">
                <a:solidFill>
                  <a:srgbClr val="000000"/>
                </a:solidFill>
                <a:latin typeface="Calibri" panose="020F0502020204030204" pitchFamily="34" charset="0"/>
              </a:rPr>
              <a:t>Recordemos que a efectos de definir las PYMES debemos acudir al concepto establecido en el art. 2 de la Recomendación 2003/361/CE que establece lo siguiente: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800" b="0" i="0" u="none" strike="noStrike" baseline="0" dirty="0">
              <a:solidFill>
                <a:srgbClr val="000000"/>
              </a:solidFill>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dirty="0"/>
          </a:p>
          <a:p>
            <a:r>
              <a:rPr lang="es-ES" dirty="0"/>
              <a:t>Artículo 2 Los efectivos y límites financieros que definen las categorías de empresas </a:t>
            </a:r>
          </a:p>
          <a:p>
            <a:endParaRPr lang="es-ES" dirty="0"/>
          </a:p>
          <a:p>
            <a:pPr marL="228600" indent="-228600">
              <a:buAutoNum type="arabicPeriod"/>
            </a:pPr>
            <a:r>
              <a:rPr lang="es-ES" dirty="0"/>
              <a:t>La categoría de microempresas, pequeñas y medianas empresas (PYME) está constituida por las empresas que ocupan a menos de 250 personas y cuyo volumen de negocios anual no excede de 50 millones de euros o cuyo balance general anual no excede de 43 millones de euros. </a:t>
            </a:r>
          </a:p>
          <a:p>
            <a:pPr marL="228600" indent="-228600">
              <a:buAutoNum type="arabicPeriod"/>
            </a:pPr>
            <a:endParaRPr lang="es-ES" dirty="0"/>
          </a:p>
          <a:p>
            <a:pPr marL="228600" indent="-228600">
              <a:buAutoNum type="arabicPeriod"/>
            </a:pPr>
            <a:r>
              <a:rPr lang="es-ES" dirty="0"/>
              <a:t>2. En la categoría de las PYME, se define a una pequeña empresa como una empresa que ocupa a menos de 50 personas y cuyo volumen de negocios anual o cuyo balance general anual no supera los 10 millones de euros. </a:t>
            </a:r>
          </a:p>
          <a:p>
            <a:pPr marL="228600" indent="-228600">
              <a:buAutoNum type="arabicPeriod"/>
            </a:pPr>
            <a:endParaRPr lang="es-ES" dirty="0"/>
          </a:p>
          <a:p>
            <a:pPr marL="228600" indent="-228600">
              <a:buAutoNum type="arabicPeriod"/>
            </a:pPr>
            <a:r>
              <a:rPr lang="es-ES" dirty="0"/>
              <a:t>3. En la categoría de las PYME, se define a una microempresa como una empresa que ocupa a menos de 10 personas y cuyo volumen de negocios anual o cuyo balance general anual no supera los 2 millones de euros</a:t>
            </a:r>
          </a:p>
          <a:p>
            <a:endParaRPr lang="es-ES" dirty="0"/>
          </a:p>
        </p:txBody>
      </p:sp>
      <p:sp>
        <p:nvSpPr>
          <p:cNvPr id="4" name="Marcador de número de diapositiva 3"/>
          <p:cNvSpPr>
            <a:spLocks noGrp="1"/>
          </p:cNvSpPr>
          <p:nvPr>
            <p:ph type="sldNum" sz="quarter" idx="10"/>
          </p:nvPr>
        </p:nvSpPr>
        <p:spPr/>
        <p:txBody>
          <a:bodyPr/>
          <a:lstStyle/>
          <a:p>
            <a:pPr rtl="0"/>
            <a:fld id="{77542409-6A04-4DC6-AC3A-D3758287A8F2}" type="slidenum">
              <a:rPr lang="es-ES" smtClean="0"/>
              <a:t>3</a:t>
            </a:fld>
            <a:endParaRPr lang="es-ES" dirty="0"/>
          </a:p>
        </p:txBody>
      </p:sp>
    </p:spTree>
    <p:extLst>
      <p:ext uri="{BB962C8B-B14F-4D97-AF65-F5344CB8AC3E}">
        <p14:creationId xmlns:p14="http://schemas.microsoft.com/office/powerpoint/2010/main" val="3054667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77542409-6A04-4DC6-AC3A-D3758287A8F2}" type="slidenum">
              <a:rPr lang="es-ES" smtClean="0"/>
              <a:t>4</a:t>
            </a:fld>
            <a:endParaRPr lang="es-ES" dirty="0"/>
          </a:p>
        </p:txBody>
      </p:sp>
    </p:spTree>
    <p:extLst>
      <p:ext uri="{BB962C8B-B14F-4D97-AF65-F5344CB8AC3E}">
        <p14:creationId xmlns:p14="http://schemas.microsoft.com/office/powerpoint/2010/main" val="2810957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s-ES" dirty="0"/>
          </a:p>
        </p:txBody>
      </p:sp>
      <p:sp>
        <p:nvSpPr>
          <p:cNvPr id="4" name="Marcador de número de diapositiva 3"/>
          <p:cNvSpPr>
            <a:spLocks noGrp="1"/>
          </p:cNvSpPr>
          <p:nvPr>
            <p:ph type="sldNum" sz="quarter" idx="10"/>
          </p:nvPr>
        </p:nvSpPr>
        <p:spPr/>
        <p:txBody>
          <a:bodyPr/>
          <a:lstStyle/>
          <a:p>
            <a:pPr rtl="0"/>
            <a:fld id="{77542409-6A04-4DC6-AC3A-D3758287A8F2}" type="slidenum">
              <a:rPr lang="es-ES" smtClean="0"/>
              <a:t>5</a:t>
            </a:fld>
            <a:endParaRPr lang="es-ES" dirty="0"/>
          </a:p>
        </p:txBody>
      </p:sp>
    </p:spTree>
    <p:extLst>
      <p:ext uri="{BB962C8B-B14F-4D97-AF65-F5344CB8AC3E}">
        <p14:creationId xmlns:p14="http://schemas.microsoft.com/office/powerpoint/2010/main" val="40239293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77542409-6A04-4DC6-AC3A-D3758287A8F2}" type="slidenum">
              <a:rPr lang="es-ES" smtClean="0"/>
              <a:t>12</a:t>
            </a:fld>
            <a:endParaRPr lang="es-ES" dirty="0"/>
          </a:p>
        </p:txBody>
      </p:sp>
    </p:spTree>
    <p:extLst>
      <p:ext uri="{BB962C8B-B14F-4D97-AF65-F5344CB8AC3E}">
        <p14:creationId xmlns:p14="http://schemas.microsoft.com/office/powerpoint/2010/main" val="26322098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77542409-6A04-4DC6-AC3A-D3758287A8F2}" type="slidenum">
              <a:rPr lang="es-ES" smtClean="0"/>
              <a:t>13</a:t>
            </a:fld>
            <a:endParaRPr lang="es-ES" dirty="0"/>
          </a:p>
        </p:txBody>
      </p:sp>
    </p:spTree>
    <p:extLst>
      <p:ext uri="{BB962C8B-B14F-4D97-AF65-F5344CB8AC3E}">
        <p14:creationId xmlns:p14="http://schemas.microsoft.com/office/powerpoint/2010/main" val="21537079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b="1" dirty="0"/>
              <a:t>CONSORCIOS</a:t>
            </a:r>
          </a:p>
          <a:p>
            <a:pPr algn="just"/>
            <a:r>
              <a:rPr lang="es-ES" b="0" i="0" dirty="0">
                <a:solidFill>
                  <a:srgbClr val="0E1626"/>
                </a:solidFill>
                <a:effectLst/>
                <a:highlight>
                  <a:srgbClr val="FFFFFF"/>
                </a:highlight>
                <a:latin typeface="Ubuntu" panose="020B0504030602030204" pitchFamily="34" charset="0"/>
              </a:rPr>
              <a:t>Las entidades del sector público institucional son aquellas que tienen por objeto ejecutar o gestionar actividades reservadas a la Administración General del Estado, en materias tales como, económicas, administrativas, de fomento o de prestación.</a:t>
            </a:r>
          </a:p>
          <a:p>
            <a:pPr algn="just"/>
            <a:r>
              <a:rPr lang="es-ES" b="0" i="0" dirty="0">
                <a:solidFill>
                  <a:srgbClr val="0E1626"/>
                </a:solidFill>
                <a:effectLst/>
                <a:highlight>
                  <a:srgbClr val="FFFFFF"/>
                </a:highlight>
                <a:latin typeface="Ubuntu" panose="020B0504030602030204" pitchFamily="34" charset="0"/>
              </a:rPr>
              <a:t>Existen ocho:</a:t>
            </a:r>
          </a:p>
          <a:p>
            <a:pPr algn="just"/>
            <a:r>
              <a:rPr lang="es-ES" b="1" i="0" dirty="0">
                <a:solidFill>
                  <a:srgbClr val="0E1626"/>
                </a:solidFill>
                <a:effectLst/>
                <a:highlight>
                  <a:srgbClr val="FFFFFF"/>
                </a:highlight>
                <a:latin typeface="Ubuntu" panose="020B0504030602030204" pitchFamily="34" charset="0"/>
              </a:rPr>
              <a:t>(i)</a:t>
            </a:r>
            <a:r>
              <a:rPr lang="es-ES" b="0" i="0" dirty="0">
                <a:solidFill>
                  <a:srgbClr val="0E1626"/>
                </a:solidFill>
                <a:effectLst/>
                <a:highlight>
                  <a:srgbClr val="FFFFFF"/>
                </a:highlight>
                <a:latin typeface="Ubuntu" panose="020B0504030602030204" pitchFamily="34" charset="0"/>
              </a:rPr>
              <a:t> Organismos </a:t>
            </a:r>
            <a:r>
              <a:rPr lang="es-ES" b="0" i="0" u="none" strike="noStrike" dirty="0">
                <a:solidFill>
                  <a:srgbClr val="0E1626"/>
                </a:solidFill>
                <a:effectLst/>
                <a:highlight>
                  <a:srgbClr val="FFFFFF"/>
                </a:highlight>
                <a:latin typeface="Ubuntu" panose="020B0504030602030204" pitchFamily="34" charset="0"/>
                <a:hlinkClick r:id="rId3"/>
              </a:rPr>
              <a:t>autónomos</a:t>
            </a:r>
            <a:r>
              <a:rPr lang="es-ES" b="0" i="0" dirty="0">
                <a:solidFill>
                  <a:srgbClr val="0E1626"/>
                </a:solidFill>
                <a:effectLst/>
                <a:highlight>
                  <a:srgbClr val="FFFFFF"/>
                </a:highlight>
                <a:latin typeface="Ubuntu" panose="020B0504030602030204" pitchFamily="34" charset="0"/>
              </a:rPr>
              <a:t> (el Instituto Nacional de Estadística).</a:t>
            </a:r>
          </a:p>
          <a:p>
            <a:pPr algn="just"/>
            <a:r>
              <a:rPr lang="es-ES" b="1" i="0" dirty="0">
                <a:solidFill>
                  <a:srgbClr val="0E1626"/>
                </a:solidFill>
                <a:effectLst/>
                <a:highlight>
                  <a:srgbClr val="FFFFFF"/>
                </a:highlight>
                <a:latin typeface="Ubuntu" panose="020B0504030602030204" pitchFamily="34" charset="0"/>
              </a:rPr>
              <a:t>(</a:t>
            </a:r>
            <a:r>
              <a:rPr lang="es-ES" b="1" i="0" dirty="0" err="1">
                <a:solidFill>
                  <a:srgbClr val="0E1626"/>
                </a:solidFill>
                <a:effectLst/>
                <a:highlight>
                  <a:srgbClr val="FFFFFF"/>
                </a:highlight>
                <a:latin typeface="Ubuntu" panose="020B0504030602030204" pitchFamily="34" charset="0"/>
              </a:rPr>
              <a:t>ii</a:t>
            </a:r>
            <a:r>
              <a:rPr lang="es-ES" b="1" i="0" dirty="0">
                <a:solidFill>
                  <a:srgbClr val="0E1626"/>
                </a:solidFill>
                <a:effectLst/>
                <a:highlight>
                  <a:srgbClr val="FFFFFF"/>
                </a:highlight>
                <a:latin typeface="Ubuntu" panose="020B0504030602030204" pitchFamily="34" charset="0"/>
              </a:rPr>
              <a:t>)</a:t>
            </a:r>
            <a:r>
              <a:rPr lang="es-ES" b="0" i="0" dirty="0">
                <a:solidFill>
                  <a:srgbClr val="0E1626"/>
                </a:solidFill>
                <a:effectLst/>
                <a:highlight>
                  <a:srgbClr val="FFFFFF"/>
                </a:highlight>
                <a:latin typeface="Ubuntu" panose="020B0504030602030204" pitchFamily="34" charset="0"/>
              </a:rPr>
              <a:t> Entidades Públicas Empresariales (Adif), </a:t>
            </a:r>
          </a:p>
          <a:p>
            <a:pPr algn="just"/>
            <a:r>
              <a:rPr lang="es-ES" b="1" i="0" dirty="0">
                <a:solidFill>
                  <a:srgbClr val="0E1626"/>
                </a:solidFill>
                <a:effectLst/>
                <a:highlight>
                  <a:srgbClr val="FFFFFF"/>
                </a:highlight>
                <a:latin typeface="Ubuntu" panose="020B0504030602030204" pitchFamily="34" charset="0"/>
              </a:rPr>
              <a:t>(</a:t>
            </a:r>
            <a:r>
              <a:rPr lang="es-ES" b="1" i="0" dirty="0" err="1">
                <a:solidFill>
                  <a:srgbClr val="0E1626"/>
                </a:solidFill>
                <a:effectLst/>
                <a:highlight>
                  <a:srgbClr val="FFFFFF"/>
                </a:highlight>
                <a:latin typeface="Ubuntu" panose="020B0504030602030204" pitchFamily="34" charset="0"/>
              </a:rPr>
              <a:t>iii</a:t>
            </a:r>
            <a:r>
              <a:rPr lang="es-ES" b="1" i="0" dirty="0">
                <a:solidFill>
                  <a:srgbClr val="0E1626"/>
                </a:solidFill>
                <a:effectLst/>
                <a:highlight>
                  <a:srgbClr val="FFFFFF"/>
                </a:highlight>
                <a:latin typeface="Ubuntu" panose="020B0504030602030204" pitchFamily="34" charset="0"/>
              </a:rPr>
              <a:t>) </a:t>
            </a:r>
            <a:r>
              <a:rPr lang="es-ES" b="0" i="0" dirty="0">
                <a:solidFill>
                  <a:srgbClr val="0E1626"/>
                </a:solidFill>
                <a:effectLst/>
                <a:highlight>
                  <a:srgbClr val="FFFFFF"/>
                </a:highlight>
                <a:latin typeface="Ubuntu" panose="020B0504030602030204" pitchFamily="34" charset="0"/>
              </a:rPr>
              <a:t>autoridades administrativas independientes (CNMV).</a:t>
            </a:r>
          </a:p>
          <a:p>
            <a:pPr algn="just"/>
            <a:r>
              <a:rPr lang="es-ES" b="1" i="0" dirty="0">
                <a:solidFill>
                  <a:srgbClr val="0E1626"/>
                </a:solidFill>
                <a:effectLst/>
                <a:highlight>
                  <a:srgbClr val="FFFFFF"/>
                </a:highlight>
                <a:latin typeface="Ubuntu" panose="020B0504030602030204" pitchFamily="34" charset="0"/>
              </a:rPr>
              <a:t>(</a:t>
            </a:r>
            <a:r>
              <a:rPr lang="es-ES" b="1" i="0" dirty="0" err="1">
                <a:solidFill>
                  <a:srgbClr val="0E1626"/>
                </a:solidFill>
                <a:effectLst/>
                <a:highlight>
                  <a:srgbClr val="FFFFFF"/>
                </a:highlight>
                <a:latin typeface="Ubuntu" panose="020B0504030602030204" pitchFamily="34" charset="0"/>
              </a:rPr>
              <a:t>iv</a:t>
            </a:r>
            <a:r>
              <a:rPr lang="es-ES" b="1" i="0" dirty="0">
                <a:solidFill>
                  <a:srgbClr val="0E1626"/>
                </a:solidFill>
                <a:effectLst/>
                <a:highlight>
                  <a:srgbClr val="FFFFFF"/>
                </a:highlight>
                <a:latin typeface="Ubuntu" panose="020B0504030602030204" pitchFamily="34" charset="0"/>
              </a:rPr>
              <a:t>)</a:t>
            </a:r>
            <a:r>
              <a:rPr lang="es-ES" b="0" i="0" dirty="0">
                <a:solidFill>
                  <a:srgbClr val="0E1626"/>
                </a:solidFill>
                <a:effectLst/>
                <a:highlight>
                  <a:srgbClr val="FFFFFF"/>
                </a:highlight>
                <a:latin typeface="Ubuntu" panose="020B0504030602030204" pitchFamily="34" charset="0"/>
              </a:rPr>
              <a:t> sociedades mercantiles estatales (RTVE), </a:t>
            </a:r>
          </a:p>
          <a:p>
            <a:pPr algn="just"/>
            <a:r>
              <a:rPr lang="es-ES" b="1" i="0" dirty="0">
                <a:solidFill>
                  <a:srgbClr val="0E1626"/>
                </a:solidFill>
                <a:effectLst/>
                <a:highlight>
                  <a:srgbClr val="FFFFFF"/>
                </a:highlight>
                <a:latin typeface="Ubuntu" panose="020B0504030602030204" pitchFamily="34" charset="0"/>
              </a:rPr>
              <a:t>(v)</a:t>
            </a:r>
            <a:r>
              <a:rPr lang="es-ES" b="0" i="0" dirty="0">
                <a:solidFill>
                  <a:srgbClr val="0E1626"/>
                </a:solidFill>
                <a:effectLst/>
                <a:highlight>
                  <a:srgbClr val="FFFFFF"/>
                </a:highlight>
                <a:latin typeface="Ubuntu" panose="020B0504030602030204" pitchFamily="34" charset="0"/>
              </a:rPr>
              <a:t> consorcios (</a:t>
            </a:r>
            <a:r>
              <a:rPr lang="es-ES" b="0" i="0" dirty="0" err="1">
                <a:solidFill>
                  <a:srgbClr val="0E1626"/>
                </a:solidFill>
                <a:effectLst/>
                <a:highlight>
                  <a:srgbClr val="FFFFFF"/>
                </a:highlight>
                <a:latin typeface="Ubuntu" panose="020B0504030602030204" pitchFamily="34" charset="0"/>
              </a:rPr>
              <a:t>Casamérica</a:t>
            </a:r>
            <a:r>
              <a:rPr lang="es-ES" b="0" i="0" dirty="0">
                <a:solidFill>
                  <a:srgbClr val="0E1626"/>
                </a:solidFill>
                <a:effectLst/>
                <a:highlight>
                  <a:srgbClr val="FFFFFF"/>
                </a:highlight>
                <a:latin typeface="Ubuntu" panose="020B0504030602030204" pitchFamily="34" charset="0"/>
              </a:rPr>
              <a:t>).</a:t>
            </a:r>
          </a:p>
          <a:p>
            <a:pPr algn="just"/>
            <a:r>
              <a:rPr lang="es-ES" b="1" i="0" dirty="0">
                <a:solidFill>
                  <a:srgbClr val="0E1626"/>
                </a:solidFill>
                <a:effectLst/>
                <a:highlight>
                  <a:srgbClr val="FFFFFF"/>
                </a:highlight>
                <a:latin typeface="Ubuntu" panose="020B0504030602030204" pitchFamily="34" charset="0"/>
              </a:rPr>
              <a:t>(vi)</a:t>
            </a:r>
            <a:r>
              <a:rPr lang="es-ES" b="0" i="0" dirty="0">
                <a:solidFill>
                  <a:srgbClr val="0E1626"/>
                </a:solidFill>
                <a:effectLst/>
                <a:highlight>
                  <a:srgbClr val="FFFFFF"/>
                </a:highlight>
                <a:latin typeface="Ubuntu" panose="020B0504030602030204" pitchFamily="34" charset="0"/>
              </a:rPr>
              <a:t> fundaciones del sector público (Fundación Amigos del Teatro Real).</a:t>
            </a:r>
          </a:p>
          <a:p>
            <a:pPr algn="just"/>
            <a:r>
              <a:rPr lang="es-ES" b="1" i="0" dirty="0">
                <a:solidFill>
                  <a:srgbClr val="0E1626"/>
                </a:solidFill>
                <a:effectLst/>
                <a:highlight>
                  <a:srgbClr val="FFFFFF"/>
                </a:highlight>
                <a:latin typeface="Ubuntu" panose="020B0504030602030204" pitchFamily="34" charset="0"/>
              </a:rPr>
              <a:t>(</a:t>
            </a:r>
            <a:r>
              <a:rPr lang="es-ES" b="1" i="0" dirty="0" err="1">
                <a:solidFill>
                  <a:srgbClr val="0E1626"/>
                </a:solidFill>
                <a:effectLst/>
                <a:highlight>
                  <a:srgbClr val="FFFFFF"/>
                </a:highlight>
                <a:latin typeface="Ubuntu" panose="020B0504030602030204" pitchFamily="34" charset="0"/>
              </a:rPr>
              <a:t>vii</a:t>
            </a:r>
            <a:r>
              <a:rPr lang="es-ES" b="1" i="0" dirty="0">
                <a:solidFill>
                  <a:srgbClr val="0E1626"/>
                </a:solidFill>
                <a:effectLst/>
                <a:highlight>
                  <a:srgbClr val="FFFFFF"/>
                </a:highlight>
                <a:latin typeface="Ubuntu" panose="020B0504030602030204" pitchFamily="34" charset="0"/>
              </a:rPr>
              <a:t>)</a:t>
            </a:r>
            <a:r>
              <a:rPr lang="es-ES" b="0" i="0" dirty="0">
                <a:solidFill>
                  <a:srgbClr val="0E1626"/>
                </a:solidFill>
                <a:effectLst/>
                <a:highlight>
                  <a:srgbClr val="FFFFFF"/>
                </a:highlight>
                <a:latin typeface="Ubuntu" panose="020B0504030602030204" pitchFamily="34" charset="0"/>
              </a:rPr>
              <a:t> fondos carentes de personalidad jurídica (Fondo de Compensación para Agua y Saneamiento)</a:t>
            </a:r>
          </a:p>
          <a:p>
            <a:pPr algn="just"/>
            <a:r>
              <a:rPr lang="es-ES" b="1" i="0" dirty="0">
                <a:solidFill>
                  <a:srgbClr val="0E1626"/>
                </a:solidFill>
                <a:effectLst/>
                <a:highlight>
                  <a:srgbClr val="FFFFFF"/>
                </a:highlight>
                <a:latin typeface="Ubuntu" panose="020B0504030602030204" pitchFamily="34" charset="0"/>
              </a:rPr>
              <a:t>(</a:t>
            </a:r>
            <a:r>
              <a:rPr lang="es-ES" b="1" i="0" dirty="0" err="1">
                <a:solidFill>
                  <a:srgbClr val="0E1626"/>
                </a:solidFill>
                <a:effectLst/>
                <a:highlight>
                  <a:srgbClr val="FFFFFF"/>
                </a:highlight>
                <a:latin typeface="Ubuntu" panose="020B0504030602030204" pitchFamily="34" charset="0"/>
              </a:rPr>
              <a:t>viii</a:t>
            </a:r>
            <a:r>
              <a:rPr lang="es-ES" b="1" i="0" dirty="0">
                <a:solidFill>
                  <a:srgbClr val="0E1626"/>
                </a:solidFill>
                <a:effectLst/>
                <a:highlight>
                  <a:srgbClr val="FFFFFF"/>
                </a:highlight>
                <a:latin typeface="Ubuntu" panose="020B0504030602030204" pitchFamily="34" charset="0"/>
              </a:rPr>
              <a:t>)</a:t>
            </a:r>
            <a:r>
              <a:rPr lang="es-ES" b="0" i="0" dirty="0">
                <a:solidFill>
                  <a:srgbClr val="0E1626"/>
                </a:solidFill>
                <a:effectLst/>
                <a:highlight>
                  <a:srgbClr val="FFFFFF"/>
                </a:highlight>
                <a:latin typeface="Ubuntu" panose="020B0504030602030204" pitchFamily="34" charset="0"/>
              </a:rPr>
              <a:t> universidades públicas no transferidas (UNED).</a:t>
            </a:r>
          </a:p>
          <a:p>
            <a:pPr algn="l"/>
            <a:r>
              <a:rPr lang="es-ES" b="1" i="0" dirty="0">
                <a:solidFill>
                  <a:srgbClr val="0E1626"/>
                </a:solidFill>
                <a:effectLst/>
                <a:highlight>
                  <a:srgbClr val="FFFFFF"/>
                </a:highlight>
                <a:latin typeface="Ubuntu" panose="020B0504030602030204" pitchFamily="34" charset="0"/>
              </a:rPr>
              <a:t>II. Concepto</a:t>
            </a:r>
          </a:p>
          <a:p>
            <a:pPr algn="just"/>
            <a:r>
              <a:rPr lang="es-ES" b="0" i="0" dirty="0">
                <a:solidFill>
                  <a:srgbClr val="0E1626"/>
                </a:solidFill>
                <a:effectLst/>
                <a:highlight>
                  <a:srgbClr val="FFFFFF"/>
                </a:highlight>
                <a:latin typeface="Ubuntu" panose="020B0504030602030204" pitchFamily="34" charset="0"/>
              </a:rPr>
              <a:t>Los </a:t>
            </a:r>
            <a:r>
              <a:rPr lang="es-ES" b="1" i="0" dirty="0">
                <a:solidFill>
                  <a:srgbClr val="0E1626"/>
                </a:solidFill>
                <a:effectLst/>
                <a:highlight>
                  <a:srgbClr val="FFFFFF"/>
                </a:highlight>
                <a:latin typeface="Ubuntu" panose="020B0504030602030204" pitchFamily="34" charset="0"/>
              </a:rPr>
              <a:t>Consorcios</a:t>
            </a:r>
            <a:r>
              <a:rPr lang="es-ES" b="0" i="0" dirty="0">
                <a:solidFill>
                  <a:srgbClr val="0E1626"/>
                </a:solidFill>
                <a:effectLst/>
                <a:highlight>
                  <a:srgbClr val="FFFFFF"/>
                </a:highlight>
                <a:latin typeface="Ubuntu" panose="020B0504030602030204" pitchFamily="34" charset="0"/>
              </a:rPr>
              <a:t> forman parte del entramado de sujetos que componen el Sector Público Estatal y son entidades de derecho público con personalidad jurídica propia y diferenciada, creados por varias Administraciones Públicas o entidades integrantes del sector público institucional, entre sí o con participación de entidades privadas, para el desarrollo de actividades de interés común a todas ellas dentro del ámbito de sus competencias.</a:t>
            </a:r>
          </a:p>
          <a:p>
            <a:pPr algn="just"/>
            <a:r>
              <a:rPr lang="es-ES" b="1" i="0" dirty="0">
                <a:solidFill>
                  <a:srgbClr val="0E1626"/>
                </a:solidFill>
                <a:effectLst/>
                <a:highlight>
                  <a:srgbClr val="FFFFFF"/>
                </a:highlight>
                <a:latin typeface="Ubuntu" panose="020B0504030602030204" pitchFamily="34" charset="0"/>
              </a:rPr>
              <a:t>III. Régimen Jurídico</a:t>
            </a:r>
          </a:p>
          <a:p>
            <a:pPr algn="just"/>
            <a:r>
              <a:rPr lang="es-ES" b="0" i="0" dirty="0">
                <a:solidFill>
                  <a:srgbClr val="0E1626"/>
                </a:solidFill>
                <a:effectLst/>
                <a:highlight>
                  <a:srgbClr val="FFFFFF"/>
                </a:highlight>
                <a:latin typeface="Ubuntu" panose="020B0504030602030204" pitchFamily="34" charset="0"/>
              </a:rPr>
              <a:t>Se encuentran regulados en el Capítulo VI </a:t>
            </a:r>
            <a:r>
              <a:rPr lang="es-ES" b="0" i="1" dirty="0">
                <a:solidFill>
                  <a:srgbClr val="0E1626"/>
                </a:solidFill>
                <a:effectLst/>
                <a:highlight>
                  <a:srgbClr val="FFFFFF"/>
                </a:highlight>
                <a:latin typeface="Ubuntu" panose="020B0504030602030204" pitchFamily="34" charset="0"/>
              </a:rPr>
              <a:t>“De los </a:t>
            </a:r>
            <a:r>
              <a:rPr lang="es-ES" b="1" i="1" dirty="0">
                <a:solidFill>
                  <a:srgbClr val="0E1626"/>
                </a:solidFill>
                <a:effectLst/>
                <a:highlight>
                  <a:srgbClr val="FFFFFF"/>
                </a:highlight>
                <a:latin typeface="Ubuntu" panose="020B0504030602030204" pitchFamily="34" charset="0"/>
              </a:rPr>
              <a:t>consorcios</a:t>
            </a:r>
            <a:r>
              <a:rPr lang="es-ES" b="0" i="1" dirty="0">
                <a:solidFill>
                  <a:srgbClr val="0E1626"/>
                </a:solidFill>
                <a:effectLst/>
                <a:highlight>
                  <a:srgbClr val="FFFFFF"/>
                </a:highlight>
                <a:latin typeface="Ubuntu" panose="020B0504030602030204" pitchFamily="34" charset="0"/>
              </a:rPr>
              <a:t>”</a:t>
            </a:r>
            <a:r>
              <a:rPr lang="es-ES" b="0" i="0" dirty="0">
                <a:solidFill>
                  <a:srgbClr val="0E1626"/>
                </a:solidFill>
                <a:effectLst/>
                <a:highlight>
                  <a:srgbClr val="FFFFFF"/>
                </a:highlight>
                <a:latin typeface="Ubuntu" panose="020B0504030602030204" pitchFamily="34" charset="0"/>
              </a:rPr>
              <a:t> del Título II </a:t>
            </a:r>
            <a:r>
              <a:rPr lang="es-ES" b="0" i="1" dirty="0">
                <a:solidFill>
                  <a:srgbClr val="0E1626"/>
                </a:solidFill>
                <a:effectLst/>
                <a:highlight>
                  <a:srgbClr val="FFFFFF"/>
                </a:highlight>
                <a:latin typeface="Ubuntu" panose="020B0504030602030204" pitchFamily="34" charset="0"/>
              </a:rPr>
              <a:t>“Organización y funcionamiento del sector público institucional”</a:t>
            </a:r>
            <a:r>
              <a:rPr lang="es-ES" b="0" i="0" dirty="0">
                <a:solidFill>
                  <a:srgbClr val="0E1626"/>
                </a:solidFill>
                <a:effectLst/>
                <a:highlight>
                  <a:srgbClr val="FFFFFF"/>
                </a:highlight>
                <a:latin typeface="Ubuntu" panose="020B0504030602030204" pitchFamily="34" charset="0"/>
              </a:rPr>
              <a:t> de la Ley 40/2015, de 1 de octubre, de Régimen Jurídico del Sector Público (en adelante LRJSP). Concretamente en los artículos 118 a 127.</a:t>
            </a:r>
          </a:p>
          <a:p>
            <a:pPr algn="just"/>
            <a:r>
              <a:rPr lang="es-ES" b="1" i="0" dirty="0">
                <a:solidFill>
                  <a:srgbClr val="0E1626"/>
                </a:solidFill>
                <a:effectLst/>
                <a:highlight>
                  <a:srgbClr val="FFFFFF"/>
                </a:highlight>
                <a:latin typeface="Ubuntu" panose="020B0504030602030204" pitchFamily="34" charset="0"/>
              </a:rPr>
              <a:t>IV. Funciones de los Consorcios</a:t>
            </a:r>
          </a:p>
          <a:p>
            <a:pPr algn="just"/>
            <a:r>
              <a:rPr lang="es-ES" b="0" i="0" dirty="0">
                <a:solidFill>
                  <a:srgbClr val="0E1626"/>
                </a:solidFill>
                <a:effectLst/>
                <a:highlight>
                  <a:srgbClr val="FFFFFF"/>
                </a:highlight>
                <a:latin typeface="Ubuntu" panose="020B0504030602030204" pitchFamily="34" charset="0"/>
              </a:rPr>
              <a:t>Su función esencial es el desarrollo de actividades de interés común dentro del ámbito de sus competencias, pudiendo realizar actividades de fomento, prestacionales o de gestión común de los servicios públicos, así como otras siempre que estén previstas en las leyes, tanto en el ámbito nacional como en el marco de los convenios de cooperación transfronteriza en que participan las Administraciones españolas (Artículo 118 de la LRJSP).</a:t>
            </a:r>
          </a:p>
          <a:p>
            <a:endParaRPr lang="es-ES" dirty="0"/>
          </a:p>
          <a:p>
            <a:r>
              <a:rPr lang="es-ES" b="1" dirty="0"/>
              <a:t>CORPORACIÓN DE DERECHO PÚBLICO</a:t>
            </a:r>
          </a:p>
          <a:p>
            <a:pPr algn="just"/>
            <a:r>
              <a:rPr lang="es-ES" b="0" i="0" dirty="0">
                <a:solidFill>
                  <a:srgbClr val="0E1626"/>
                </a:solidFill>
                <a:effectLst/>
                <a:highlight>
                  <a:srgbClr val="FFFFFF"/>
                </a:highlight>
                <a:latin typeface="Ubuntu" panose="020B0504030602030204" pitchFamily="34" charset="0"/>
              </a:rPr>
              <a:t>La Constitución Española (CE), establece en sus artículos 36 y 52, las bases normativas por medio de las cuales se han de regular las </a:t>
            </a:r>
            <a:r>
              <a:rPr lang="es-ES" b="1" i="0" dirty="0">
                <a:solidFill>
                  <a:srgbClr val="0E1626"/>
                </a:solidFill>
                <a:effectLst/>
                <a:highlight>
                  <a:srgbClr val="FFFFFF"/>
                </a:highlight>
                <a:latin typeface="Ubuntu" panose="020B0504030602030204" pitchFamily="34" charset="0"/>
              </a:rPr>
              <a:t>Corporaciones de derecho público</a:t>
            </a:r>
            <a:r>
              <a:rPr lang="es-ES" b="0" i="0" dirty="0">
                <a:solidFill>
                  <a:srgbClr val="0E1626"/>
                </a:solidFill>
                <a:effectLst/>
                <a:highlight>
                  <a:srgbClr val="FFFFFF"/>
                </a:highlight>
                <a:latin typeface="Ubuntu" panose="020B0504030602030204" pitchFamily="34" charset="0"/>
              </a:rPr>
              <a:t>. Por su parte, la Ley 39/2015, de 1 de octubre, del Procedimiento Administrativo Común de las Administraciones Públicas (LPACAP), señala en su artículo 2.4, que las </a:t>
            </a:r>
            <a:r>
              <a:rPr lang="es-ES" b="1" i="0" dirty="0">
                <a:solidFill>
                  <a:srgbClr val="0E1626"/>
                </a:solidFill>
                <a:effectLst/>
                <a:highlight>
                  <a:srgbClr val="FFFFFF"/>
                </a:highlight>
                <a:latin typeface="Ubuntu" panose="020B0504030602030204" pitchFamily="34" charset="0"/>
              </a:rPr>
              <a:t>Corporaciones de derecho público</a:t>
            </a:r>
            <a:r>
              <a:rPr lang="es-ES" b="0" i="1" dirty="0">
                <a:solidFill>
                  <a:srgbClr val="0E1626"/>
                </a:solidFill>
                <a:effectLst/>
                <a:highlight>
                  <a:srgbClr val="FFFFFF"/>
                </a:highlight>
                <a:latin typeface="Ubuntu" panose="020B0504030602030204" pitchFamily="34" charset="0"/>
              </a:rPr>
              <a:t> “…se regirán por su normativa específica en el ejercicio de las funciones públicas que les hayan sido atribuidas por Ley o delegadas por una Administración Pública, y supletoriamente por la presente Ley”.</a:t>
            </a:r>
            <a:endParaRPr lang="es-ES" b="0" i="0" dirty="0">
              <a:solidFill>
                <a:srgbClr val="0E1626"/>
              </a:solidFill>
              <a:effectLst/>
              <a:highlight>
                <a:srgbClr val="FFFFFF"/>
              </a:highlight>
              <a:latin typeface="Ubuntu" panose="020B0504030602030204" pitchFamily="34" charset="0"/>
            </a:endParaRPr>
          </a:p>
          <a:p>
            <a:pPr algn="just"/>
            <a:endParaRPr lang="es-ES" b="0" i="0" dirty="0">
              <a:solidFill>
                <a:srgbClr val="0E1626"/>
              </a:solidFill>
              <a:effectLst/>
              <a:highlight>
                <a:srgbClr val="FFFFFF"/>
              </a:highlight>
              <a:latin typeface="Ubuntu" panose="020B0504030602030204" pitchFamily="34" charset="0"/>
            </a:endParaRPr>
          </a:p>
          <a:p>
            <a:pPr algn="just"/>
            <a:r>
              <a:rPr lang="es-ES" b="0" i="0" dirty="0">
                <a:solidFill>
                  <a:srgbClr val="0E1626"/>
                </a:solidFill>
                <a:effectLst/>
                <a:highlight>
                  <a:srgbClr val="FFFFFF"/>
                </a:highlight>
                <a:latin typeface="Ubuntu" panose="020B0504030602030204" pitchFamily="34" charset="0"/>
              </a:rPr>
              <a:t>Por su parte, la Ley 29/1998, de 13 de julio, reguladora de la Jurisdicción Contencioso-administrativa, deja por sentado el carácter público que se reconoce a una </a:t>
            </a:r>
            <a:r>
              <a:rPr lang="es-ES" b="1" i="0" dirty="0">
                <a:solidFill>
                  <a:srgbClr val="0E1626"/>
                </a:solidFill>
                <a:effectLst/>
                <a:highlight>
                  <a:srgbClr val="FFFFFF"/>
                </a:highlight>
                <a:latin typeface="Ubuntu" panose="020B0504030602030204" pitchFamily="34" charset="0"/>
              </a:rPr>
              <a:t>Corporación de derecho público</a:t>
            </a:r>
            <a:r>
              <a:rPr lang="es-ES" b="0" i="0" dirty="0">
                <a:solidFill>
                  <a:srgbClr val="0E1626"/>
                </a:solidFill>
                <a:effectLst/>
                <a:highlight>
                  <a:srgbClr val="FFFFFF"/>
                </a:highlight>
                <a:latin typeface="Ubuntu" panose="020B0504030602030204" pitchFamily="34" charset="0"/>
              </a:rPr>
              <a:t>, cuando establece en su artículo 2.c), que el orden jurisdiccional contencioso-administrativo conocerá de las cuestiones que se susciten en relación con “</a:t>
            </a:r>
            <a:r>
              <a:rPr lang="es-ES" b="0" i="1" dirty="0">
                <a:solidFill>
                  <a:srgbClr val="0E1626"/>
                </a:solidFill>
                <a:effectLst/>
                <a:highlight>
                  <a:srgbClr val="FFFFFF"/>
                </a:highlight>
                <a:latin typeface="Ubuntu" panose="020B0504030602030204" pitchFamily="34" charset="0"/>
              </a:rPr>
              <a:t>Los actos y disposiciones de las Corporaciones de Derecho público, adoptados en el ejercicio de las funciones públicas”.</a:t>
            </a:r>
            <a:endParaRPr lang="es-ES" b="0" i="0" dirty="0">
              <a:solidFill>
                <a:srgbClr val="0E1626"/>
              </a:solidFill>
              <a:effectLst/>
              <a:highlight>
                <a:srgbClr val="FFFFFF"/>
              </a:highlight>
              <a:latin typeface="Ubuntu" panose="020B0504030602030204" pitchFamily="34" charset="0"/>
            </a:endParaRPr>
          </a:p>
          <a:p>
            <a:pPr algn="just"/>
            <a:endParaRPr lang="es-ES" b="0" i="0" dirty="0">
              <a:solidFill>
                <a:srgbClr val="0E1626"/>
              </a:solidFill>
              <a:effectLst/>
              <a:highlight>
                <a:srgbClr val="FFFFFF"/>
              </a:highlight>
              <a:latin typeface="Ubuntu" panose="020B0504030602030204" pitchFamily="34" charset="0"/>
            </a:endParaRPr>
          </a:p>
          <a:p>
            <a:pPr algn="just"/>
            <a:r>
              <a:rPr lang="es-ES" b="0" i="0" dirty="0">
                <a:solidFill>
                  <a:srgbClr val="0E1626"/>
                </a:solidFill>
                <a:effectLst/>
                <a:highlight>
                  <a:srgbClr val="FFFFFF"/>
                </a:highlight>
                <a:latin typeface="Ubuntu" panose="020B0504030602030204" pitchFamily="34" charset="0"/>
              </a:rPr>
              <a:t>Las </a:t>
            </a:r>
            <a:r>
              <a:rPr lang="es-ES" b="1" i="0" dirty="0">
                <a:solidFill>
                  <a:srgbClr val="0E1626"/>
                </a:solidFill>
                <a:effectLst/>
                <a:highlight>
                  <a:srgbClr val="FFFFFF"/>
                </a:highlight>
                <a:latin typeface="Ubuntu" panose="020B0504030602030204" pitchFamily="34" charset="0"/>
              </a:rPr>
              <a:t>Corporaciones de derecho público, </a:t>
            </a:r>
            <a:r>
              <a:rPr lang="es-ES" b="0" i="0" dirty="0">
                <a:solidFill>
                  <a:srgbClr val="0E1626"/>
                </a:solidFill>
                <a:effectLst/>
                <a:highlight>
                  <a:srgbClr val="FFFFFF"/>
                </a:highlight>
                <a:latin typeface="Ubuntu" panose="020B0504030602030204" pitchFamily="34" charset="0"/>
              </a:rPr>
              <a:t>se caracterizan por presentar las siguientes particularidades:</a:t>
            </a:r>
          </a:p>
          <a:p>
            <a:pPr algn="just" fontAlgn="base">
              <a:buFont typeface="+mj-lt"/>
              <a:buAutoNum type="arabicPeriod"/>
            </a:pPr>
            <a:r>
              <a:rPr lang="es-ES" b="0" i="0" dirty="0">
                <a:solidFill>
                  <a:srgbClr val="0E1626"/>
                </a:solidFill>
                <a:effectLst/>
                <a:highlight>
                  <a:srgbClr val="FFFFFF"/>
                </a:highlight>
                <a:latin typeface="Ubuntu" panose="020B0504030602030204" pitchFamily="34" charset="0"/>
              </a:rPr>
              <a:t>Se tratan de entidades autónomas.</a:t>
            </a:r>
          </a:p>
          <a:p>
            <a:pPr algn="just" fontAlgn="base">
              <a:buFont typeface="+mj-lt"/>
              <a:buAutoNum type="arabicPeriod"/>
            </a:pPr>
            <a:r>
              <a:rPr lang="es-ES" b="0" i="0" dirty="0">
                <a:solidFill>
                  <a:srgbClr val="0E1626"/>
                </a:solidFill>
                <a:effectLst/>
                <a:highlight>
                  <a:srgbClr val="FFFFFF"/>
                </a:highlight>
                <a:latin typeface="Ubuntu" panose="020B0504030602030204" pitchFamily="34" charset="0"/>
              </a:rPr>
              <a:t>Poseen personalidad jurídica propia.</a:t>
            </a:r>
          </a:p>
          <a:p>
            <a:pPr algn="just" fontAlgn="base">
              <a:buFont typeface="+mj-lt"/>
              <a:buAutoNum type="arabicPeriod"/>
            </a:pPr>
            <a:r>
              <a:rPr lang="es-ES" b="0" i="0" dirty="0">
                <a:solidFill>
                  <a:srgbClr val="0E1626"/>
                </a:solidFill>
                <a:effectLst/>
                <a:highlight>
                  <a:srgbClr val="FFFFFF"/>
                </a:highlight>
                <a:latin typeface="Ubuntu" panose="020B0504030602030204" pitchFamily="34" charset="0"/>
              </a:rPr>
              <a:t>Se crean con arreglo a una Ley que determinará sus fines, estructura y funcionamiento.</a:t>
            </a:r>
          </a:p>
          <a:p>
            <a:pPr algn="just" fontAlgn="base">
              <a:buFont typeface="+mj-lt"/>
              <a:buAutoNum type="arabicPeriod"/>
            </a:pPr>
            <a:r>
              <a:rPr lang="es-ES" b="0" i="0" dirty="0">
                <a:solidFill>
                  <a:srgbClr val="0E1626"/>
                </a:solidFill>
                <a:effectLst/>
                <a:highlight>
                  <a:srgbClr val="FFFFFF"/>
                </a:highlight>
                <a:latin typeface="Ubuntu" panose="020B0504030602030204" pitchFamily="34" charset="0"/>
              </a:rPr>
              <a:t>Representan intereses económicos de ciertos sectores sociales ante los Poderes Públicos y desempeñan funciones públicas de ordenación de dicho sector.</a:t>
            </a:r>
          </a:p>
          <a:p>
            <a:pPr algn="just" fontAlgn="base">
              <a:buFont typeface="+mj-lt"/>
              <a:buAutoNum type="arabicPeriod"/>
            </a:pPr>
            <a:r>
              <a:rPr lang="es-ES" b="0" i="0" dirty="0">
                <a:solidFill>
                  <a:srgbClr val="0E1626"/>
                </a:solidFill>
                <a:effectLst/>
                <a:highlight>
                  <a:srgbClr val="FFFFFF"/>
                </a:highlight>
                <a:latin typeface="Ubuntu" panose="020B0504030602030204" pitchFamily="34" charset="0"/>
              </a:rPr>
              <a:t>Defienden intereses profesionales.</a:t>
            </a:r>
          </a:p>
          <a:p>
            <a:pPr algn="just" fontAlgn="base">
              <a:buFont typeface="+mj-lt"/>
              <a:buAutoNum type="arabicPeriod"/>
            </a:pPr>
            <a:r>
              <a:rPr lang="es-ES" b="0" i="0" dirty="0">
                <a:solidFill>
                  <a:srgbClr val="0E1626"/>
                </a:solidFill>
                <a:effectLst/>
                <a:highlight>
                  <a:srgbClr val="FFFFFF"/>
                </a:highlight>
                <a:latin typeface="Ubuntu" panose="020B0504030602030204" pitchFamily="34" charset="0"/>
              </a:rPr>
              <a:t>Se encuentran sujetas tanto al derecho privado como al derecho administrativo en aquellos asuntos que desarrolla por atribución legal o por delegación expresa de la Administración.</a:t>
            </a:r>
          </a:p>
          <a:p>
            <a:pPr algn="just" fontAlgn="base">
              <a:buFont typeface="+mj-lt"/>
              <a:buAutoNum type="arabicPeriod"/>
            </a:pPr>
            <a:r>
              <a:rPr lang="es-ES" b="0" i="0" dirty="0">
                <a:solidFill>
                  <a:srgbClr val="0E1626"/>
                </a:solidFill>
                <a:effectLst/>
                <a:highlight>
                  <a:srgbClr val="FFFFFF"/>
                </a:highlight>
                <a:latin typeface="Ubuntu" panose="020B0504030602030204" pitchFamily="34" charset="0"/>
              </a:rPr>
              <a:t>Se encuentran regidas por una legislación específica, no obstante, en todo lo no previsto en ella, les será de aplicación lo establecido en la legislación del régimen jurídico y procedimientos administrativos de las Administraciones Públicas.</a:t>
            </a:r>
          </a:p>
          <a:p>
            <a:pPr algn="just" fontAlgn="base">
              <a:buFont typeface="+mj-lt"/>
              <a:buAutoNum type="arabicPeriod"/>
            </a:pPr>
            <a:r>
              <a:rPr lang="es-ES" b="0" i="0" dirty="0">
                <a:solidFill>
                  <a:srgbClr val="0E1626"/>
                </a:solidFill>
                <a:effectLst/>
                <a:highlight>
                  <a:srgbClr val="FFFFFF"/>
                </a:highlight>
                <a:latin typeface="Ubuntu" panose="020B0504030602030204" pitchFamily="34" charset="0"/>
              </a:rPr>
              <a:t>Son constituidas con la finalidad de agrupar de manera obligatoria a todas las personas, que, con arreglo a la correspondiente norma de su constitución, se encuentran inmersas en la categoría profesional que se configura en su estructura organizativa o desarrollan la referida actividad económica.</a:t>
            </a:r>
          </a:p>
          <a:p>
            <a:pPr algn="just" fontAlgn="base">
              <a:buFont typeface="+mj-lt"/>
              <a:buAutoNum type="arabicPeriod"/>
            </a:pPr>
            <a:r>
              <a:rPr lang="es-ES" b="0" i="0" dirty="0">
                <a:solidFill>
                  <a:srgbClr val="0E1626"/>
                </a:solidFill>
                <a:effectLst/>
                <a:highlight>
                  <a:srgbClr val="FFFFFF"/>
                </a:highlight>
                <a:latin typeface="Ubuntu" panose="020B0504030602030204" pitchFamily="34" charset="0"/>
              </a:rPr>
              <a:t>Se encuentran conformadas por un grupo definido de personas, quienes adquieren la condición de miembros por imposición de la Ley en base a circunstancias objetivas que concurren en dichas personas.</a:t>
            </a:r>
          </a:p>
          <a:p>
            <a:pPr algn="just" fontAlgn="base">
              <a:buFont typeface="+mj-lt"/>
              <a:buAutoNum type="arabicPeriod"/>
            </a:pPr>
            <a:r>
              <a:rPr lang="es-ES" b="0" i="0" dirty="0">
                <a:solidFill>
                  <a:srgbClr val="0E1626"/>
                </a:solidFill>
                <a:effectLst/>
                <a:highlight>
                  <a:srgbClr val="FFFFFF"/>
                </a:highlight>
                <a:latin typeface="Ubuntu" panose="020B0504030602030204" pitchFamily="34" charset="0"/>
              </a:rPr>
              <a:t>Su régimen económico es propio, en cuanto a que sus ingresos son los de sus miembros.</a:t>
            </a:r>
          </a:p>
          <a:p>
            <a:endParaRPr lang="es-ES" dirty="0"/>
          </a:p>
        </p:txBody>
      </p:sp>
      <p:sp>
        <p:nvSpPr>
          <p:cNvPr id="4" name="Marcador de número de diapositiva 3"/>
          <p:cNvSpPr>
            <a:spLocks noGrp="1"/>
          </p:cNvSpPr>
          <p:nvPr>
            <p:ph type="sldNum" sz="quarter" idx="10"/>
          </p:nvPr>
        </p:nvSpPr>
        <p:spPr/>
        <p:txBody>
          <a:bodyPr/>
          <a:lstStyle/>
          <a:p>
            <a:pPr rtl="0"/>
            <a:fld id="{77542409-6A04-4DC6-AC3A-D3758287A8F2}" type="slidenum">
              <a:rPr lang="es-ES" smtClean="0"/>
              <a:t>14</a:t>
            </a:fld>
            <a:endParaRPr lang="es-ES" dirty="0"/>
          </a:p>
        </p:txBody>
      </p:sp>
    </p:spTree>
    <p:extLst>
      <p:ext uri="{BB962C8B-B14F-4D97-AF65-F5344CB8AC3E}">
        <p14:creationId xmlns:p14="http://schemas.microsoft.com/office/powerpoint/2010/main" val="934929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77542409-6A04-4DC6-AC3A-D3758287A8F2}" type="slidenum">
              <a:rPr lang="es-ES" smtClean="0"/>
              <a:t>15</a:t>
            </a:fld>
            <a:endParaRPr lang="es-ES" dirty="0"/>
          </a:p>
        </p:txBody>
      </p:sp>
    </p:spTree>
    <p:extLst>
      <p:ext uri="{BB962C8B-B14F-4D97-AF65-F5344CB8AC3E}">
        <p14:creationId xmlns:p14="http://schemas.microsoft.com/office/powerpoint/2010/main" val="12408139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9" name="Rectángulo 8"/>
          <p:cNvSpPr/>
          <p:nvPr/>
        </p:nvSpPr>
        <p:spPr>
          <a:xfrm>
            <a:off x="1600200" y="0"/>
            <a:ext cx="5029200" cy="5943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 name="Título 1"/>
          <p:cNvSpPr>
            <a:spLocks noGrp="1"/>
          </p:cNvSpPr>
          <p:nvPr>
            <p:ph type="ctrTitle" hasCustomPrompt="1"/>
          </p:nvPr>
        </p:nvSpPr>
        <p:spPr>
          <a:xfrm>
            <a:off x="1751777" y="3019706"/>
            <a:ext cx="4846320" cy="2387600"/>
          </a:xfrm>
        </p:spPr>
        <p:txBody>
          <a:bodyPr rtlCol="0" anchor="b">
            <a:normAutofit/>
          </a:bodyPr>
          <a:lstStyle>
            <a:lvl1pPr algn="l" rtl="0">
              <a:lnSpc>
                <a:spcPct val="90000"/>
              </a:lnSpc>
              <a:defRPr sz="4800">
                <a:solidFill>
                  <a:schemeClr val="bg1"/>
                </a:solidFill>
              </a:defRPr>
            </a:lvl1pPr>
          </a:lstStyle>
          <a:p>
            <a:pPr rtl="0"/>
            <a:r>
              <a:rPr lang="es-ES" noProof="0" dirty="0"/>
              <a:t>Haga clic para editar el estilo de título del patrón</a:t>
            </a:r>
          </a:p>
        </p:txBody>
      </p:sp>
      <p:sp>
        <p:nvSpPr>
          <p:cNvPr id="3" name="Subtítulo 2"/>
          <p:cNvSpPr>
            <a:spLocks noGrp="1"/>
          </p:cNvSpPr>
          <p:nvPr>
            <p:ph type="subTitle" idx="1"/>
          </p:nvPr>
        </p:nvSpPr>
        <p:spPr>
          <a:xfrm>
            <a:off x="1751777" y="5381894"/>
            <a:ext cx="4846320" cy="448056"/>
          </a:xfrm>
        </p:spPr>
        <p:txBody>
          <a:bodyPr rtlCol="0">
            <a:normAutofit/>
          </a:bodyPr>
          <a:lstStyle>
            <a:lvl1pPr marL="0" indent="0" algn="l">
              <a:spcBef>
                <a:spcPts val="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modificar el estilo de subtítulo del patrón</a:t>
            </a:r>
            <a:endParaRPr lang="es-ES" noProof="0" dirty="0"/>
          </a:p>
        </p:txBody>
      </p:sp>
      <p:pic>
        <p:nvPicPr>
          <p:cNvPr id="8" name="Imagen 7" descr="Nubes blancas y esponjosas en un cielo azul intenso"/>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7400"/>
            <a:ext cx="1490472" cy="3886200"/>
          </a:xfrm>
          <a:prstGeom prst="rect">
            <a:avLst/>
          </a:prstGeom>
        </p:spPr>
      </p:pic>
      <p:pic>
        <p:nvPicPr>
          <p:cNvPr id="10" name="Imagen 9" descr="Primer plano del tallo de una planta"/>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739128" y="2057400"/>
            <a:ext cx="2060767" cy="3886200"/>
          </a:xfrm>
          <a:prstGeom prst="rect">
            <a:avLst/>
          </a:prstGeom>
        </p:spPr>
      </p:pic>
      <p:pic>
        <p:nvPicPr>
          <p:cNvPr id="11" name="Imagen 10" descr="Olas"/>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8909623" y="2057400"/>
            <a:ext cx="3282696" cy="3886200"/>
          </a:xfrm>
          <a:prstGeom prst="rect">
            <a:avLst/>
          </a:prstGeom>
        </p:spPr>
      </p:pic>
    </p:spTree>
    <p:extLst>
      <p:ext uri="{BB962C8B-B14F-4D97-AF65-F5344CB8AC3E}">
        <p14:creationId xmlns:p14="http://schemas.microsoft.com/office/powerpoint/2010/main" val="698731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rtlCol="0"/>
          <a:lstStyle>
            <a:lvl1pPr rtl="0">
              <a:defRPr/>
            </a:lvl1pPr>
          </a:lstStyle>
          <a:p>
            <a:pPr rtl="0"/>
            <a:r>
              <a:rPr lang="es-ES" noProof="0" dirty="0"/>
              <a:t>Haga clic para editar el estilo de título del patrón</a:t>
            </a:r>
          </a:p>
        </p:txBody>
      </p:sp>
      <p:sp>
        <p:nvSpPr>
          <p:cNvPr id="3" name="Marcador de posición de texto vertical 2"/>
          <p:cNvSpPr>
            <a:spLocks noGrp="1"/>
          </p:cNvSpPr>
          <p:nvPr>
            <p:ph type="body" orient="vert" idx="1"/>
          </p:nvPr>
        </p:nvSpPr>
        <p:spPr/>
        <p:txBody>
          <a:bodyPr vert="eaVert"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osición de número de diapositiva 5"/>
          <p:cNvSpPr>
            <a:spLocks noGrp="1"/>
          </p:cNvSpPr>
          <p:nvPr>
            <p:ph type="sldNum" sz="quarter" idx="12"/>
          </p:nvPr>
        </p:nvSpPr>
        <p:spPr>
          <a:xfrm>
            <a:off x="-1" y="6629400"/>
            <a:ext cx="453403" cy="228600"/>
          </a:xfrm>
        </p:spPr>
        <p:txBody>
          <a:bodyPr rtlCol="0"/>
          <a:lstStyle/>
          <a:p>
            <a:pPr rtl="0"/>
            <a:fld id="{9CD8D479-8942-46E8-A226-A4E01F7A105C}" type="slidenum">
              <a:rPr lang="es-ES" noProof="0"/>
              <a:t>‹Nº›</a:t>
            </a:fld>
            <a:endParaRPr lang="es-ES" noProof="0" dirty="0"/>
          </a:p>
        </p:txBody>
      </p:sp>
      <p:sp>
        <p:nvSpPr>
          <p:cNvPr id="4" name="Marcador de posición de fecha 3"/>
          <p:cNvSpPr>
            <a:spLocks noGrp="1"/>
          </p:cNvSpPr>
          <p:nvPr>
            <p:ph type="dt" sz="half" idx="10"/>
          </p:nvPr>
        </p:nvSpPr>
        <p:spPr/>
        <p:txBody>
          <a:bodyPr rtlCol="0"/>
          <a:lstStyle/>
          <a:p>
            <a:pPr rtl="0"/>
            <a:fld id="{CCEDC781-CB57-4062-B09C-81FF42BCE73D}" type="datetime1">
              <a:rPr lang="es-ES" noProof="0" smtClean="0"/>
              <a:t>24/07/2024</a:t>
            </a:fld>
            <a:endParaRPr lang="es-ES" noProof="0" dirty="0"/>
          </a:p>
        </p:txBody>
      </p:sp>
      <p:sp>
        <p:nvSpPr>
          <p:cNvPr id="5" name="Marcador de posición de pie de página 4"/>
          <p:cNvSpPr>
            <a:spLocks noGrp="1"/>
          </p:cNvSpPr>
          <p:nvPr>
            <p:ph type="ftr" sz="quarter" idx="11"/>
          </p:nvPr>
        </p:nvSpPr>
        <p:spPr/>
        <p:txBody>
          <a:bodyPr rtlCol="0"/>
          <a:lstStyle>
            <a:lvl1pPr>
              <a:defRPr/>
            </a:lvl1pPr>
          </a:lstStyle>
          <a:p>
            <a:pPr rtl="0"/>
            <a:r>
              <a:rPr lang="es-ES" noProof="0" dirty="0"/>
              <a:t>Agregar un pie de página</a:t>
            </a:r>
          </a:p>
        </p:txBody>
      </p:sp>
    </p:spTree>
    <p:extLst>
      <p:ext uri="{BB962C8B-B14F-4D97-AF65-F5344CB8AC3E}">
        <p14:creationId xmlns:p14="http://schemas.microsoft.com/office/powerpoint/2010/main" val="720709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hasCustomPrompt="1"/>
          </p:nvPr>
        </p:nvSpPr>
        <p:spPr>
          <a:xfrm>
            <a:off x="8724900" y="190500"/>
            <a:ext cx="2057400" cy="5986463"/>
          </a:xfrm>
        </p:spPr>
        <p:txBody>
          <a:bodyPr vert="eaVert" rtlCol="0"/>
          <a:lstStyle>
            <a:lvl1pPr rtl="0">
              <a:defRPr/>
            </a:lvl1pPr>
          </a:lstStyle>
          <a:p>
            <a:pPr rtl="0"/>
            <a:r>
              <a:rPr lang="es-ES" noProof="0"/>
              <a:t>Haga clic para editar el estilo de título del patrón</a:t>
            </a:r>
            <a:endParaRPr lang="es-ES" noProof="0" dirty="0"/>
          </a:p>
        </p:txBody>
      </p:sp>
      <p:sp>
        <p:nvSpPr>
          <p:cNvPr id="3" name="Marcador de posición de texto vertical 2"/>
          <p:cNvSpPr>
            <a:spLocks noGrp="1"/>
          </p:cNvSpPr>
          <p:nvPr>
            <p:ph type="body" orient="vert" idx="1"/>
          </p:nvPr>
        </p:nvSpPr>
        <p:spPr>
          <a:xfrm>
            <a:off x="838200" y="190500"/>
            <a:ext cx="7734300" cy="5986463"/>
          </a:xfrm>
        </p:spPr>
        <p:txBody>
          <a:bodyPr vert="eaVert"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osición de número de diapositiva 5"/>
          <p:cNvSpPr>
            <a:spLocks noGrp="1"/>
          </p:cNvSpPr>
          <p:nvPr>
            <p:ph type="sldNum" sz="quarter" idx="12"/>
          </p:nvPr>
        </p:nvSpPr>
        <p:spPr>
          <a:xfrm>
            <a:off x="-1" y="6629400"/>
            <a:ext cx="453403" cy="228600"/>
          </a:xfrm>
        </p:spPr>
        <p:txBody>
          <a:bodyPr rtlCol="0"/>
          <a:lstStyle/>
          <a:p>
            <a:pPr rtl="0"/>
            <a:fld id="{9CD8D479-8942-46E8-A226-A4E01F7A105C}" type="slidenum">
              <a:rPr lang="es-ES" noProof="0"/>
              <a:t>‹Nº›</a:t>
            </a:fld>
            <a:endParaRPr lang="es-ES" noProof="0" dirty="0"/>
          </a:p>
        </p:txBody>
      </p:sp>
      <p:sp>
        <p:nvSpPr>
          <p:cNvPr id="4" name="Marcador de posición de fecha 3"/>
          <p:cNvSpPr>
            <a:spLocks noGrp="1"/>
          </p:cNvSpPr>
          <p:nvPr>
            <p:ph type="dt" sz="half" idx="10"/>
          </p:nvPr>
        </p:nvSpPr>
        <p:spPr/>
        <p:txBody>
          <a:bodyPr rtlCol="0"/>
          <a:lstStyle/>
          <a:p>
            <a:pPr rtl="0"/>
            <a:fld id="{693EF067-3BD7-4195-88F8-49200083A5C8}" type="datetime1">
              <a:rPr lang="es-ES" noProof="0" smtClean="0"/>
              <a:t>24/07/2024</a:t>
            </a:fld>
            <a:endParaRPr lang="es-ES" noProof="0" dirty="0"/>
          </a:p>
        </p:txBody>
      </p:sp>
      <p:sp>
        <p:nvSpPr>
          <p:cNvPr id="5" name="Marcador de posición de pie de página 4"/>
          <p:cNvSpPr>
            <a:spLocks noGrp="1"/>
          </p:cNvSpPr>
          <p:nvPr>
            <p:ph type="ftr" sz="quarter" idx="11"/>
          </p:nvPr>
        </p:nvSpPr>
        <p:spPr/>
        <p:txBody>
          <a:bodyPr rtlCol="0"/>
          <a:lstStyle>
            <a:lvl1pPr>
              <a:defRPr/>
            </a:lvl1pPr>
          </a:lstStyle>
          <a:p>
            <a:pPr rtl="0"/>
            <a:r>
              <a:rPr lang="es-ES" noProof="0" dirty="0"/>
              <a:t>Agregar un pie de página</a:t>
            </a:r>
          </a:p>
        </p:txBody>
      </p:sp>
    </p:spTree>
    <p:extLst>
      <p:ext uri="{BB962C8B-B14F-4D97-AF65-F5344CB8AC3E}">
        <p14:creationId xmlns:p14="http://schemas.microsoft.com/office/powerpoint/2010/main" val="1021014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rtlCol="0"/>
          <a:lstStyle>
            <a:lvl1pPr rtl="0">
              <a:defRPr/>
            </a:lvl1pPr>
          </a:lstStyle>
          <a:p>
            <a:pPr rtl="0"/>
            <a:r>
              <a:rPr lang="es-ES" noProof="0" dirty="0"/>
              <a:t>Haga clic para editar el estilo de título del patrón</a:t>
            </a:r>
          </a:p>
        </p:txBody>
      </p:sp>
      <p:sp>
        <p:nvSpPr>
          <p:cNvPr id="3" name="Marcador de posición de contenido 2"/>
          <p:cNvSpPr>
            <a:spLocks noGrp="1"/>
          </p:cNvSpPr>
          <p:nvPr>
            <p:ph idx="1"/>
          </p:nvPr>
        </p:nvSpPr>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osición de número de diapositiva 5"/>
          <p:cNvSpPr>
            <a:spLocks noGrp="1"/>
          </p:cNvSpPr>
          <p:nvPr>
            <p:ph type="sldNum" sz="quarter" idx="12"/>
          </p:nvPr>
        </p:nvSpPr>
        <p:spPr>
          <a:xfrm>
            <a:off x="-1" y="6629400"/>
            <a:ext cx="453403" cy="228600"/>
          </a:xfrm>
        </p:spPr>
        <p:txBody>
          <a:bodyPr rtlCol="0"/>
          <a:lstStyle>
            <a:lvl1pPr marL="0" indent="0">
              <a:defRPr/>
            </a:lvl1pPr>
          </a:lstStyle>
          <a:p>
            <a:fld id="{9CD8D479-8942-46E8-A226-A4E01F7A105C}" type="slidenum">
              <a:rPr lang="es-ES" smtClean="0"/>
              <a:pPr/>
              <a:t>‹Nº›</a:t>
            </a:fld>
            <a:endParaRPr lang="es-ES" dirty="0"/>
          </a:p>
        </p:txBody>
      </p:sp>
      <p:sp>
        <p:nvSpPr>
          <p:cNvPr id="4" name="Marcador de posición de fecha 3"/>
          <p:cNvSpPr>
            <a:spLocks noGrp="1"/>
          </p:cNvSpPr>
          <p:nvPr>
            <p:ph type="dt" sz="half" idx="10"/>
          </p:nvPr>
        </p:nvSpPr>
        <p:spPr/>
        <p:txBody>
          <a:bodyPr rtlCol="0"/>
          <a:lstStyle/>
          <a:p>
            <a:pPr rtl="0"/>
            <a:fld id="{DBD9F02B-2DC8-4099-A266-B747EC68FF67}" type="datetime1">
              <a:rPr lang="es-ES" noProof="0" smtClean="0"/>
              <a:t>24/07/2024</a:t>
            </a:fld>
            <a:endParaRPr lang="es-ES" noProof="0" dirty="0"/>
          </a:p>
        </p:txBody>
      </p:sp>
      <p:sp>
        <p:nvSpPr>
          <p:cNvPr id="5" name="Marcador de posición de pie de página 4"/>
          <p:cNvSpPr>
            <a:spLocks noGrp="1"/>
          </p:cNvSpPr>
          <p:nvPr>
            <p:ph type="ftr" sz="quarter" idx="11"/>
          </p:nvPr>
        </p:nvSpPr>
        <p:spPr/>
        <p:txBody>
          <a:bodyPr rtlCol="0"/>
          <a:lstStyle>
            <a:lvl1pPr>
              <a:defRPr/>
            </a:lvl1pPr>
          </a:lstStyle>
          <a:p>
            <a:pPr rtl="0"/>
            <a:r>
              <a:rPr lang="es-ES" noProof="0" dirty="0"/>
              <a:t>Agregar un pie de página</a:t>
            </a:r>
          </a:p>
        </p:txBody>
      </p:sp>
    </p:spTree>
    <p:extLst>
      <p:ext uri="{BB962C8B-B14F-4D97-AF65-F5344CB8AC3E}">
        <p14:creationId xmlns:p14="http://schemas.microsoft.com/office/powerpoint/2010/main" val="340511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8" name="Rectángulo 7"/>
          <p:cNvSpPr/>
          <p:nvPr/>
        </p:nvSpPr>
        <p:spPr>
          <a:xfrm>
            <a:off x="1600199" y="2059146"/>
            <a:ext cx="7199696" cy="3886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 name="Título 1"/>
          <p:cNvSpPr>
            <a:spLocks noGrp="1"/>
          </p:cNvSpPr>
          <p:nvPr>
            <p:ph type="title" hasCustomPrompt="1"/>
          </p:nvPr>
        </p:nvSpPr>
        <p:spPr>
          <a:xfrm>
            <a:off x="1751777" y="2263913"/>
            <a:ext cx="6949440" cy="3143393"/>
          </a:xfrm>
        </p:spPr>
        <p:txBody>
          <a:bodyPr rtlCol="0" anchor="b"/>
          <a:lstStyle>
            <a:lvl1pPr rtl="0">
              <a:defRPr sz="6000">
                <a:solidFill>
                  <a:schemeClr val="bg1"/>
                </a:solidFill>
              </a:defRPr>
            </a:lvl1pPr>
          </a:lstStyle>
          <a:p>
            <a:pPr rtl="0"/>
            <a:r>
              <a:rPr lang="es-ES" noProof="0" dirty="0"/>
              <a:t>Haga clic para editar el estilo de título del patrón</a:t>
            </a:r>
          </a:p>
        </p:txBody>
      </p:sp>
      <p:sp>
        <p:nvSpPr>
          <p:cNvPr id="3" name="Marcador de posición de texto 2"/>
          <p:cNvSpPr>
            <a:spLocks noGrp="1"/>
          </p:cNvSpPr>
          <p:nvPr>
            <p:ph type="body" idx="1"/>
          </p:nvPr>
        </p:nvSpPr>
        <p:spPr>
          <a:xfrm>
            <a:off x="1751777" y="5381893"/>
            <a:ext cx="6949440" cy="449523"/>
          </a:xfrm>
        </p:spPr>
        <p:txBody>
          <a:bodyPr rtlCol="0"/>
          <a:lstStyle>
            <a:lvl1pPr marL="0" indent="0">
              <a:spcBef>
                <a:spcPts val="0"/>
              </a:spcBef>
              <a:buNone/>
              <a:defRPr sz="240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es-ES" noProof="0"/>
              <a:t>Haga clic para modificar los estilos de texto del patrón</a:t>
            </a:r>
          </a:p>
        </p:txBody>
      </p:sp>
      <p:pic>
        <p:nvPicPr>
          <p:cNvPr id="11" name="Imagen 10" descr="Primer plano de plantas verdes"/>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9146"/>
            <a:ext cx="1490472" cy="3886200"/>
          </a:xfrm>
          <a:prstGeom prst="rect">
            <a:avLst/>
          </a:prstGeom>
        </p:spPr>
      </p:pic>
      <p:pic>
        <p:nvPicPr>
          <p:cNvPr id="9" name="Imagen 8" descr="Olas"/>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8909623" y="2059146"/>
            <a:ext cx="3282696" cy="3886200"/>
          </a:xfrm>
          <a:prstGeom prst="rect">
            <a:avLst/>
          </a:prstGeom>
        </p:spPr>
      </p:pic>
    </p:spTree>
    <p:extLst>
      <p:ext uri="{BB962C8B-B14F-4D97-AF65-F5344CB8AC3E}">
        <p14:creationId xmlns:p14="http://schemas.microsoft.com/office/powerpoint/2010/main" val="1289894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3768">
          <p15:clr>
            <a:srgbClr val="FDE53C"/>
          </p15:clr>
        </p15:guide>
        <p15:guide id="2" orient="horz" pos="1296">
          <p15:clr>
            <a:srgbClr val="FDE53C"/>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rtlCol="0"/>
          <a:lstStyle>
            <a:lvl1pPr rtl="0">
              <a:defRPr/>
            </a:lvl1pPr>
          </a:lstStyle>
          <a:p>
            <a:pPr rtl="0"/>
            <a:r>
              <a:rPr lang="es-ES" noProof="0" dirty="0"/>
              <a:t>Haga clic para editar el estilo de título del patrón</a:t>
            </a:r>
          </a:p>
        </p:txBody>
      </p:sp>
      <p:sp>
        <p:nvSpPr>
          <p:cNvPr id="3" name="Marcador de posición de contenido 2"/>
          <p:cNvSpPr>
            <a:spLocks noGrp="1"/>
          </p:cNvSpPr>
          <p:nvPr>
            <p:ph sz="half" idx="1"/>
          </p:nvPr>
        </p:nvSpPr>
        <p:spPr>
          <a:xfrm>
            <a:off x="1409700" y="1556281"/>
            <a:ext cx="4610099" cy="4620682"/>
          </a:xfrm>
        </p:spPr>
        <p:txBody>
          <a:bodyPr rtlCol="0"/>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contenido 3"/>
          <p:cNvSpPr>
            <a:spLocks noGrp="1"/>
          </p:cNvSpPr>
          <p:nvPr>
            <p:ph sz="half" idx="2"/>
          </p:nvPr>
        </p:nvSpPr>
        <p:spPr>
          <a:xfrm>
            <a:off x="6172200" y="1556281"/>
            <a:ext cx="4609775" cy="4620682"/>
          </a:xfrm>
        </p:spPr>
        <p:txBody>
          <a:bodyPr rtlCol="0"/>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7" name="Marcador de posición de número de diapositiva 6"/>
          <p:cNvSpPr>
            <a:spLocks noGrp="1"/>
          </p:cNvSpPr>
          <p:nvPr>
            <p:ph type="sldNum" sz="quarter" idx="12"/>
          </p:nvPr>
        </p:nvSpPr>
        <p:spPr>
          <a:xfrm>
            <a:off x="-1" y="6629400"/>
            <a:ext cx="453403" cy="228600"/>
          </a:xfrm>
        </p:spPr>
        <p:txBody>
          <a:bodyPr rtlCol="0"/>
          <a:lstStyle/>
          <a:p>
            <a:pPr rtl="0"/>
            <a:fld id="{9CD8D479-8942-46E8-A226-A4E01F7A105C}" type="slidenum">
              <a:rPr lang="es-ES" noProof="0"/>
              <a:t>‹Nº›</a:t>
            </a:fld>
            <a:endParaRPr lang="es-ES" noProof="0" dirty="0"/>
          </a:p>
        </p:txBody>
      </p:sp>
      <p:sp>
        <p:nvSpPr>
          <p:cNvPr id="5" name="Marcador de posición de fecha 4"/>
          <p:cNvSpPr>
            <a:spLocks noGrp="1"/>
          </p:cNvSpPr>
          <p:nvPr>
            <p:ph type="dt" sz="half" idx="10"/>
          </p:nvPr>
        </p:nvSpPr>
        <p:spPr/>
        <p:txBody>
          <a:bodyPr rtlCol="0"/>
          <a:lstStyle/>
          <a:p>
            <a:pPr rtl="0"/>
            <a:fld id="{4A10DF40-6381-4575-BB53-B641DE6E80E1}" type="datetime1">
              <a:rPr lang="es-ES" noProof="0" smtClean="0"/>
              <a:t>24/07/2024</a:t>
            </a:fld>
            <a:endParaRPr lang="es-ES" noProof="0" dirty="0"/>
          </a:p>
        </p:txBody>
      </p:sp>
      <p:sp>
        <p:nvSpPr>
          <p:cNvPr id="6" name="Marcador de posición de pie de página 5"/>
          <p:cNvSpPr>
            <a:spLocks noGrp="1"/>
          </p:cNvSpPr>
          <p:nvPr>
            <p:ph type="ftr" sz="quarter" idx="11"/>
          </p:nvPr>
        </p:nvSpPr>
        <p:spPr/>
        <p:txBody>
          <a:bodyPr rtlCol="0"/>
          <a:lstStyle>
            <a:lvl1pPr>
              <a:defRPr/>
            </a:lvl1pPr>
          </a:lstStyle>
          <a:p>
            <a:pPr rtl="0"/>
            <a:r>
              <a:rPr lang="es-ES" noProof="0" dirty="0"/>
              <a:t>Agregar un pie de página</a:t>
            </a:r>
          </a:p>
        </p:txBody>
      </p:sp>
    </p:spTree>
    <p:extLst>
      <p:ext uri="{BB962C8B-B14F-4D97-AF65-F5344CB8AC3E}">
        <p14:creationId xmlns:p14="http://schemas.microsoft.com/office/powerpoint/2010/main" val="278168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texto 2"/>
          <p:cNvSpPr>
            <a:spLocks noGrp="1"/>
          </p:cNvSpPr>
          <p:nvPr>
            <p:ph type="body" idx="1"/>
          </p:nvPr>
        </p:nvSpPr>
        <p:spPr>
          <a:xfrm>
            <a:off x="1409699" y="1554480"/>
            <a:ext cx="4608576" cy="823912"/>
          </a:xfrm>
        </p:spPr>
        <p:txBody>
          <a:bodyPr rtlCol="0"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4" name="Marcador de posición de contenido 3"/>
          <p:cNvSpPr>
            <a:spLocks noGrp="1"/>
          </p:cNvSpPr>
          <p:nvPr>
            <p:ph sz="half" idx="2"/>
          </p:nvPr>
        </p:nvSpPr>
        <p:spPr>
          <a:xfrm>
            <a:off x="1409699" y="2434147"/>
            <a:ext cx="4608576" cy="3811271"/>
          </a:xfrm>
        </p:spPr>
        <p:txBody>
          <a:bodyPr rtlCol="0"/>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5" name="Marcador de posición de texto 4"/>
          <p:cNvSpPr>
            <a:spLocks noGrp="1"/>
          </p:cNvSpPr>
          <p:nvPr>
            <p:ph type="body" sz="quarter" idx="3"/>
          </p:nvPr>
        </p:nvSpPr>
        <p:spPr>
          <a:xfrm>
            <a:off x="6172200" y="1554480"/>
            <a:ext cx="4610100" cy="823912"/>
          </a:xfrm>
        </p:spPr>
        <p:txBody>
          <a:bodyPr rtlCol="0"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6" name="Marcador de posición de contenido 5"/>
          <p:cNvSpPr>
            <a:spLocks noGrp="1"/>
          </p:cNvSpPr>
          <p:nvPr>
            <p:ph sz="quarter" idx="4"/>
          </p:nvPr>
        </p:nvSpPr>
        <p:spPr>
          <a:xfrm>
            <a:off x="6172200" y="2434147"/>
            <a:ext cx="4610100" cy="3811271"/>
          </a:xfrm>
        </p:spPr>
        <p:txBody>
          <a:bodyPr rtlCol="0"/>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9" name="Marcador de posición de número de diapositiva 8"/>
          <p:cNvSpPr>
            <a:spLocks noGrp="1"/>
          </p:cNvSpPr>
          <p:nvPr>
            <p:ph type="sldNum" sz="quarter" idx="12"/>
          </p:nvPr>
        </p:nvSpPr>
        <p:spPr>
          <a:xfrm>
            <a:off x="-1" y="6629400"/>
            <a:ext cx="453403" cy="228600"/>
          </a:xfrm>
        </p:spPr>
        <p:txBody>
          <a:bodyPr rtlCol="0"/>
          <a:lstStyle/>
          <a:p>
            <a:pPr rtl="0"/>
            <a:fld id="{9CD8D479-8942-46E8-A226-A4E01F7A105C}" type="slidenum">
              <a:rPr lang="es-ES" noProof="0"/>
              <a:t>‹Nº›</a:t>
            </a:fld>
            <a:endParaRPr lang="es-ES" noProof="0" dirty="0"/>
          </a:p>
        </p:txBody>
      </p:sp>
      <p:sp>
        <p:nvSpPr>
          <p:cNvPr id="7" name="Marcador de posición de fecha 6"/>
          <p:cNvSpPr>
            <a:spLocks noGrp="1"/>
          </p:cNvSpPr>
          <p:nvPr>
            <p:ph type="dt" sz="half" idx="10"/>
          </p:nvPr>
        </p:nvSpPr>
        <p:spPr/>
        <p:txBody>
          <a:bodyPr rtlCol="0"/>
          <a:lstStyle/>
          <a:p>
            <a:pPr rtl="0"/>
            <a:fld id="{0D1188A6-F960-4ED5-975C-FE039292E0F0}" type="datetime1">
              <a:rPr lang="es-ES" noProof="0" smtClean="0"/>
              <a:t>24/07/2024</a:t>
            </a:fld>
            <a:endParaRPr lang="es-ES" noProof="0" dirty="0"/>
          </a:p>
        </p:txBody>
      </p:sp>
      <p:sp>
        <p:nvSpPr>
          <p:cNvPr id="8" name="Marcador de posición de pie de página 7"/>
          <p:cNvSpPr>
            <a:spLocks noGrp="1"/>
          </p:cNvSpPr>
          <p:nvPr>
            <p:ph type="ftr" sz="quarter" idx="11"/>
          </p:nvPr>
        </p:nvSpPr>
        <p:spPr/>
        <p:txBody>
          <a:bodyPr rtlCol="0"/>
          <a:lstStyle>
            <a:lvl1pPr>
              <a:defRPr/>
            </a:lvl1pPr>
          </a:lstStyle>
          <a:p>
            <a:pPr rtl="0"/>
            <a:r>
              <a:rPr lang="es-ES" noProof="0" dirty="0"/>
              <a:t>Agregar un pie de página</a:t>
            </a:r>
          </a:p>
        </p:txBody>
      </p:sp>
    </p:spTree>
    <p:extLst>
      <p:ext uri="{BB962C8B-B14F-4D97-AF65-F5344CB8AC3E}">
        <p14:creationId xmlns:p14="http://schemas.microsoft.com/office/powerpoint/2010/main" val="2827180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5" name="Marcador de posición de número de diapositiva 4"/>
          <p:cNvSpPr>
            <a:spLocks noGrp="1"/>
          </p:cNvSpPr>
          <p:nvPr>
            <p:ph type="sldNum" sz="quarter" idx="12"/>
          </p:nvPr>
        </p:nvSpPr>
        <p:spPr>
          <a:xfrm>
            <a:off x="-1" y="6629400"/>
            <a:ext cx="453403" cy="228600"/>
          </a:xfrm>
        </p:spPr>
        <p:txBody>
          <a:bodyPr rtlCol="0"/>
          <a:lstStyle/>
          <a:p>
            <a:pPr rtl="0"/>
            <a:fld id="{9CD8D479-8942-46E8-A226-A4E01F7A105C}" type="slidenum">
              <a:rPr lang="es-ES" noProof="0"/>
              <a:t>‹Nº›</a:t>
            </a:fld>
            <a:endParaRPr lang="es-ES" noProof="0" dirty="0"/>
          </a:p>
        </p:txBody>
      </p:sp>
      <p:sp>
        <p:nvSpPr>
          <p:cNvPr id="3" name="Marcador de posición de fecha 2"/>
          <p:cNvSpPr>
            <a:spLocks noGrp="1"/>
          </p:cNvSpPr>
          <p:nvPr>
            <p:ph type="dt" sz="half" idx="10"/>
          </p:nvPr>
        </p:nvSpPr>
        <p:spPr/>
        <p:txBody>
          <a:bodyPr rtlCol="0"/>
          <a:lstStyle/>
          <a:p>
            <a:pPr rtl="0"/>
            <a:fld id="{334F1B32-3E5D-4ECB-89A5-901115EE1EF9}" type="datetime1">
              <a:rPr lang="es-ES" noProof="0" smtClean="0"/>
              <a:t>24/07/2024</a:t>
            </a:fld>
            <a:endParaRPr lang="es-ES" noProof="0" dirty="0"/>
          </a:p>
        </p:txBody>
      </p:sp>
      <p:sp>
        <p:nvSpPr>
          <p:cNvPr id="4" name="Marcador de posición de pie de página 3"/>
          <p:cNvSpPr>
            <a:spLocks noGrp="1"/>
          </p:cNvSpPr>
          <p:nvPr>
            <p:ph type="ftr" sz="quarter" idx="11"/>
          </p:nvPr>
        </p:nvSpPr>
        <p:spPr/>
        <p:txBody>
          <a:bodyPr rtlCol="0"/>
          <a:lstStyle>
            <a:lvl1pPr>
              <a:defRPr/>
            </a:lvl1pPr>
          </a:lstStyle>
          <a:p>
            <a:pPr rtl="0"/>
            <a:r>
              <a:rPr lang="es-ES" noProof="0" dirty="0"/>
              <a:t>Agregar un pie de página</a:t>
            </a:r>
          </a:p>
        </p:txBody>
      </p:sp>
    </p:spTree>
    <p:extLst>
      <p:ext uri="{BB962C8B-B14F-4D97-AF65-F5344CB8AC3E}">
        <p14:creationId xmlns:p14="http://schemas.microsoft.com/office/powerpoint/2010/main" val="2465877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 blanco">
    <p:spTree>
      <p:nvGrpSpPr>
        <p:cNvPr id="1" name=""/>
        <p:cNvGrpSpPr/>
        <p:nvPr/>
      </p:nvGrpSpPr>
      <p:grpSpPr>
        <a:xfrm>
          <a:off x="0" y="0"/>
          <a:ext cx="0" cy="0"/>
          <a:chOff x="0" y="0"/>
          <a:chExt cx="0" cy="0"/>
        </a:xfrm>
      </p:grpSpPr>
      <p:sp>
        <p:nvSpPr>
          <p:cNvPr id="4" name="Marcador de posición de número de diapositiva 3"/>
          <p:cNvSpPr>
            <a:spLocks noGrp="1"/>
          </p:cNvSpPr>
          <p:nvPr>
            <p:ph type="sldNum" sz="quarter" idx="12"/>
          </p:nvPr>
        </p:nvSpPr>
        <p:spPr>
          <a:xfrm>
            <a:off x="-1" y="6629400"/>
            <a:ext cx="453403" cy="228600"/>
          </a:xfrm>
        </p:spPr>
        <p:txBody>
          <a:bodyPr rtlCol="0"/>
          <a:lstStyle/>
          <a:p>
            <a:pPr rtl="0"/>
            <a:fld id="{9CD8D479-8942-46E8-A226-A4E01F7A105C}" type="slidenum">
              <a:rPr lang="es-ES" noProof="0"/>
              <a:t>‹Nº›</a:t>
            </a:fld>
            <a:endParaRPr lang="es-ES" noProof="0" dirty="0"/>
          </a:p>
        </p:txBody>
      </p:sp>
      <p:sp>
        <p:nvSpPr>
          <p:cNvPr id="2" name="Marcador de posición de fecha 1"/>
          <p:cNvSpPr>
            <a:spLocks noGrp="1"/>
          </p:cNvSpPr>
          <p:nvPr>
            <p:ph type="dt" sz="half" idx="10"/>
          </p:nvPr>
        </p:nvSpPr>
        <p:spPr/>
        <p:txBody>
          <a:bodyPr rtlCol="0"/>
          <a:lstStyle/>
          <a:p>
            <a:pPr rtl="0"/>
            <a:fld id="{0060FE62-507F-4526-A445-3A3BC99BF160}" type="datetime1">
              <a:rPr lang="es-ES" noProof="0" smtClean="0"/>
              <a:t>24/07/2024</a:t>
            </a:fld>
            <a:endParaRPr lang="es-ES" noProof="0" dirty="0"/>
          </a:p>
        </p:txBody>
      </p:sp>
      <p:sp>
        <p:nvSpPr>
          <p:cNvPr id="3" name="Marcador de posición de pie de página 2"/>
          <p:cNvSpPr>
            <a:spLocks noGrp="1"/>
          </p:cNvSpPr>
          <p:nvPr>
            <p:ph type="ftr" sz="quarter" idx="11"/>
          </p:nvPr>
        </p:nvSpPr>
        <p:spPr/>
        <p:txBody>
          <a:bodyPr rtlCol="0"/>
          <a:lstStyle>
            <a:lvl1pPr>
              <a:defRPr/>
            </a:lvl1pPr>
          </a:lstStyle>
          <a:p>
            <a:pPr rtl="0"/>
            <a:r>
              <a:rPr lang="es-ES" noProof="0" dirty="0"/>
              <a:t>Agregar un pie de página</a:t>
            </a:r>
          </a:p>
        </p:txBody>
      </p:sp>
    </p:spTree>
    <p:extLst>
      <p:ext uri="{BB962C8B-B14F-4D97-AF65-F5344CB8AC3E}">
        <p14:creationId xmlns:p14="http://schemas.microsoft.com/office/powerpoint/2010/main" val="1107393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leyenda">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6682434" y="919616"/>
            <a:ext cx="4155622" cy="2532888"/>
          </a:xfrm>
        </p:spPr>
        <p:txBody>
          <a:bodyPr rtlCol="0" anchor="b"/>
          <a:lstStyle>
            <a:lvl1pPr rtl="0">
              <a:defRPr sz="3200"/>
            </a:lvl1pPr>
          </a:lstStyle>
          <a:p>
            <a:pPr rtl="0"/>
            <a:r>
              <a:rPr lang="es-ES" noProof="0" dirty="0"/>
              <a:t>Haga clic para editar el estilo de título del patrón</a:t>
            </a:r>
          </a:p>
        </p:txBody>
      </p:sp>
      <p:sp>
        <p:nvSpPr>
          <p:cNvPr id="3" name="Marcador de posición de contenido 2"/>
          <p:cNvSpPr>
            <a:spLocks noGrp="1"/>
          </p:cNvSpPr>
          <p:nvPr>
            <p:ph idx="1"/>
          </p:nvPr>
        </p:nvSpPr>
        <p:spPr>
          <a:xfrm>
            <a:off x="1409699" y="915923"/>
            <a:ext cx="5216979" cy="5065776"/>
          </a:xfrm>
        </p:spPr>
        <p:txBody>
          <a:bodyPr rtlCol="0"/>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texto 3"/>
          <p:cNvSpPr>
            <a:spLocks noGrp="1"/>
          </p:cNvSpPr>
          <p:nvPr>
            <p:ph type="body" sz="half" idx="2"/>
          </p:nvPr>
        </p:nvSpPr>
        <p:spPr>
          <a:xfrm>
            <a:off x="6682434" y="3502152"/>
            <a:ext cx="4155622" cy="2479548"/>
          </a:xfrm>
        </p:spPr>
        <p:txBody>
          <a:bodyPr rtlCol="0">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7" name="Marcador de posición de número de diapositiva 6"/>
          <p:cNvSpPr>
            <a:spLocks noGrp="1"/>
          </p:cNvSpPr>
          <p:nvPr>
            <p:ph type="sldNum" sz="quarter" idx="12"/>
          </p:nvPr>
        </p:nvSpPr>
        <p:spPr>
          <a:xfrm>
            <a:off x="-1" y="6629400"/>
            <a:ext cx="453403" cy="228600"/>
          </a:xfrm>
        </p:spPr>
        <p:txBody>
          <a:bodyPr rtlCol="0"/>
          <a:lstStyle/>
          <a:p>
            <a:pPr rtl="0"/>
            <a:fld id="{9CD8D479-8942-46E8-A226-A4E01F7A105C}" type="slidenum">
              <a:rPr lang="es-ES" noProof="0"/>
              <a:t>‹Nº›</a:t>
            </a:fld>
            <a:endParaRPr lang="es-ES" noProof="0" dirty="0"/>
          </a:p>
        </p:txBody>
      </p:sp>
      <p:sp>
        <p:nvSpPr>
          <p:cNvPr id="5" name="Marcador de posición de fecha 4"/>
          <p:cNvSpPr>
            <a:spLocks noGrp="1"/>
          </p:cNvSpPr>
          <p:nvPr>
            <p:ph type="dt" sz="half" idx="10"/>
          </p:nvPr>
        </p:nvSpPr>
        <p:spPr/>
        <p:txBody>
          <a:bodyPr rtlCol="0"/>
          <a:lstStyle/>
          <a:p>
            <a:pPr rtl="0"/>
            <a:fld id="{19FA044B-7BC4-4947-ABBF-9764D9ADB49F}" type="datetime1">
              <a:rPr lang="es-ES" noProof="0" smtClean="0"/>
              <a:t>24/07/2024</a:t>
            </a:fld>
            <a:endParaRPr lang="es-ES" noProof="0" dirty="0"/>
          </a:p>
        </p:txBody>
      </p:sp>
      <p:sp>
        <p:nvSpPr>
          <p:cNvPr id="6" name="Marcador de posición de pie de página 5"/>
          <p:cNvSpPr>
            <a:spLocks noGrp="1"/>
          </p:cNvSpPr>
          <p:nvPr>
            <p:ph type="ftr" sz="quarter" idx="11"/>
          </p:nvPr>
        </p:nvSpPr>
        <p:spPr/>
        <p:txBody>
          <a:bodyPr rtlCol="0"/>
          <a:lstStyle>
            <a:lvl1pPr>
              <a:defRPr/>
            </a:lvl1pPr>
          </a:lstStyle>
          <a:p>
            <a:pPr rtl="0"/>
            <a:r>
              <a:rPr lang="es-ES" noProof="0" dirty="0"/>
              <a:t>Agregar un pie de página</a:t>
            </a:r>
          </a:p>
        </p:txBody>
      </p:sp>
    </p:spTree>
    <p:extLst>
      <p:ext uri="{BB962C8B-B14F-4D97-AF65-F5344CB8AC3E}">
        <p14:creationId xmlns:p14="http://schemas.microsoft.com/office/powerpoint/2010/main" val="3023549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6682435" y="919616"/>
            <a:ext cx="4155622" cy="2532888"/>
          </a:xfrm>
        </p:spPr>
        <p:txBody>
          <a:bodyPr rtlCol="0" anchor="b"/>
          <a:lstStyle>
            <a:lvl1pPr rtl="0">
              <a:defRPr sz="3200"/>
            </a:lvl1pPr>
          </a:lstStyle>
          <a:p>
            <a:pPr rtl="0"/>
            <a:r>
              <a:rPr lang="es-ES" noProof="0" dirty="0"/>
              <a:t>Haga clic para editar el estilo de título del patrón</a:t>
            </a:r>
          </a:p>
        </p:txBody>
      </p:sp>
      <p:sp>
        <p:nvSpPr>
          <p:cNvPr id="3" name="Marcador de posición de imagen 2" descr="Marcador de posición vacío para agregar una imagen. Haga clic en el marcador de posición y seleccione la imagen que desee agregar"/>
          <p:cNvSpPr>
            <a:spLocks noGrp="1"/>
          </p:cNvSpPr>
          <p:nvPr>
            <p:ph type="pic" idx="1"/>
          </p:nvPr>
        </p:nvSpPr>
        <p:spPr>
          <a:xfrm>
            <a:off x="0" y="915923"/>
            <a:ext cx="6626677" cy="5065776"/>
          </a:xfrm>
        </p:spPr>
        <p:txBody>
          <a:bodyPr tIns="1371600" rtlCol="0">
            <a:normAutofit/>
          </a:bodyPr>
          <a:lstStyle>
            <a:lvl1pPr marL="0" indent="0" algn="ctr">
              <a:spcBef>
                <a:spcPts val="0"/>
              </a:spcBef>
              <a:buNone/>
              <a:defRPr sz="2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noProof="0"/>
              <a:t>Haga clic en el icono para agregar una imagen</a:t>
            </a:r>
            <a:endParaRPr lang="es-ES" noProof="0" dirty="0"/>
          </a:p>
        </p:txBody>
      </p:sp>
      <p:sp>
        <p:nvSpPr>
          <p:cNvPr id="4" name="Marcador de posición de texto 3"/>
          <p:cNvSpPr>
            <a:spLocks noGrp="1"/>
          </p:cNvSpPr>
          <p:nvPr>
            <p:ph type="body" sz="half" idx="2"/>
          </p:nvPr>
        </p:nvSpPr>
        <p:spPr>
          <a:xfrm>
            <a:off x="6682435" y="3502152"/>
            <a:ext cx="4155622" cy="2479547"/>
          </a:xfrm>
        </p:spPr>
        <p:txBody>
          <a:bodyPr rtlCol="0">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7" name="Marcador de posición de número de diapositiva 6"/>
          <p:cNvSpPr>
            <a:spLocks noGrp="1"/>
          </p:cNvSpPr>
          <p:nvPr>
            <p:ph type="sldNum" sz="quarter" idx="12"/>
          </p:nvPr>
        </p:nvSpPr>
        <p:spPr>
          <a:xfrm>
            <a:off x="-1" y="6629400"/>
            <a:ext cx="453403" cy="228600"/>
          </a:xfrm>
        </p:spPr>
        <p:txBody>
          <a:bodyPr rtlCol="0"/>
          <a:lstStyle/>
          <a:p>
            <a:pPr rtl="0"/>
            <a:fld id="{9CD8D479-8942-46E8-A226-A4E01F7A105C}" type="slidenum">
              <a:rPr lang="es-ES" noProof="0"/>
              <a:t>‹Nº›</a:t>
            </a:fld>
            <a:endParaRPr lang="es-ES" noProof="0" dirty="0"/>
          </a:p>
        </p:txBody>
      </p:sp>
      <p:sp>
        <p:nvSpPr>
          <p:cNvPr id="5" name="Marcador de posición de fecha 4"/>
          <p:cNvSpPr>
            <a:spLocks noGrp="1"/>
          </p:cNvSpPr>
          <p:nvPr>
            <p:ph type="dt" sz="half" idx="10"/>
          </p:nvPr>
        </p:nvSpPr>
        <p:spPr/>
        <p:txBody>
          <a:bodyPr rtlCol="0"/>
          <a:lstStyle/>
          <a:p>
            <a:pPr rtl="0"/>
            <a:fld id="{2337AC02-EA6D-465F-BF03-15EFEA467FA6}" type="datetime1">
              <a:rPr lang="es-ES" noProof="0" smtClean="0"/>
              <a:t>24/07/2024</a:t>
            </a:fld>
            <a:endParaRPr lang="es-ES" noProof="0" dirty="0"/>
          </a:p>
        </p:txBody>
      </p:sp>
      <p:sp>
        <p:nvSpPr>
          <p:cNvPr id="6" name="Marcador de posición de pie de página 5"/>
          <p:cNvSpPr>
            <a:spLocks noGrp="1"/>
          </p:cNvSpPr>
          <p:nvPr>
            <p:ph type="ftr" sz="quarter" idx="11"/>
          </p:nvPr>
        </p:nvSpPr>
        <p:spPr/>
        <p:txBody>
          <a:bodyPr rtlCol="0"/>
          <a:lstStyle>
            <a:lvl1pPr>
              <a:defRPr/>
            </a:lvl1pPr>
          </a:lstStyle>
          <a:p>
            <a:pPr rtl="0"/>
            <a:r>
              <a:rPr lang="es-ES" noProof="0" dirty="0"/>
              <a:t>Agregar un pie de página</a:t>
            </a:r>
          </a:p>
        </p:txBody>
      </p:sp>
    </p:spTree>
    <p:extLst>
      <p:ext uri="{BB962C8B-B14F-4D97-AF65-F5344CB8AC3E}">
        <p14:creationId xmlns:p14="http://schemas.microsoft.com/office/powerpoint/2010/main" val="216422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ángulo 9"/>
          <p:cNvSpPr/>
          <p:nvPr userDrawn="1"/>
        </p:nvSpPr>
        <p:spPr>
          <a:xfrm>
            <a:off x="0" y="6629400"/>
            <a:ext cx="1499616" cy="228600"/>
          </a:xfrm>
          <a:prstGeom prst="rect">
            <a:avLst/>
          </a:prstGeom>
          <a:gradFill>
            <a:gsLst>
              <a:gs pos="0">
                <a:schemeClr val="accent1">
                  <a:lumMod val="15000"/>
                  <a:lumOff val="85000"/>
                </a:schemeClr>
              </a:gs>
              <a:gs pos="100000">
                <a:schemeClr val="accent1">
                  <a:lumMod val="15000"/>
                  <a:lumOff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1" name="Rectángulo 10"/>
          <p:cNvSpPr/>
          <p:nvPr/>
        </p:nvSpPr>
        <p:spPr>
          <a:xfrm>
            <a:off x="1609344" y="6629400"/>
            <a:ext cx="10582656" cy="228600"/>
          </a:xfrm>
          <a:prstGeom prst="rect">
            <a:avLst/>
          </a:prstGeom>
          <a:gradFill>
            <a:gsLst>
              <a:gs pos="0">
                <a:schemeClr val="accent1">
                  <a:lumMod val="35000"/>
                  <a:lumOff val="65000"/>
                </a:schemeClr>
              </a:gs>
              <a:gs pos="100000">
                <a:schemeClr val="accent1">
                  <a:lumMod val="35000"/>
                  <a:lumOff val="6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solidFill>
                <a:schemeClr val="accent1">
                  <a:lumMod val="75000"/>
                </a:schemeClr>
              </a:solidFill>
            </a:endParaRPr>
          </a:p>
        </p:txBody>
      </p:sp>
      <p:sp>
        <p:nvSpPr>
          <p:cNvPr id="2" name="Marcador de posición de título 1"/>
          <p:cNvSpPr>
            <a:spLocks noGrp="1"/>
          </p:cNvSpPr>
          <p:nvPr>
            <p:ph type="title"/>
          </p:nvPr>
        </p:nvSpPr>
        <p:spPr>
          <a:xfrm>
            <a:off x="1410026" y="276087"/>
            <a:ext cx="9371949" cy="1183566"/>
          </a:xfrm>
          <a:prstGeom prst="rect">
            <a:avLst/>
          </a:prstGeom>
        </p:spPr>
        <p:txBody>
          <a:bodyPr vert="horz" lIns="91440" tIns="45720" rIns="91440" bIns="45720" rtlCol="0" anchor="b">
            <a:normAutofit/>
          </a:bodyPr>
          <a:lstStyle/>
          <a:p>
            <a:pPr rtl="0"/>
            <a:r>
              <a:rPr lang="es-ES" noProof="0" dirty="0"/>
              <a:t>Haga clic para editar el estilo de título del patrón</a:t>
            </a:r>
          </a:p>
        </p:txBody>
      </p:sp>
      <p:sp>
        <p:nvSpPr>
          <p:cNvPr id="3" name="Marcador de posición de texto 2"/>
          <p:cNvSpPr>
            <a:spLocks noGrp="1"/>
          </p:cNvSpPr>
          <p:nvPr>
            <p:ph type="body" idx="1"/>
          </p:nvPr>
        </p:nvSpPr>
        <p:spPr>
          <a:xfrm>
            <a:off x="1410027" y="1566001"/>
            <a:ext cx="9371948" cy="4620682"/>
          </a:xfrm>
          <a:prstGeom prst="rect">
            <a:avLst/>
          </a:prstGeom>
        </p:spPr>
        <p:txBody>
          <a:bodyPr vert="horz" lIns="91440" tIns="45720" rIns="91440" bIns="45720" rtlCol="0">
            <a:normAutofit/>
          </a:bodyPr>
          <a:lstStyle/>
          <a:p>
            <a:pPr lvl="0" rtl="0"/>
            <a:r>
              <a:rPr lang="es-ES" noProof="0" dirty="0"/>
              <a:t>Editar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osición de número de diapositiva 5"/>
          <p:cNvSpPr>
            <a:spLocks noGrp="1"/>
          </p:cNvSpPr>
          <p:nvPr>
            <p:ph type="sldNum" sz="quarter" idx="4"/>
          </p:nvPr>
        </p:nvSpPr>
        <p:spPr>
          <a:xfrm>
            <a:off x="-1" y="6629400"/>
            <a:ext cx="453403" cy="228600"/>
          </a:xfrm>
          <a:prstGeom prst="rect">
            <a:avLst/>
          </a:prstGeom>
        </p:spPr>
        <p:txBody>
          <a:bodyPr vert="horz" lIns="91440" tIns="45720" rIns="91440" bIns="45720" rtlCol="0" anchor="ctr"/>
          <a:lstStyle>
            <a:lvl1pPr algn="r">
              <a:defRPr sz="1100">
                <a:solidFill>
                  <a:schemeClr val="accent1">
                    <a:lumMod val="50000"/>
                  </a:schemeClr>
                </a:solidFill>
              </a:defRPr>
            </a:lvl1pPr>
          </a:lstStyle>
          <a:p>
            <a:pPr rtl="0"/>
            <a:fld id="{9CD8D479-8942-46E8-A226-A4E01F7A105C}" type="slidenum">
              <a:rPr lang="es-ES" noProof="0" smtClean="0"/>
              <a:pPr rtl="0"/>
              <a:t>‹Nº›</a:t>
            </a:fld>
            <a:endParaRPr lang="es-ES" noProof="0" dirty="0"/>
          </a:p>
        </p:txBody>
      </p:sp>
      <p:sp>
        <p:nvSpPr>
          <p:cNvPr id="4" name="Marcador de posición de fecha 3"/>
          <p:cNvSpPr>
            <a:spLocks noGrp="1"/>
          </p:cNvSpPr>
          <p:nvPr>
            <p:ph type="dt" sz="half" idx="2"/>
          </p:nvPr>
        </p:nvSpPr>
        <p:spPr>
          <a:xfrm>
            <a:off x="504679" y="6629400"/>
            <a:ext cx="936000" cy="228600"/>
          </a:xfrm>
          <a:prstGeom prst="rect">
            <a:avLst/>
          </a:prstGeom>
        </p:spPr>
        <p:txBody>
          <a:bodyPr vert="horz" lIns="91440" tIns="45720" rIns="91440" bIns="45720" rtlCol="0" anchor="ctr"/>
          <a:lstStyle>
            <a:lvl1pPr algn="r">
              <a:defRPr sz="1100">
                <a:solidFill>
                  <a:schemeClr val="accent1">
                    <a:lumMod val="50000"/>
                  </a:schemeClr>
                </a:solidFill>
              </a:defRPr>
            </a:lvl1pPr>
          </a:lstStyle>
          <a:p>
            <a:pPr rtl="0"/>
            <a:fld id="{0BE2D4B3-46EE-4BB5-8269-7C35761664DD}" type="datetime1">
              <a:rPr lang="es-ES" noProof="0" smtClean="0"/>
              <a:t>24/07/2024</a:t>
            </a:fld>
            <a:endParaRPr lang="es-ES" noProof="0" dirty="0"/>
          </a:p>
        </p:txBody>
      </p:sp>
      <p:sp>
        <p:nvSpPr>
          <p:cNvPr id="5" name="Marcador de posición de pie de página 4"/>
          <p:cNvSpPr>
            <a:spLocks noGrp="1"/>
          </p:cNvSpPr>
          <p:nvPr>
            <p:ph type="ftr" sz="quarter" idx="3"/>
          </p:nvPr>
        </p:nvSpPr>
        <p:spPr>
          <a:xfrm>
            <a:off x="1637716" y="6629400"/>
            <a:ext cx="9144259" cy="228600"/>
          </a:xfrm>
          <a:prstGeom prst="rect">
            <a:avLst/>
          </a:prstGeom>
        </p:spPr>
        <p:txBody>
          <a:bodyPr vert="horz" lIns="91440" tIns="45720" rIns="91440" bIns="45720" rtlCol="0" anchor="ctr"/>
          <a:lstStyle>
            <a:lvl1pPr algn="l">
              <a:defRPr sz="1100">
                <a:solidFill>
                  <a:schemeClr val="accent1">
                    <a:lumMod val="50000"/>
                  </a:schemeClr>
                </a:solidFill>
              </a:defRPr>
            </a:lvl1pPr>
          </a:lstStyle>
          <a:p>
            <a:pPr rtl="0"/>
            <a:r>
              <a:rPr lang="es-ES" noProof="0" dirty="0"/>
              <a:t>Agregar un pie de página</a:t>
            </a:r>
          </a:p>
        </p:txBody>
      </p:sp>
    </p:spTree>
    <p:extLst>
      <p:ext uri="{BB962C8B-B14F-4D97-AF65-F5344CB8AC3E}">
        <p14:creationId xmlns:p14="http://schemas.microsoft.com/office/powerpoint/2010/main" val="2866046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spcBef>
          <a:spcPct val="0"/>
        </a:spcBef>
        <a:buNone/>
        <a:defRPr sz="3400" kern="1200">
          <a:solidFill>
            <a:schemeClr val="accent1">
              <a:lumMod val="75000"/>
            </a:schemeClr>
          </a:solidFill>
          <a:latin typeface="+mj-lt"/>
          <a:ea typeface="+mj-ea"/>
          <a:cs typeface="+mj-cs"/>
        </a:defRPr>
      </a:lvl1pPr>
    </p:titleStyle>
    <p:body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jpe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6.xml"/><Relationship Id="rId5" Type="http://schemas.openxmlformats.org/officeDocument/2006/relationships/image" Target="../media/image7.jpe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0.xml"/><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7.jpeg"/></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8.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9.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jpeg"/></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4.xml"/><Relationship Id="rId1" Type="http://schemas.openxmlformats.org/officeDocument/2006/relationships/slideLayout" Target="../slideLayouts/slideLayout9.xml"/><Relationship Id="rId5" Type="http://schemas.openxmlformats.org/officeDocument/2006/relationships/image" Target="../media/image8.png"/><Relationship Id="rId4" Type="http://schemas.openxmlformats.org/officeDocument/2006/relationships/image" Target="../media/image7.jpeg"/></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6.xml"/><Relationship Id="rId1" Type="http://schemas.openxmlformats.org/officeDocument/2006/relationships/slideLayout" Target="../slideLayouts/slideLayout9.xml"/><Relationship Id="rId4" Type="http://schemas.openxmlformats.org/officeDocument/2006/relationships/image" Target="../media/image8.png"/></Relationships>
</file>

<file path=ppt/slides/_rels/slide2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9.xml"/><Relationship Id="rId4" Type="http://schemas.openxmlformats.org/officeDocument/2006/relationships/image" Target="../media/image8.png"/></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9.xml"/><Relationship Id="rId5" Type="http://schemas.openxmlformats.org/officeDocument/2006/relationships/image" Target="../media/image7.jpeg"/><Relationship Id="rId4" Type="http://schemas.openxmlformats.org/officeDocument/2006/relationships/image" Target="../media/image15.jpeg"/></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6.jpeg"/><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7.png"/><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8.png"/><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diagramLayout" Target="../diagrams/layout1.xml"/><Relationship Id="rId7" Type="http://schemas.openxmlformats.org/officeDocument/2006/relationships/image" Target="../media/image7.jpeg"/><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jpeg"/><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diagramLayout" Target="../diagrams/layout2.xml"/><Relationship Id="rId7" Type="http://schemas.openxmlformats.org/officeDocument/2006/relationships/image" Target="../media/image7.jpeg"/><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rtlCol="0"/>
          <a:lstStyle/>
          <a:p>
            <a:pPr rtl="0">
              <a:lnSpc>
                <a:spcPct val="150000"/>
              </a:lnSpc>
              <a:spcBef>
                <a:spcPts val="600"/>
              </a:spcBef>
              <a:spcAft>
                <a:spcPts val="1200"/>
              </a:spcAft>
            </a:pPr>
            <a:r>
              <a:rPr lang="es-ES" dirty="0"/>
              <a:t>COMUNIDADES ENERGÉTICAS</a:t>
            </a:r>
          </a:p>
        </p:txBody>
      </p:sp>
      <p:pic>
        <p:nvPicPr>
          <p:cNvPr id="6" name="Imagen 5">
            <a:extLst>
              <a:ext uri="{FF2B5EF4-FFF2-40B4-BE49-F238E27FC236}">
                <a16:creationId xmlns:a16="http://schemas.microsoft.com/office/drawing/2014/main" id="{BF58B3D3-C873-785A-6E6C-9B9A14AB8F26}"/>
              </a:ext>
            </a:extLst>
          </p:cNvPr>
          <p:cNvPicPr>
            <a:picLocks noChangeAspect="1"/>
          </p:cNvPicPr>
          <p:nvPr/>
        </p:nvPicPr>
        <p:blipFill>
          <a:blip r:embed="rId3"/>
          <a:stretch>
            <a:fillRect/>
          </a:stretch>
        </p:blipFill>
        <p:spPr>
          <a:xfrm>
            <a:off x="1161033" y="6000702"/>
            <a:ext cx="7287642" cy="666843"/>
          </a:xfrm>
          <a:prstGeom prst="rect">
            <a:avLst/>
          </a:prstGeom>
        </p:spPr>
      </p:pic>
      <p:pic>
        <p:nvPicPr>
          <p:cNvPr id="8" name="Imagen 7">
            <a:extLst>
              <a:ext uri="{FF2B5EF4-FFF2-40B4-BE49-F238E27FC236}">
                <a16:creationId xmlns:a16="http://schemas.microsoft.com/office/drawing/2014/main" id="{DA855155-8192-5058-2E27-B118D74A979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9" name="Imagen 8" descr="Forma">
            <a:extLst>
              <a:ext uri="{FF2B5EF4-FFF2-40B4-BE49-F238E27FC236}">
                <a16:creationId xmlns:a16="http://schemas.microsoft.com/office/drawing/2014/main" id="{21AB5E0C-9477-4CAF-7AEA-1EAB967B3EF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83362" y="5983277"/>
            <a:ext cx="691291" cy="691291"/>
          </a:xfrm>
          <a:prstGeom prst="rect">
            <a:avLst/>
          </a:prstGeom>
        </p:spPr>
      </p:pic>
    </p:spTree>
    <p:extLst>
      <p:ext uri="{BB962C8B-B14F-4D97-AF65-F5344CB8AC3E}">
        <p14:creationId xmlns:p14="http://schemas.microsoft.com/office/powerpoint/2010/main" val="4261546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úmero de diapositiva 2">
            <a:extLst>
              <a:ext uri="{FF2B5EF4-FFF2-40B4-BE49-F238E27FC236}">
                <a16:creationId xmlns:a16="http://schemas.microsoft.com/office/drawing/2014/main" id="{51005474-FE1A-980B-FC5C-3BA1F0828F97}"/>
              </a:ext>
            </a:extLst>
          </p:cNvPr>
          <p:cNvSpPr>
            <a:spLocks noGrp="1"/>
          </p:cNvSpPr>
          <p:nvPr>
            <p:ph type="sldNum" sz="quarter" idx="12"/>
          </p:nvPr>
        </p:nvSpPr>
        <p:spPr/>
        <p:txBody>
          <a:bodyPr/>
          <a:lstStyle/>
          <a:p>
            <a:pPr rtl="0"/>
            <a:fld id="{9CD8D479-8942-46E8-A226-A4E01F7A105C}" type="slidenum">
              <a:rPr lang="es-ES" noProof="0" smtClean="0"/>
              <a:t>10</a:t>
            </a:fld>
            <a:endParaRPr lang="es-ES" noProof="0" dirty="0"/>
          </a:p>
        </p:txBody>
      </p:sp>
      <p:sp>
        <p:nvSpPr>
          <p:cNvPr id="4" name="Marcador de fecha 3">
            <a:extLst>
              <a:ext uri="{FF2B5EF4-FFF2-40B4-BE49-F238E27FC236}">
                <a16:creationId xmlns:a16="http://schemas.microsoft.com/office/drawing/2014/main" id="{6210C603-8687-D308-02CC-9D8F530AA7F8}"/>
              </a:ext>
            </a:extLst>
          </p:cNvPr>
          <p:cNvSpPr>
            <a:spLocks noGrp="1"/>
          </p:cNvSpPr>
          <p:nvPr>
            <p:ph type="dt" sz="half" idx="10"/>
          </p:nvPr>
        </p:nvSpPr>
        <p:spPr/>
        <p:txBody>
          <a:bodyPr/>
          <a:lstStyle/>
          <a:p>
            <a:pPr rtl="0"/>
            <a:fld id="{334F1B32-3E5D-4ECB-89A5-901115EE1EF9}" type="datetime1">
              <a:rPr lang="es-ES" noProof="0" smtClean="0"/>
              <a:t>24/07/2024</a:t>
            </a:fld>
            <a:endParaRPr lang="es-ES" noProof="0" dirty="0"/>
          </a:p>
        </p:txBody>
      </p:sp>
      <p:sp>
        <p:nvSpPr>
          <p:cNvPr id="5" name="Marcador de pie de página 4">
            <a:extLst>
              <a:ext uri="{FF2B5EF4-FFF2-40B4-BE49-F238E27FC236}">
                <a16:creationId xmlns:a16="http://schemas.microsoft.com/office/drawing/2014/main" id="{4BE74978-6BC1-E288-40A5-1D65C4D1E51B}"/>
              </a:ext>
            </a:extLst>
          </p:cNvPr>
          <p:cNvSpPr>
            <a:spLocks noGrp="1"/>
          </p:cNvSpPr>
          <p:nvPr>
            <p:ph type="ftr" sz="quarter" idx="11"/>
          </p:nvPr>
        </p:nvSpPr>
        <p:spPr/>
        <p:txBody>
          <a:bodyPr/>
          <a:lstStyle/>
          <a:p>
            <a:pPr rtl="0"/>
            <a:r>
              <a:rPr lang="es-ES" dirty="0"/>
              <a:t>Condiciones de proximidad – Proyecto RD</a:t>
            </a:r>
            <a:endParaRPr lang="es-ES" noProof="0" dirty="0"/>
          </a:p>
        </p:txBody>
      </p:sp>
      <p:sp>
        <p:nvSpPr>
          <p:cNvPr id="6" name="CuadroTexto 5">
            <a:extLst>
              <a:ext uri="{FF2B5EF4-FFF2-40B4-BE49-F238E27FC236}">
                <a16:creationId xmlns:a16="http://schemas.microsoft.com/office/drawing/2014/main" id="{81C81D09-4A8D-88B8-88B0-76C0F2A8F396}"/>
              </a:ext>
            </a:extLst>
          </p:cNvPr>
          <p:cNvSpPr txBox="1"/>
          <p:nvPr/>
        </p:nvSpPr>
        <p:spPr>
          <a:xfrm>
            <a:off x="1765426" y="604319"/>
            <a:ext cx="9768689" cy="5955476"/>
          </a:xfrm>
          <a:prstGeom prst="rect">
            <a:avLst/>
          </a:prstGeom>
          <a:noFill/>
        </p:spPr>
        <p:txBody>
          <a:bodyPr wrap="square" rtlCol="0">
            <a:spAutoFit/>
          </a:bodyPr>
          <a:lstStyle/>
          <a:p>
            <a:pPr algn="just">
              <a:spcBef>
                <a:spcPts val="600"/>
              </a:spcBef>
              <a:spcAft>
                <a:spcPts val="600"/>
              </a:spcAft>
            </a:pPr>
            <a:r>
              <a:rPr lang="es-ES" sz="1400" b="1" i="0" u="sng" strike="noStrike" baseline="0" dirty="0">
                <a:solidFill>
                  <a:srgbClr val="000000"/>
                </a:solidFill>
                <a:latin typeface="Calibri" panose="020F0502020204030204" pitchFamily="34" charset="0"/>
              </a:rPr>
              <a:t>Los socios deberán situarse en las proximidades del proyecto energético</a:t>
            </a:r>
            <a:r>
              <a:rPr lang="es-ES" sz="1400" b="0" i="0" u="none" strike="noStrike" baseline="0" dirty="0">
                <a:solidFill>
                  <a:srgbClr val="000000"/>
                </a:solidFill>
                <a:latin typeface="Calibri" panose="020F0502020204030204" pitchFamily="34" charset="0"/>
              </a:rPr>
              <a:t>. Este requisito se cumple en los siguientes casos: </a:t>
            </a:r>
          </a:p>
          <a:p>
            <a:pPr marL="800100" lvl="1" indent="-342900" algn="just">
              <a:spcBef>
                <a:spcPts val="600"/>
              </a:spcBef>
              <a:spcAft>
                <a:spcPts val="600"/>
              </a:spcAft>
              <a:buFont typeface="Courier New" panose="02070309020205020404" pitchFamily="49" charset="0"/>
              <a:buChar char="o"/>
            </a:pPr>
            <a:r>
              <a:rPr lang="es-ES" sz="1400" b="0" i="0" u="none" strike="noStrike" baseline="0" dirty="0">
                <a:solidFill>
                  <a:srgbClr val="000000"/>
                </a:solidFill>
                <a:latin typeface="Calibri" panose="020F0502020204030204" pitchFamily="34" charset="0"/>
              </a:rPr>
              <a:t>Cuando el municipio tenga </a:t>
            </a:r>
            <a:r>
              <a:rPr lang="es-ES" sz="1400" b="1" i="0" u="none" strike="noStrike" baseline="0" dirty="0">
                <a:solidFill>
                  <a:schemeClr val="accent4">
                    <a:lumMod val="75000"/>
                  </a:schemeClr>
                </a:solidFill>
                <a:latin typeface="Calibri" panose="020F0502020204030204" pitchFamily="34" charset="0"/>
              </a:rPr>
              <a:t>menos de 5.000 habitantes</a:t>
            </a:r>
            <a:r>
              <a:rPr lang="es-ES" sz="1400" b="0" i="0" u="none" strike="noStrike" baseline="0" dirty="0">
                <a:solidFill>
                  <a:srgbClr val="000000"/>
                </a:solidFill>
                <a:latin typeface="Calibri" panose="020F0502020204030204" pitchFamily="34" charset="0"/>
              </a:rPr>
              <a:t>: </a:t>
            </a:r>
          </a:p>
          <a:p>
            <a:pPr marL="1257300" lvl="2" indent="-342900" algn="just">
              <a:spcBef>
                <a:spcPts val="600"/>
              </a:spcBef>
              <a:spcAft>
                <a:spcPts val="600"/>
              </a:spcAft>
              <a:buFont typeface="+mj-lt"/>
              <a:buAutoNum type="alphaLcParenR"/>
            </a:pPr>
            <a:r>
              <a:rPr lang="es-ES" sz="1400" b="0" i="0" u="none" strike="noStrike" baseline="0" dirty="0">
                <a:solidFill>
                  <a:srgbClr val="000000"/>
                </a:solidFill>
                <a:latin typeface="Calibri" panose="020F0502020204030204" pitchFamily="34" charset="0"/>
              </a:rPr>
              <a:t>Las personas propietarias son titulares de bienes inmuebles en el municipio. </a:t>
            </a:r>
          </a:p>
          <a:p>
            <a:pPr marL="1257300" lvl="2" indent="-342900" algn="just">
              <a:spcBef>
                <a:spcPts val="600"/>
              </a:spcBef>
              <a:spcAft>
                <a:spcPts val="600"/>
              </a:spcAft>
              <a:buFont typeface="+mj-lt"/>
              <a:buAutoNum type="alphaLcParenR"/>
            </a:pPr>
            <a:r>
              <a:rPr lang="es-ES" sz="1400" b="0" i="0" u="none" strike="noStrike" baseline="0" dirty="0">
                <a:solidFill>
                  <a:srgbClr val="000000"/>
                </a:solidFill>
                <a:latin typeface="Calibri" panose="020F0502020204030204" pitchFamily="34" charset="0"/>
              </a:rPr>
              <a:t>Tienen su residencia habitual en el municipio. </a:t>
            </a:r>
          </a:p>
          <a:p>
            <a:pPr marL="1257300" lvl="2" indent="-342900" algn="just">
              <a:spcBef>
                <a:spcPts val="600"/>
              </a:spcBef>
              <a:spcAft>
                <a:spcPts val="600"/>
              </a:spcAft>
              <a:buFont typeface="+mj-lt"/>
              <a:buAutoNum type="alphaLcParenR"/>
            </a:pPr>
            <a:r>
              <a:rPr lang="es-ES" sz="1400" b="0" i="0" u="none" strike="noStrike" baseline="0" dirty="0">
                <a:solidFill>
                  <a:srgbClr val="000000"/>
                </a:solidFill>
                <a:latin typeface="Calibri" panose="020F0502020204030204" pitchFamily="34" charset="0"/>
              </a:rPr>
              <a:t>Tienen un punto de suministro en el municipio. </a:t>
            </a:r>
          </a:p>
          <a:p>
            <a:pPr lvl="2" algn="just">
              <a:spcBef>
                <a:spcPts val="600"/>
              </a:spcBef>
              <a:spcAft>
                <a:spcPts val="600"/>
              </a:spcAft>
            </a:pPr>
            <a:r>
              <a:rPr lang="es-ES" sz="1400" b="0" i="0" u="none" strike="noStrike" baseline="0" dirty="0">
                <a:solidFill>
                  <a:srgbClr val="000000"/>
                </a:solidFill>
                <a:latin typeface="Calibri" panose="020F0502020204030204" pitchFamily="34" charset="0"/>
              </a:rPr>
              <a:t>Estos requisitos también se entienden cumplidos si se dan en los municipios directamente colindantes cuando su población individualmente y en conjunto sea inferior a 50.000 habitantes. </a:t>
            </a:r>
            <a:r>
              <a:rPr lang="es-ES" b="0" i="0" u="none" strike="noStrike" baseline="0" dirty="0">
                <a:solidFill>
                  <a:srgbClr val="000000"/>
                </a:solidFill>
                <a:latin typeface="Calibri" panose="020F0502020204030204" pitchFamily="34" charset="0"/>
              </a:rPr>
              <a:t>	</a:t>
            </a:r>
            <a:endParaRPr lang="es-ES" sz="1800" b="0" i="0" u="none" strike="noStrike" baseline="0" dirty="0">
              <a:latin typeface="Calibri" panose="020F0502020204030204" pitchFamily="34" charset="0"/>
            </a:endParaRPr>
          </a:p>
          <a:p>
            <a:pPr marL="742950" lvl="1" indent="-285750">
              <a:spcBef>
                <a:spcPts val="600"/>
              </a:spcBef>
              <a:spcAft>
                <a:spcPts val="600"/>
              </a:spcAft>
              <a:buFont typeface="Courier New" panose="02070309020205020404" pitchFamily="49" charset="0"/>
              <a:buChar char="o"/>
            </a:pPr>
            <a:r>
              <a:rPr lang="es-ES" sz="1400" b="0" i="0" u="none" strike="noStrike" baseline="0" dirty="0">
                <a:solidFill>
                  <a:srgbClr val="000000"/>
                </a:solidFill>
                <a:latin typeface="Calibri" panose="020F0502020204030204" pitchFamily="34" charset="0"/>
              </a:rPr>
              <a:t>Cuando el municipio tenga </a:t>
            </a:r>
            <a:r>
              <a:rPr lang="es-ES" sz="1400" b="1" i="0" u="none" strike="noStrike" baseline="0" dirty="0">
                <a:solidFill>
                  <a:schemeClr val="accent4">
                    <a:lumMod val="75000"/>
                  </a:schemeClr>
                </a:solidFill>
                <a:latin typeface="Calibri" panose="020F0502020204030204" pitchFamily="34" charset="0"/>
              </a:rPr>
              <a:t>entre 5.001 y 50.000 habitantes</a:t>
            </a:r>
            <a:r>
              <a:rPr lang="es-ES" sz="1400" b="0" i="0" u="none" strike="noStrike" baseline="0" dirty="0">
                <a:solidFill>
                  <a:srgbClr val="000000"/>
                </a:solidFill>
                <a:latin typeface="Calibri" panose="020F0502020204030204" pitchFamily="34" charset="0"/>
              </a:rPr>
              <a:t>: </a:t>
            </a:r>
          </a:p>
          <a:p>
            <a:pPr marL="1257300" lvl="2" indent="-342900">
              <a:spcBef>
                <a:spcPts val="600"/>
              </a:spcBef>
              <a:spcAft>
                <a:spcPts val="600"/>
              </a:spcAft>
              <a:buFont typeface="+mj-lt"/>
              <a:buAutoNum type="alphaLcParenR"/>
            </a:pPr>
            <a:r>
              <a:rPr lang="es-ES" sz="1400" b="0" i="0" u="none" strike="noStrike" baseline="0" dirty="0">
                <a:solidFill>
                  <a:srgbClr val="000000"/>
                </a:solidFill>
                <a:latin typeface="Calibri" panose="020F0502020204030204" pitchFamily="34" charset="0"/>
              </a:rPr>
              <a:t>Las personas propietarias son titulares de bienes inmuebles en el municipio. </a:t>
            </a:r>
          </a:p>
          <a:p>
            <a:pPr marL="1257300" lvl="2" indent="-342900">
              <a:spcBef>
                <a:spcPts val="600"/>
              </a:spcBef>
              <a:spcAft>
                <a:spcPts val="600"/>
              </a:spcAft>
              <a:buFont typeface="+mj-lt"/>
              <a:buAutoNum type="alphaLcParenR"/>
            </a:pPr>
            <a:r>
              <a:rPr lang="es-ES" sz="1400" b="0" i="0" u="none" strike="noStrike" baseline="0" dirty="0">
                <a:solidFill>
                  <a:srgbClr val="000000"/>
                </a:solidFill>
                <a:latin typeface="Calibri" panose="020F0502020204030204" pitchFamily="34" charset="0"/>
              </a:rPr>
              <a:t>Tienen su residencia habitual en el municipio. </a:t>
            </a:r>
          </a:p>
          <a:p>
            <a:pPr marL="1257300" lvl="2" indent="-342900">
              <a:spcBef>
                <a:spcPts val="600"/>
              </a:spcBef>
              <a:spcAft>
                <a:spcPts val="600"/>
              </a:spcAft>
              <a:buFont typeface="+mj-lt"/>
              <a:buAutoNum type="alphaLcParenR"/>
            </a:pPr>
            <a:r>
              <a:rPr lang="es-ES" sz="1400" b="0" i="0" u="none" strike="noStrike" baseline="0" dirty="0">
                <a:solidFill>
                  <a:srgbClr val="000000"/>
                </a:solidFill>
                <a:latin typeface="Calibri" panose="020F0502020204030204" pitchFamily="34" charset="0"/>
              </a:rPr>
              <a:t>Tienen un punto de suministro en el municipio. </a:t>
            </a:r>
          </a:p>
          <a:p>
            <a:pPr marL="742950" lvl="1" indent="-285750">
              <a:spcBef>
                <a:spcPts val="600"/>
              </a:spcBef>
              <a:spcAft>
                <a:spcPts val="600"/>
              </a:spcAft>
              <a:buFont typeface="Courier New" panose="02070309020205020404" pitchFamily="49" charset="0"/>
              <a:buChar char="o"/>
            </a:pPr>
            <a:r>
              <a:rPr lang="es-ES" sz="1400" b="0" i="0" u="none" strike="noStrike" baseline="0" dirty="0">
                <a:solidFill>
                  <a:srgbClr val="000000"/>
                </a:solidFill>
                <a:latin typeface="Calibri" panose="020F0502020204030204" pitchFamily="34" charset="0"/>
              </a:rPr>
              <a:t>Cuando el municipio tenga más de </a:t>
            </a:r>
            <a:r>
              <a:rPr lang="es-ES" sz="1400" b="1" i="0" u="none" strike="noStrike" baseline="0" dirty="0">
                <a:solidFill>
                  <a:schemeClr val="accent4">
                    <a:lumMod val="75000"/>
                  </a:schemeClr>
                </a:solidFill>
                <a:latin typeface="Calibri" panose="020F0502020204030204" pitchFamily="34" charset="0"/>
              </a:rPr>
              <a:t>50.000 habitantes</a:t>
            </a:r>
            <a:r>
              <a:rPr lang="es-ES" sz="1400" b="0" i="0" u="none" strike="noStrike" baseline="0" dirty="0">
                <a:solidFill>
                  <a:srgbClr val="000000"/>
                </a:solidFill>
                <a:latin typeface="Calibri" panose="020F0502020204030204" pitchFamily="34" charset="0"/>
              </a:rPr>
              <a:t>: </a:t>
            </a:r>
          </a:p>
          <a:p>
            <a:pPr marL="1257300" lvl="2" indent="-342900">
              <a:spcBef>
                <a:spcPts val="600"/>
              </a:spcBef>
              <a:spcAft>
                <a:spcPts val="600"/>
              </a:spcAft>
              <a:buFont typeface="+mj-lt"/>
              <a:buAutoNum type="alphaLcParenR"/>
            </a:pPr>
            <a:r>
              <a:rPr lang="es-ES" sz="1400" b="0" i="0" u="none" strike="noStrike" baseline="0" dirty="0">
                <a:solidFill>
                  <a:srgbClr val="000000"/>
                </a:solidFill>
                <a:latin typeface="Calibri" panose="020F0502020204030204" pitchFamily="34" charset="0"/>
              </a:rPr>
              <a:t>Las personas propietarias son titulares de bienes inmuebles en un radio de 5 km a la redonda del emplazamiento del primer proyecto. </a:t>
            </a:r>
          </a:p>
          <a:p>
            <a:pPr marL="1257300" lvl="2" indent="-342900">
              <a:spcBef>
                <a:spcPts val="600"/>
              </a:spcBef>
              <a:spcAft>
                <a:spcPts val="600"/>
              </a:spcAft>
              <a:buFont typeface="+mj-lt"/>
              <a:buAutoNum type="alphaLcParenR"/>
            </a:pPr>
            <a:r>
              <a:rPr lang="es-ES" sz="1400" b="0" i="0" u="none" strike="noStrike" baseline="0" dirty="0">
                <a:solidFill>
                  <a:srgbClr val="000000"/>
                </a:solidFill>
                <a:latin typeface="Calibri" panose="020F0502020204030204" pitchFamily="34" charset="0"/>
              </a:rPr>
              <a:t>Tienen su residencia habitual en un radio de 5 km a la redonda del emplazamiento del primer proyecto. </a:t>
            </a:r>
          </a:p>
          <a:p>
            <a:pPr marL="1257300" lvl="2" indent="-342900">
              <a:spcBef>
                <a:spcPts val="600"/>
              </a:spcBef>
              <a:spcAft>
                <a:spcPts val="600"/>
              </a:spcAft>
              <a:buFont typeface="+mj-lt"/>
              <a:buAutoNum type="alphaLcParenR"/>
            </a:pPr>
            <a:r>
              <a:rPr lang="es-ES" sz="1400" b="0" i="0" u="none" strike="noStrike" baseline="0" dirty="0">
                <a:solidFill>
                  <a:srgbClr val="000000"/>
                </a:solidFill>
                <a:latin typeface="Calibri" panose="020F0502020204030204" pitchFamily="34" charset="0"/>
              </a:rPr>
              <a:t>Tienen un punto de suministro en un radio de 5 km a la redonda del emplazamiento del primer proyecto. </a:t>
            </a:r>
          </a:p>
          <a:p>
            <a:endParaRPr lang="es-ES" dirty="0"/>
          </a:p>
        </p:txBody>
      </p:sp>
      <p:sp>
        <p:nvSpPr>
          <p:cNvPr id="7" name="CuadroTexto 6">
            <a:extLst>
              <a:ext uri="{FF2B5EF4-FFF2-40B4-BE49-F238E27FC236}">
                <a16:creationId xmlns:a16="http://schemas.microsoft.com/office/drawing/2014/main" id="{00188327-B8F1-26D6-0D56-32A230C68B85}"/>
              </a:ext>
            </a:extLst>
          </p:cNvPr>
          <p:cNvSpPr txBox="1"/>
          <p:nvPr/>
        </p:nvSpPr>
        <p:spPr>
          <a:xfrm>
            <a:off x="0" y="3105834"/>
            <a:ext cx="1765426" cy="400110"/>
          </a:xfrm>
          <a:prstGeom prst="rect">
            <a:avLst/>
          </a:prstGeom>
          <a:noFill/>
        </p:spPr>
        <p:txBody>
          <a:bodyPr wrap="square" rtlCol="0">
            <a:spAutoFit/>
          </a:bodyPr>
          <a:lstStyle/>
          <a:p>
            <a:r>
              <a:rPr lang="es-ES" sz="2000" b="1" dirty="0">
                <a:solidFill>
                  <a:schemeClr val="tx2"/>
                </a:solidFill>
              </a:rPr>
              <a:t>PROXIMIDAD</a:t>
            </a:r>
          </a:p>
        </p:txBody>
      </p:sp>
      <p:pic>
        <p:nvPicPr>
          <p:cNvPr id="10" name="Imagen 9">
            <a:extLst>
              <a:ext uri="{FF2B5EF4-FFF2-40B4-BE49-F238E27FC236}">
                <a16:creationId xmlns:a16="http://schemas.microsoft.com/office/drawing/2014/main" id="{430157DE-47BF-65A1-E0FB-8F6D24AE85F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1" name="Imagen 10" descr="Forma">
            <a:extLst>
              <a:ext uri="{FF2B5EF4-FFF2-40B4-BE49-F238E27FC236}">
                <a16:creationId xmlns:a16="http://schemas.microsoft.com/office/drawing/2014/main" id="{A5B1DE3E-795F-29F3-F766-4B81C4CA00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1205639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BCD77016-3FFC-2EC1-C00D-8C2002458A3F}"/>
              </a:ext>
            </a:extLst>
          </p:cNvPr>
          <p:cNvSpPr>
            <a:spLocks noGrp="1"/>
          </p:cNvSpPr>
          <p:nvPr>
            <p:ph sz="half" idx="1"/>
          </p:nvPr>
        </p:nvSpPr>
        <p:spPr>
          <a:xfrm>
            <a:off x="634483" y="395926"/>
            <a:ext cx="5313644" cy="5781037"/>
          </a:xfrm>
        </p:spPr>
        <p:txBody>
          <a:bodyPr>
            <a:normAutofit fontScale="85000" lnSpcReduction="20000"/>
          </a:bodyPr>
          <a:lstStyle/>
          <a:p>
            <a:pPr marL="0" indent="0" algn="ctr">
              <a:buNone/>
            </a:pPr>
            <a:r>
              <a:rPr lang="es-ES" b="1" dirty="0"/>
              <a:t>Derechos de las CER</a:t>
            </a:r>
          </a:p>
          <a:p>
            <a:pPr algn="l"/>
            <a:endParaRPr lang="es-ES" sz="1800" b="0" i="0" u="none" strike="noStrike" baseline="0" dirty="0">
              <a:solidFill>
                <a:srgbClr val="000000"/>
              </a:solidFill>
              <a:latin typeface="Calibri" panose="020F0502020204030204" pitchFamily="34" charset="0"/>
            </a:endParaRPr>
          </a:p>
          <a:p>
            <a:pPr algn="just">
              <a:spcBef>
                <a:spcPts val="600"/>
              </a:spcBef>
              <a:spcAft>
                <a:spcPts val="600"/>
              </a:spcAft>
            </a:pPr>
            <a:r>
              <a:rPr lang="es-ES" sz="1900" b="0" i="0" u="none" strike="noStrike" baseline="0" dirty="0">
                <a:solidFill>
                  <a:srgbClr val="000000"/>
                </a:solidFill>
                <a:latin typeface="Calibri" panose="020F0502020204030204" pitchFamily="34" charset="0"/>
              </a:rPr>
              <a:t>Producir, consumir, almacenar y vender energías renovables. </a:t>
            </a:r>
          </a:p>
          <a:p>
            <a:pPr algn="just">
              <a:spcBef>
                <a:spcPts val="600"/>
              </a:spcBef>
              <a:spcAft>
                <a:spcPts val="600"/>
              </a:spcAft>
            </a:pPr>
            <a:r>
              <a:rPr lang="es-ES" sz="1900" b="0" i="0" u="none" strike="noStrike" baseline="0" dirty="0">
                <a:solidFill>
                  <a:srgbClr val="000000"/>
                </a:solidFill>
                <a:latin typeface="Calibri" panose="020F0502020204030204" pitchFamily="34" charset="0"/>
              </a:rPr>
              <a:t>Compartir, en el seno de la CER, la energía renovable producida por las unidades de producción propiedad de dicha comunidad. </a:t>
            </a:r>
          </a:p>
          <a:p>
            <a:pPr algn="just">
              <a:spcBef>
                <a:spcPts val="600"/>
              </a:spcBef>
              <a:spcAft>
                <a:spcPts val="600"/>
              </a:spcAft>
            </a:pPr>
            <a:r>
              <a:rPr lang="es-ES" sz="1900" b="0" i="0" u="none" strike="noStrike" baseline="0" dirty="0">
                <a:solidFill>
                  <a:srgbClr val="000000"/>
                </a:solidFill>
                <a:latin typeface="Calibri" panose="020F0502020204030204" pitchFamily="34" charset="0"/>
              </a:rPr>
              <a:t>Acceder a todos los mercados de la energía tanto directamente como mediante agregación de manera no discriminatoria. </a:t>
            </a:r>
          </a:p>
          <a:p>
            <a:pPr algn="just">
              <a:spcBef>
                <a:spcPts val="600"/>
              </a:spcBef>
              <a:spcAft>
                <a:spcPts val="600"/>
              </a:spcAft>
            </a:pPr>
            <a:r>
              <a:rPr lang="es-ES" sz="1900" b="0" i="0" u="none" strike="noStrike" baseline="0" dirty="0">
                <a:solidFill>
                  <a:srgbClr val="000000"/>
                </a:solidFill>
                <a:latin typeface="Calibri" panose="020F0502020204030204" pitchFamily="34" charset="0"/>
              </a:rPr>
              <a:t>Actuar como representantes de los consumidores para la realización del autoconsumo colectivo. Se requiere autorización de los consumidores. </a:t>
            </a:r>
          </a:p>
          <a:p>
            <a:pPr algn="just">
              <a:spcBef>
                <a:spcPts val="600"/>
              </a:spcBef>
              <a:spcAft>
                <a:spcPts val="600"/>
              </a:spcAft>
            </a:pPr>
            <a:r>
              <a:rPr lang="es-ES" sz="1900" b="0" i="0" u="none" strike="noStrike" baseline="0" dirty="0">
                <a:solidFill>
                  <a:srgbClr val="000000"/>
                </a:solidFill>
                <a:latin typeface="Calibri" panose="020F0502020204030204" pitchFamily="34" charset="0"/>
              </a:rPr>
              <a:t>Tener cualquier derecho de uso o explotación o de cualquier otra naturaleza sobre los activos energéticos de los socios o usuarios que éstos hayan vendido, cedido o aportado a la comunidad. Se incluyen los activos propiedad de entidades locales. </a:t>
            </a:r>
          </a:p>
          <a:p>
            <a:pPr algn="just">
              <a:spcBef>
                <a:spcPts val="600"/>
              </a:spcBef>
              <a:spcAft>
                <a:spcPts val="600"/>
              </a:spcAft>
            </a:pPr>
            <a:r>
              <a:rPr lang="es-ES" sz="1900" b="0" i="0" u="none" strike="noStrike" baseline="0" dirty="0">
                <a:solidFill>
                  <a:srgbClr val="000000"/>
                </a:solidFill>
                <a:latin typeface="Calibri" panose="020F0502020204030204" pitchFamily="34" charset="0"/>
              </a:rPr>
              <a:t>Sujeción a procedimientos y tasas equitativos, proporcionales y transparentes, así como a tarifas de red. </a:t>
            </a:r>
          </a:p>
          <a:p>
            <a:pPr algn="just">
              <a:spcBef>
                <a:spcPts val="600"/>
              </a:spcBef>
              <a:spcAft>
                <a:spcPts val="600"/>
              </a:spcAft>
            </a:pPr>
            <a:r>
              <a:rPr lang="es-ES" sz="1900" b="0" i="0" u="none" strike="noStrike" baseline="0" dirty="0">
                <a:solidFill>
                  <a:srgbClr val="000000"/>
                </a:solidFill>
                <a:latin typeface="Calibri" panose="020F0502020204030204" pitchFamily="34" charset="0"/>
              </a:rPr>
              <a:t>No recibir trato discriminatorio en lo que atañe a sus actividades, derechos y obligaciones en su condición de clientes finales, productores, suministradores u otros participantes en el mercado. </a:t>
            </a:r>
          </a:p>
          <a:p>
            <a:pPr algn="just"/>
            <a:endParaRPr lang="es-ES" sz="1800" b="0" i="0" u="none" strike="noStrike" baseline="0" dirty="0">
              <a:solidFill>
                <a:srgbClr val="000000"/>
              </a:solidFill>
              <a:latin typeface="Calibri" panose="020F0502020204030204" pitchFamily="34" charset="0"/>
            </a:endParaRPr>
          </a:p>
          <a:p>
            <a:pPr marL="0" indent="0" algn="just">
              <a:buNone/>
            </a:pPr>
            <a:endParaRPr lang="es-ES" b="1" dirty="0"/>
          </a:p>
        </p:txBody>
      </p:sp>
      <p:sp>
        <p:nvSpPr>
          <p:cNvPr id="4" name="Marcador de contenido 3">
            <a:extLst>
              <a:ext uri="{FF2B5EF4-FFF2-40B4-BE49-F238E27FC236}">
                <a16:creationId xmlns:a16="http://schemas.microsoft.com/office/drawing/2014/main" id="{0882099E-7CAA-55C2-83D7-1DD5E74CE01D}"/>
              </a:ext>
            </a:extLst>
          </p:cNvPr>
          <p:cNvSpPr>
            <a:spLocks noGrp="1"/>
          </p:cNvSpPr>
          <p:nvPr>
            <p:ph sz="half" idx="2"/>
          </p:nvPr>
        </p:nvSpPr>
        <p:spPr>
          <a:xfrm>
            <a:off x="6172200" y="395926"/>
            <a:ext cx="5533931" cy="5781037"/>
          </a:xfrm>
        </p:spPr>
        <p:txBody>
          <a:bodyPr>
            <a:normAutofit fontScale="85000" lnSpcReduction="20000"/>
          </a:bodyPr>
          <a:lstStyle/>
          <a:p>
            <a:pPr marL="0" indent="0" algn="ctr">
              <a:buNone/>
            </a:pPr>
            <a:r>
              <a:rPr lang="es-ES" b="1" dirty="0"/>
              <a:t>Derechos y obligaciones de los socios o miembros</a:t>
            </a:r>
          </a:p>
          <a:p>
            <a:pPr algn="just">
              <a:spcBef>
                <a:spcPts val="600"/>
              </a:spcBef>
              <a:spcAft>
                <a:spcPts val="600"/>
              </a:spcAft>
            </a:pPr>
            <a:endParaRPr lang="es-ES" sz="1900" b="0" i="0" u="none" strike="noStrike" baseline="0" dirty="0">
              <a:solidFill>
                <a:srgbClr val="000000"/>
              </a:solidFill>
              <a:latin typeface="Calibri" panose="020F0502020204030204" pitchFamily="34" charset="0"/>
            </a:endParaRPr>
          </a:p>
          <a:p>
            <a:pPr algn="just">
              <a:spcBef>
                <a:spcPts val="600"/>
              </a:spcBef>
              <a:spcAft>
                <a:spcPts val="600"/>
              </a:spcAft>
            </a:pPr>
            <a:r>
              <a:rPr lang="es-ES" sz="1900" b="0" i="0" u="none" strike="noStrike" baseline="0" dirty="0">
                <a:solidFill>
                  <a:srgbClr val="000000"/>
                </a:solidFill>
                <a:latin typeface="Calibri" panose="020F0502020204030204" pitchFamily="34" charset="0"/>
              </a:rPr>
              <a:t>Participar en una CER, manteniendo al tiempo sus derechos u obligaciones como consumidores finales, y sin estar sujetos a condiciones injustificadas o discriminatorias, o a procedimientos que les impidan participar en una CER siempre que, en el caso de las empresas privadas, su participación no constituya su principal actividad comercial o profesional. </a:t>
            </a:r>
          </a:p>
          <a:p>
            <a:pPr algn="just">
              <a:spcBef>
                <a:spcPts val="600"/>
              </a:spcBef>
              <a:spcAft>
                <a:spcPts val="600"/>
              </a:spcAft>
            </a:pPr>
            <a:r>
              <a:rPr lang="es-ES" sz="1900" b="0" i="0" u="none" strike="noStrike" baseline="0" dirty="0">
                <a:solidFill>
                  <a:srgbClr val="000000"/>
                </a:solidFill>
                <a:latin typeface="Calibri" panose="020F0502020204030204" pitchFamily="34" charset="0"/>
              </a:rPr>
              <a:t>Participar en las CER con carácter accesible. </a:t>
            </a:r>
          </a:p>
          <a:p>
            <a:pPr algn="just">
              <a:spcBef>
                <a:spcPts val="600"/>
              </a:spcBef>
              <a:spcAft>
                <a:spcPts val="600"/>
              </a:spcAft>
            </a:pPr>
            <a:r>
              <a:rPr lang="es-ES" sz="1900" b="0" i="0" u="none" strike="noStrike" baseline="0" dirty="0">
                <a:solidFill>
                  <a:srgbClr val="000000"/>
                </a:solidFill>
                <a:latin typeface="Calibri" panose="020F0502020204030204" pitchFamily="34" charset="0"/>
              </a:rPr>
              <a:t>Derecho a un trato equitativo y no discriminatorio. </a:t>
            </a:r>
          </a:p>
          <a:p>
            <a:pPr algn="just">
              <a:spcBef>
                <a:spcPts val="600"/>
              </a:spcBef>
              <a:spcAft>
                <a:spcPts val="600"/>
              </a:spcAft>
            </a:pPr>
            <a:r>
              <a:rPr lang="es-ES" sz="1900" b="0" i="0" u="none" strike="noStrike" baseline="0" dirty="0">
                <a:solidFill>
                  <a:srgbClr val="000000"/>
                </a:solidFill>
                <a:latin typeface="Calibri" panose="020F0502020204030204" pitchFamily="34" charset="0"/>
              </a:rPr>
              <a:t>Derecho a abandonar libremente la comunidad con sujeción a los requisitos temporales y de comunicación previa que, en cada caso, recojan sus estatutos. En caso de pérdida de la condición de socio o miembro, se podrá recuperar las aportaciones que en concepto de inversiones hubiera realizado. </a:t>
            </a:r>
          </a:p>
          <a:p>
            <a:pPr algn="just">
              <a:spcBef>
                <a:spcPts val="600"/>
              </a:spcBef>
              <a:spcAft>
                <a:spcPts val="600"/>
              </a:spcAft>
            </a:pPr>
            <a:r>
              <a:rPr lang="es-ES" sz="1900" b="0" i="0" u="none" strike="noStrike" baseline="0" dirty="0">
                <a:solidFill>
                  <a:srgbClr val="000000"/>
                </a:solidFill>
                <a:latin typeface="Calibri" panose="020F0502020204030204" pitchFamily="34" charset="0"/>
              </a:rPr>
              <a:t>Derecho a participar en la toma de decisiones. </a:t>
            </a:r>
          </a:p>
          <a:p>
            <a:pPr algn="just">
              <a:spcBef>
                <a:spcPts val="600"/>
              </a:spcBef>
              <a:spcAft>
                <a:spcPts val="600"/>
              </a:spcAft>
            </a:pPr>
            <a:r>
              <a:rPr lang="es-ES" sz="1900" b="0" i="0" u="none" strike="noStrike" baseline="0" dirty="0">
                <a:solidFill>
                  <a:srgbClr val="000000"/>
                </a:solidFill>
                <a:latin typeface="Calibri" panose="020F0502020204030204" pitchFamily="34" charset="0"/>
              </a:rPr>
              <a:t>A los socios o miembros de una comunidad de energías renovables que operen en el sector eléctrico les resultarán de aplicación los derechos y obligaciones de los sujetos del sector eléctrico previstos en la Ley 24/2013. </a:t>
            </a:r>
          </a:p>
          <a:p>
            <a:pPr algn="just">
              <a:spcBef>
                <a:spcPts val="600"/>
              </a:spcBef>
              <a:spcAft>
                <a:spcPts val="600"/>
              </a:spcAft>
            </a:pPr>
            <a:r>
              <a:rPr lang="es-ES" sz="1900" b="0" i="0" u="none" strike="noStrike" baseline="0" dirty="0">
                <a:solidFill>
                  <a:srgbClr val="000000"/>
                </a:solidFill>
                <a:latin typeface="Calibri" panose="020F0502020204030204" pitchFamily="34" charset="0"/>
              </a:rPr>
              <a:t>Los socios o miembros de las CER estarán sujetos a los derechos y obligaciones que recojan los estatutos o normas de régimen interno de cada entidad. </a:t>
            </a:r>
          </a:p>
          <a:p>
            <a:pPr marL="0" indent="0" algn="just">
              <a:buNone/>
            </a:pPr>
            <a:endParaRPr lang="es-ES" b="1" dirty="0"/>
          </a:p>
        </p:txBody>
      </p:sp>
      <p:sp>
        <p:nvSpPr>
          <p:cNvPr id="5" name="Marcador de número de diapositiva 4">
            <a:extLst>
              <a:ext uri="{FF2B5EF4-FFF2-40B4-BE49-F238E27FC236}">
                <a16:creationId xmlns:a16="http://schemas.microsoft.com/office/drawing/2014/main" id="{0617E77D-BCB2-514B-9DE8-1472EF62D25A}"/>
              </a:ext>
            </a:extLst>
          </p:cNvPr>
          <p:cNvSpPr>
            <a:spLocks noGrp="1"/>
          </p:cNvSpPr>
          <p:nvPr>
            <p:ph type="sldNum" sz="quarter" idx="12"/>
          </p:nvPr>
        </p:nvSpPr>
        <p:spPr/>
        <p:txBody>
          <a:bodyPr/>
          <a:lstStyle/>
          <a:p>
            <a:pPr rtl="0"/>
            <a:fld id="{9CD8D479-8942-46E8-A226-A4E01F7A105C}" type="slidenum">
              <a:rPr lang="es-ES" noProof="0" smtClean="0"/>
              <a:t>11</a:t>
            </a:fld>
            <a:endParaRPr lang="es-ES" noProof="0" dirty="0"/>
          </a:p>
        </p:txBody>
      </p:sp>
      <p:sp>
        <p:nvSpPr>
          <p:cNvPr id="6" name="Marcador de fecha 5">
            <a:extLst>
              <a:ext uri="{FF2B5EF4-FFF2-40B4-BE49-F238E27FC236}">
                <a16:creationId xmlns:a16="http://schemas.microsoft.com/office/drawing/2014/main" id="{A742247D-1BF2-BB59-0152-F270668D1561}"/>
              </a:ext>
            </a:extLst>
          </p:cNvPr>
          <p:cNvSpPr>
            <a:spLocks noGrp="1"/>
          </p:cNvSpPr>
          <p:nvPr>
            <p:ph type="dt" sz="half" idx="10"/>
          </p:nvPr>
        </p:nvSpPr>
        <p:spPr/>
        <p:txBody>
          <a:bodyPr/>
          <a:lstStyle/>
          <a:p>
            <a:pPr rtl="0"/>
            <a:fld id="{4A10DF40-6381-4575-BB53-B641DE6E80E1}" type="datetime1">
              <a:rPr lang="es-ES" noProof="0" smtClean="0"/>
              <a:t>24/07/2024</a:t>
            </a:fld>
            <a:endParaRPr lang="es-ES" noProof="0" dirty="0"/>
          </a:p>
        </p:txBody>
      </p:sp>
      <p:sp>
        <p:nvSpPr>
          <p:cNvPr id="7" name="Marcador de pie de página 6">
            <a:extLst>
              <a:ext uri="{FF2B5EF4-FFF2-40B4-BE49-F238E27FC236}">
                <a16:creationId xmlns:a16="http://schemas.microsoft.com/office/drawing/2014/main" id="{7333F213-C496-4AD8-5BFB-1F91DA7BE0D4}"/>
              </a:ext>
            </a:extLst>
          </p:cNvPr>
          <p:cNvSpPr>
            <a:spLocks noGrp="1"/>
          </p:cNvSpPr>
          <p:nvPr>
            <p:ph type="ftr" sz="quarter" idx="11"/>
          </p:nvPr>
        </p:nvSpPr>
        <p:spPr/>
        <p:txBody>
          <a:bodyPr/>
          <a:lstStyle/>
          <a:p>
            <a:pPr rtl="0"/>
            <a:r>
              <a:rPr lang="es-ES" noProof="0" dirty="0"/>
              <a:t>Derechos CER</a:t>
            </a:r>
          </a:p>
        </p:txBody>
      </p:sp>
      <p:pic>
        <p:nvPicPr>
          <p:cNvPr id="10" name="Imagen 9">
            <a:extLst>
              <a:ext uri="{FF2B5EF4-FFF2-40B4-BE49-F238E27FC236}">
                <a16:creationId xmlns:a16="http://schemas.microsoft.com/office/drawing/2014/main" id="{8D3A256F-AE92-4E0C-95ED-806123C997B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1" name="Imagen 10" descr="Forma">
            <a:extLst>
              <a:ext uri="{FF2B5EF4-FFF2-40B4-BE49-F238E27FC236}">
                <a16:creationId xmlns:a16="http://schemas.microsoft.com/office/drawing/2014/main" id="{18CFBA8F-E329-1BFD-05A7-9BA8F6F15E9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3030564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rtlCol="0"/>
          <a:lstStyle/>
          <a:p>
            <a:pPr rtl="0"/>
            <a:r>
              <a:rPr lang="es-ES" dirty="0"/>
              <a:t>PASOS PARA CREAR UNA COMUNIDAD ENERGÉTICA</a:t>
            </a:r>
          </a:p>
        </p:txBody>
      </p:sp>
      <p:pic>
        <p:nvPicPr>
          <p:cNvPr id="6" name="Imagen 5">
            <a:extLst>
              <a:ext uri="{FF2B5EF4-FFF2-40B4-BE49-F238E27FC236}">
                <a16:creationId xmlns:a16="http://schemas.microsoft.com/office/drawing/2014/main" id="{509F4E49-12D8-295C-F371-898B8AE91AB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9" name="Imagen 8" descr="Forma">
            <a:extLst>
              <a:ext uri="{FF2B5EF4-FFF2-40B4-BE49-F238E27FC236}">
                <a16:creationId xmlns:a16="http://schemas.microsoft.com/office/drawing/2014/main" id="{B9DDE613-37CD-8457-4ECC-2F828975F49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83362" y="5973117"/>
            <a:ext cx="691291" cy="691291"/>
          </a:xfrm>
          <a:prstGeom prst="rect">
            <a:avLst/>
          </a:prstGeom>
        </p:spPr>
      </p:pic>
    </p:spTree>
    <p:extLst>
      <p:ext uri="{BB962C8B-B14F-4D97-AF65-F5344CB8AC3E}">
        <p14:creationId xmlns:p14="http://schemas.microsoft.com/office/powerpoint/2010/main" val="3752628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dirty="0"/>
              <a:t>Los pasos para la creación de una comunidad energética son los siguientes:</a:t>
            </a:r>
          </a:p>
        </p:txBody>
      </p:sp>
      <p:sp>
        <p:nvSpPr>
          <p:cNvPr id="7" name="Marcador de posición de número de diapositiva 6"/>
          <p:cNvSpPr>
            <a:spLocks noGrp="1"/>
          </p:cNvSpPr>
          <p:nvPr>
            <p:ph type="sldNum" sz="quarter" idx="12"/>
          </p:nvPr>
        </p:nvSpPr>
        <p:spPr/>
        <p:txBody>
          <a:bodyPr rtlCol="0"/>
          <a:lstStyle/>
          <a:p>
            <a:pPr rtl="0"/>
            <a:fld id="{9CD8D479-8942-46E8-A226-A4E01F7A105C}" type="slidenum">
              <a:rPr lang="es-ES" smtClean="0"/>
              <a:t>13</a:t>
            </a:fld>
            <a:endParaRPr lang="es-ES" dirty="0"/>
          </a:p>
        </p:txBody>
      </p:sp>
      <p:sp>
        <p:nvSpPr>
          <p:cNvPr id="8" name="Marcador de posición de fecha 7"/>
          <p:cNvSpPr>
            <a:spLocks noGrp="1"/>
          </p:cNvSpPr>
          <p:nvPr>
            <p:ph type="dt" sz="half" idx="10"/>
          </p:nvPr>
        </p:nvSpPr>
        <p:spPr/>
        <p:txBody>
          <a:bodyPr rtlCol="0"/>
          <a:lstStyle/>
          <a:p>
            <a:pPr rtl="0"/>
            <a:fld id="{1CF3208D-7B57-4E65-A1C7-C15E7E7CA329}" type="datetime1">
              <a:rPr lang="es-ES" smtClean="0"/>
              <a:t>24/07/2024</a:t>
            </a:fld>
            <a:endParaRPr lang="es-ES" dirty="0"/>
          </a:p>
        </p:txBody>
      </p:sp>
      <p:sp>
        <p:nvSpPr>
          <p:cNvPr id="9" name="Marcador de posición de pie de página 8"/>
          <p:cNvSpPr>
            <a:spLocks noGrp="1"/>
          </p:cNvSpPr>
          <p:nvPr>
            <p:ph type="ftr" sz="quarter" idx="11"/>
          </p:nvPr>
        </p:nvSpPr>
        <p:spPr/>
        <p:txBody>
          <a:bodyPr rtlCol="0"/>
          <a:lstStyle/>
          <a:p>
            <a:pPr rtl="0"/>
            <a:r>
              <a:rPr lang="es-ES" dirty="0"/>
              <a:t>Pasos para la creación</a:t>
            </a:r>
          </a:p>
        </p:txBody>
      </p:sp>
      <p:sp>
        <p:nvSpPr>
          <p:cNvPr id="12" name="Rectángulo 11">
            <a:extLst>
              <a:ext uri="{FF2B5EF4-FFF2-40B4-BE49-F238E27FC236}">
                <a16:creationId xmlns:a16="http://schemas.microsoft.com/office/drawing/2014/main" id="{5EDA52A6-CA69-1EDC-489A-BD76B808CDF4}"/>
              </a:ext>
            </a:extLst>
          </p:cNvPr>
          <p:cNvSpPr/>
          <p:nvPr/>
        </p:nvSpPr>
        <p:spPr>
          <a:xfrm>
            <a:off x="601094" y="2356164"/>
            <a:ext cx="2073244" cy="143950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dirty="0"/>
              <a:t>Elegir la forma jurídica de la Comunidad</a:t>
            </a:r>
          </a:p>
        </p:txBody>
      </p:sp>
      <p:sp>
        <p:nvSpPr>
          <p:cNvPr id="13" name="Flecha: a la derecha 12">
            <a:extLst>
              <a:ext uri="{FF2B5EF4-FFF2-40B4-BE49-F238E27FC236}">
                <a16:creationId xmlns:a16="http://schemas.microsoft.com/office/drawing/2014/main" id="{0ADA86EF-FDF2-7E07-2D88-F56504120286}"/>
              </a:ext>
            </a:extLst>
          </p:cNvPr>
          <p:cNvSpPr/>
          <p:nvPr/>
        </p:nvSpPr>
        <p:spPr>
          <a:xfrm>
            <a:off x="2928798" y="2872211"/>
            <a:ext cx="633742" cy="407406"/>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ES"/>
          </a:p>
        </p:txBody>
      </p:sp>
      <p:sp>
        <p:nvSpPr>
          <p:cNvPr id="14" name="Rectángulo 13">
            <a:extLst>
              <a:ext uri="{FF2B5EF4-FFF2-40B4-BE49-F238E27FC236}">
                <a16:creationId xmlns:a16="http://schemas.microsoft.com/office/drawing/2014/main" id="{AF8A5DF1-0D65-4107-7519-899EB056529A}"/>
              </a:ext>
            </a:extLst>
          </p:cNvPr>
          <p:cNvSpPr/>
          <p:nvPr/>
        </p:nvSpPr>
        <p:spPr>
          <a:xfrm>
            <a:off x="3752663" y="2356164"/>
            <a:ext cx="2073244" cy="14395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dirty="0"/>
              <a:t>Elaborar el proyecto de la comunidad</a:t>
            </a:r>
          </a:p>
        </p:txBody>
      </p:sp>
      <p:sp>
        <p:nvSpPr>
          <p:cNvPr id="15" name="Flecha: a la derecha 14">
            <a:extLst>
              <a:ext uri="{FF2B5EF4-FFF2-40B4-BE49-F238E27FC236}">
                <a16:creationId xmlns:a16="http://schemas.microsoft.com/office/drawing/2014/main" id="{6C4DCED0-1259-C81C-8A45-85C74D647F45}"/>
              </a:ext>
            </a:extLst>
          </p:cNvPr>
          <p:cNvSpPr/>
          <p:nvPr/>
        </p:nvSpPr>
        <p:spPr>
          <a:xfrm>
            <a:off x="6083930" y="2872211"/>
            <a:ext cx="633742" cy="407406"/>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ES" dirty="0"/>
          </a:p>
        </p:txBody>
      </p:sp>
      <p:sp>
        <p:nvSpPr>
          <p:cNvPr id="16" name="Rectángulo 15">
            <a:extLst>
              <a:ext uri="{FF2B5EF4-FFF2-40B4-BE49-F238E27FC236}">
                <a16:creationId xmlns:a16="http://schemas.microsoft.com/office/drawing/2014/main" id="{A0526590-4F02-9340-8C23-00A9ABD98573}"/>
              </a:ext>
            </a:extLst>
          </p:cNvPr>
          <p:cNvSpPr/>
          <p:nvPr/>
        </p:nvSpPr>
        <p:spPr>
          <a:xfrm>
            <a:off x="6889688" y="2356164"/>
            <a:ext cx="1910282" cy="14395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dirty="0"/>
              <a:t>Obtención de licencias y autorizaciones</a:t>
            </a:r>
          </a:p>
        </p:txBody>
      </p:sp>
      <p:sp>
        <p:nvSpPr>
          <p:cNvPr id="17" name="Flecha: a la derecha 16">
            <a:extLst>
              <a:ext uri="{FF2B5EF4-FFF2-40B4-BE49-F238E27FC236}">
                <a16:creationId xmlns:a16="http://schemas.microsoft.com/office/drawing/2014/main" id="{7F898558-1BCF-43E1-EB76-26E034AE8815}"/>
              </a:ext>
            </a:extLst>
          </p:cNvPr>
          <p:cNvSpPr/>
          <p:nvPr/>
        </p:nvSpPr>
        <p:spPr>
          <a:xfrm>
            <a:off x="8946331" y="2872211"/>
            <a:ext cx="633742" cy="407406"/>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ES" dirty="0"/>
          </a:p>
        </p:txBody>
      </p:sp>
      <p:sp>
        <p:nvSpPr>
          <p:cNvPr id="18" name="Rectángulo 17">
            <a:extLst>
              <a:ext uri="{FF2B5EF4-FFF2-40B4-BE49-F238E27FC236}">
                <a16:creationId xmlns:a16="http://schemas.microsoft.com/office/drawing/2014/main" id="{C378ED95-4434-D979-A16D-1D4FA373AE0A}"/>
              </a:ext>
            </a:extLst>
          </p:cNvPr>
          <p:cNvSpPr/>
          <p:nvPr/>
        </p:nvSpPr>
        <p:spPr>
          <a:xfrm>
            <a:off x="9753053" y="2356164"/>
            <a:ext cx="1837853" cy="14395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dirty="0"/>
              <a:t>Obtener financiación</a:t>
            </a:r>
          </a:p>
        </p:txBody>
      </p:sp>
      <p:sp>
        <p:nvSpPr>
          <p:cNvPr id="20" name="CuadroTexto 19">
            <a:extLst>
              <a:ext uri="{FF2B5EF4-FFF2-40B4-BE49-F238E27FC236}">
                <a16:creationId xmlns:a16="http://schemas.microsoft.com/office/drawing/2014/main" id="{F6A44E6B-5E3B-F21A-2EAB-077CB2125FE4}"/>
              </a:ext>
            </a:extLst>
          </p:cNvPr>
          <p:cNvSpPr txBox="1"/>
          <p:nvPr/>
        </p:nvSpPr>
        <p:spPr>
          <a:xfrm>
            <a:off x="601094" y="3919870"/>
            <a:ext cx="2073244" cy="1531445"/>
          </a:xfrm>
          <a:prstGeom prst="rect">
            <a:avLst/>
          </a:prstGeom>
          <a:noFill/>
        </p:spPr>
        <p:txBody>
          <a:bodyPr wrap="square" rtlCol="0">
            <a:spAutoFit/>
          </a:bodyPr>
          <a:lstStyle/>
          <a:p>
            <a:pPr marL="285750" indent="-285750">
              <a:lnSpc>
                <a:spcPct val="150000"/>
              </a:lnSpc>
              <a:buFont typeface="Wingdings" panose="05000000000000000000" pitchFamily="2" charset="2"/>
              <a:buChar char="v"/>
            </a:pPr>
            <a:r>
              <a:rPr lang="es-ES" sz="1600" dirty="0"/>
              <a:t>Cooperativa</a:t>
            </a:r>
          </a:p>
          <a:p>
            <a:pPr marL="285750" indent="-285750">
              <a:lnSpc>
                <a:spcPct val="150000"/>
              </a:lnSpc>
              <a:buFont typeface="Wingdings" panose="05000000000000000000" pitchFamily="2" charset="2"/>
              <a:buChar char="v"/>
            </a:pPr>
            <a:r>
              <a:rPr lang="es-ES" sz="1600" dirty="0"/>
              <a:t>Asociación</a:t>
            </a:r>
          </a:p>
          <a:p>
            <a:pPr marL="285750" indent="-285750">
              <a:lnSpc>
                <a:spcPct val="150000"/>
              </a:lnSpc>
              <a:buFont typeface="Wingdings" panose="05000000000000000000" pitchFamily="2" charset="2"/>
              <a:buChar char="v"/>
            </a:pPr>
            <a:r>
              <a:rPr lang="es-ES" sz="1600" dirty="0"/>
              <a:t>Sociedad sin ánimo de lucro</a:t>
            </a:r>
          </a:p>
        </p:txBody>
      </p:sp>
      <p:sp>
        <p:nvSpPr>
          <p:cNvPr id="21" name="CuadroTexto 20">
            <a:extLst>
              <a:ext uri="{FF2B5EF4-FFF2-40B4-BE49-F238E27FC236}">
                <a16:creationId xmlns:a16="http://schemas.microsoft.com/office/drawing/2014/main" id="{12453A11-C8A2-9FD1-85E2-F0137ABA9B38}"/>
              </a:ext>
            </a:extLst>
          </p:cNvPr>
          <p:cNvSpPr txBox="1"/>
          <p:nvPr/>
        </p:nvSpPr>
        <p:spPr>
          <a:xfrm>
            <a:off x="3705133" y="3919870"/>
            <a:ext cx="2168303" cy="2585323"/>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v"/>
            </a:pPr>
            <a:r>
              <a:rPr lang="es-ES" sz="1600" dirty="0"/>
              <a:t>Determinar objeto</a:t>
            </a:r>
          </a:p>
          <a:p>
            <a:pPr marL="285750" indent="-285750" algn="just">
              <a:lnSpc>
                <a:spcPct val="150000"/>
              </a:lnSpc>
              <a:buFont typeface="Wingdings" panose="05000000000000000000" pitchFamily="2" charset="2"/>
              <a:buChar char="v"/>
            </a:pPr>
            <a:r>
              <a:rPr lang="es-ES" sz="1600" dirty="0"/>
              <a:t>Elegir entre CER o CCE</a:t>
            </a:r>
          </a:p>
          <a:p>
            <a:pPr marL="285750" indent="-285750" algn="just">
              <a:lnSpc>
                <a:spcPct val="150000"/>
              </a:lnSpc>
              <a:buFont typeface="Wingdings" panose="05000000000000000000" pitchFamily="2" charset="2"/>
              <a:buChar char="v"/>
            </a:pPr>
            <a:r>
              <a:rPr lang="es-ES" sz="1600" dirty="0"/>
              <a:t>Autoconsumo individual o colectivo</a:t>
            </a:r>
          </a:p>
          <a:p>
            <a:pPr marL="285750" indent="-285750">
              <a:buFont typeface="Wingdings" panose="05000000000000000000" pitchFamily="2" charset="2"/>
              <a:buChar char="v"/>
            </a:pPr>
            <a:endParaRPr lang="es-ES" dirty="0"/>
          </a:p>
        </p:txBody>
      </p:sp>
      <p:sp>
        <p:nvSpPr>
          <p:cNvPr id="22" name="CuadroTexto 21">
            <a:extLst>
              <a:ext uri="{FF2B5EF4-FFF2-40B4-BE49-F238E27FC236}">
                <a16:creationId xmlns:a16="http://schemas.microsoft.com/office/drawing/2014/main" id="{7747E574-9313-ADE0-9696-6C15993765D4}"/>
              </a:ext>
            </a:extLst>
          </p:cNvPr>
          <p:cNvSpPr txBox="1"/>
          <p:nvPr/>
        </p:nvSpPr>
        <p:spPr>
          <a:xfrm>
            <a:off x="6904231" y="4045844"/>
            <a:ext cx="2056643" cy="1846659"/>
          </a:xfrm>
          <a:prstGeom prst="rect">
            <a:avLst/>
          </a:prstGeom>
          <a:noFill/>
        </p:spPr>
        <p:txBody>
          <a:bodyPr wrap="square" rtlCol="0">
            <a:spAutoFit/>
          </a:bodyPr>
          <a:lstStyle/>
          <a:p>
            <a:pPr marL="285750" indent="-285750">
              <a:lnSpc>
                <a:spcPct val="150000"/>
              </a:lnSpc>
              <a:buFont typeface="Wingdings" panose="05000000000000000000" pitchFamily="2" charset="2"/>
              <a:buChar char="v"/>
            </a:pPr>
            <a:r>
              <a:rPr lang="es-ES" sz="1600" dirty="0"/>
              <a:t>Administración Pública</a:t>
            </a:r>
          </a:p>
          <a:p>
            <a:pPr marL="285750" indent="-285750">
              <a:lnSpc>
                <a:spcPct val="150000"/>
              </a:lnSpc>
              <a:buFont typeface="Wingdings" panose="05000000000000000000" pitchFamily="2" charset="2"/>
              <a:buChar char="v"/>
            </a:pPr>
            <a:r>
              <a:rPr lang="es-ES" sz="1600" dirty="0"/>
              <a:t>Comercializadora</a:t>
            </a:r>
          </a:p>
          <a:p>
            <a:pPr marL="285750" indent="-285750">
              <a:lnSpc>
                <a:spcPct val="150000"/>
              </a:lnSpc>
              <a:buFont typeface="Wingdings" panose="05000000000000000000" pitchFamily="2" charset="2"/>
              <a:buChar char="v"/>
            </a:pPr>
            <a:r>
              <a:rPr lang="es-ES" sz="1600" dirty="0"/>
              <a:t>Distribuidora</a:t>
            </a:r>
          </a:p>
          <a:p>
            <a:pPr marL="285750" indent="-285750">
              <a:buFont typeface="Wingdings" panose="05000000000000000000" pitchFamily="2" charset="2"/>
              <a:buChar char="v"/>
            </a:pPr>
            <a:endParaRPr lang="es-ES" dirty="0"/>
          </a:p>
        </p:txBody>
      </p:sp>
      <p:sp>
        <p:nvSpPr>
          <p:cNvPr id="23" name="CuadroTexto 22">
            <a:extLst>
              <a:ext uri="{FF2B5EF4-FFF2-40B4-BE49-F238E27FC236}">
                <a16:creationId xmlns:a16="http://schemas.microsoft.com/office/drawing/2014/main" id="{AE28EF82-5E5F-38A8-F027-138961063D19}"/>
              </a:ext>
            </a:extLst>
          </p:cNvPr>
          <p:cNvSpPr txBox="1"/>
          <p:nvPr/>
        </p:nvSpPr>
        <p:spPr>
          <a:xfrm>
            <a:off x="9641941" y="4045844"/>
            <a:ext cx="1837853" cy="1203535"/>
          </a:xfrm>
          <a:prstGeom prst="rect">
            <a:avLst/>
          </a:prstGeom>
          <a:noFill/>
        </p:spPr>
        <p:txBody>
          <a:bodyPr wrap="square" rtlCol="0">
            <a:spAutoFit/>
          </a:bodyPr>
          <a:lstStyle/>
          <a:p>
            <a:pPr marL="285750" indent="-285750">
              <a:lnSpc>
                <a:spcPct val="150000"/>
              </a:lnSpc>
              <a:buFont typeface="Wingdings" panose="05000000000000000000" pitchFamily="2" charset="2"/>
              <a:buChar char="v"/>
            </a:pPr>
            <a:r>
              <a:rPr lang="es-ES" sz="1600" dirty="0"/>
              <a:t>Financiación privada</a:t>
            </a:r>
          </a:p>
          <a:p>
            <a:pPr marL="285750" indent="-285750">
              <a:lnSpc>
                <a:spcPct val="150000"/>
              </a:lnSpc>
              <a:buFont typeface="Wingdings" panose="05000000000000000000" pitchFamily="2" charset="2"/>
              <a:buChar char="v"/>
            </a:pPr>
            <a:r>
              <a:rPr lang="es-ES" sz="1600" dirty="0"/>
              <a:t>Subvenciones</a:t>
            </a:r>
          </a:p>
        </p:txBody>
      </p:sp>
      <p:pic>
        <p:nvPicPr>
          <p:cNvPr id="5" name="Imagen 4">
            <a:extLst>
              <a:ext uri="{FF2B5EF4-FFF2-40B4-BE49-F238E27FC236}">
                <a16:creationId xmlns:a16="http://schemas.microsoft.com/office/drawing/2014/main" id="{97ECD614-F11B-83D3-F6D0-9DEF44E8021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6" name="Imagen 5" descr="Forma">
            <a:extLst>
              <a:ext uri="{FF2B5EF4-FFF2-40B4-BE49-F238E27FC236}">
                <a16:creationId xmlns:a16="http://schemas.microsoft.com/office/drawing/2014/main" id="{8AEB0BDF-6871-EC80-7321-5F36B3CE3BE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2788333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UP-STAIRS: ¡Dinamicemos las comunidades locales para la transición  energética! - ECOSERVEIS">
            <a:extLst>
              <a:ext uri="{FF2B5EF4-FFF2-40B4-BE49-F238E27FC236}">
                <a16:creationId xmlns:a16="http://schemas.microsoft.com/office/drawing/2014/main" id="{46982BE5-B021-F36A-E925-4F120B6A6F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700" y="4293388"/>
            <a:ext cx="3880835" cy="2180536"/>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p:cNvSpPr>
            <a:spLocks noGrp="1"/>
          </p:cNvSpPr>
          <p:nvPr>
            <p:ph type="title"/>
          </p:nvPr>
        </p:nvSpPr>
        <p:spPr>
          <a:xfrm>
            <a:off x="1440679" y="-187249"/>
            <a:ext cx="9371949" cy="1029221"/>
          </a:xfrm>
        </p:spPr>
        <p:txBody>
          <a:bodyPr rtlCol="0"/>
          <a:lstStyle/>
          <a:p>
            <a:pPr algn="ctr" rtl="0"/>
            <a:r>
              <a:rPr lang="es-ES" dirty="0"/>
              <a:t>Figuras excluidas</a:t>
            </a:r>
          </a:p>
        </p:txBody>
      </p:sp>
      <p:sp>
        <p:nvSpPr>
          <p:cNvPr id="3" name="Marcador de posición de número de diapositiva 2"/>
          <p:cNvSpPr>
            <a:spLocks noGrp="1"/>
          </p:cNvSpPr>
          <p:nvPr>
            <p:ph type="sldNum" sz="quarter" idx="12"/>
          </p:nvPr>
        </p:nvSpPr>
        <p:spPr/>
        <p:txBody>
          <a:bodyPr rtlCol="0"/>
          <a:lstStyle/>
          <a:p>
            <a:pPr rtl="0"/>
            <a:fld id="{9CD8D479-8942-46E8-A226-A4E01F7A105C}" type="slidenum">
              <a:rPr lang="es-ES" smtClean="0"/>
              <a:t>14</a:t>
            </a:fld>
            <a:endParaRPr lang="es-ES" dirty="0"/>
          </a:p>
        </p:txBody>
      </p:sp>
      <p:sp>
        <p:nvSpPr>
          <p:cNvPr id="4" name="Marcador de posición de fecha 3"/>
          <p:cNvSpPr>
            <a:spLocks noGrp="1"/>
          </p:cNvSpPr>
          <p:nvPr>
            <p:ph type="dt" sz="half" idx="10"/>
          </p:nvPr>
        </p:nvSpPr>
        <p:spPr/>
        <p:txBody>
          <a:bodyPr rtlCol="0"/>
          <a:lstStyle/>
          <a:p>
            <a:pPr rtl="0"/>
            <a:fld id="{0DFD09ED-6C5F-48A1-9C47-21BBD6BCF6BE}" type="datetime1">
              <a:rPr lang="es-ES" smtClean="0"/>
              <a:t>24/07/2024</a:t>
            </a:fld>
            <a:endParaRPr lang="es-ES" dirty="0"/>
          </a:p>
        </p:txBody>
      </p:sp>
      <p:sp>
        <p:nvSpPr>
          <p:cNvPr id="5" name="Marcador de posición de pie de página 4"/>
          <p:cNvSpPr>
            <a:spLocks noGrp="1"/>
          </p:cNvSpPr>
          <p:nvPr>
            <p:ph type="ftr" sz="quarter" idx="11"/>
          </p:nvPr>
        </p:nvSpPr>
        <p:spPr/>
        <p:txBody>
          <a:bodyPr rtlCol="0"/>
          <a:lstStyle/>
          <a:p>
            <a:pPr rtl="0"/>
            <a:r>
              <a:rPr lang="es-ES" dirty="0"/>
              <a:t>Figuras excluidas</a:t>
            </a:r>
          </a:p>
        </p:txBody>
      </p:sp>
      <p:sp>
        <p:nvSpPr>
          <p:cNvPr id="6" name="CuadroTexto 5">
            <a:extLst>
              <a:ext uri="{FF2B5EF4-FFF2-40B4-BE49-F238E27FC236}">
                <a16:creationId xmlns:a16="http://schemas.microsoft.com/office/drawing/2014/main" id="{6A628E86-796C-B80D-0C58-5EF4C9AF77D4}"/>
              </a:ext>
            </a:extLst>
          </p:cNvPr>
          <p:cNvSpPr txBox="1"/>
          <p:nvPr/>
        </p:nvSpPr>
        <p:spPr>
          <a:xfrm>
            <a:off x="1338993" y="887931"/>
            <a:ext cx="9514014" cy="3970318"/>
          </a:xfrm>
          <a:prstGeom prst="rect">
            <a:avLst/>
          </a:prstGeom>
          <a:noFill/>
        </p:spPr>
        <p:txBody>
          <a:bodyPr wrap="square" rtlCol="0">
            <a:spAutoFit/>
          </a:bodyPr>
          <a:lstStyle/>
          <a:p>
            <a:pPr algn="just"/>
            <a:r>
              <a:rPr lang="es-ES" dirty="0"/>
              <a:t>Las comunidades energéticas deben gozar de personalidad jurídica, por lo que los parques tecnológicos, comunidades de bienes, entidades gestoras de polígonos industriales o zonas portuarias no podrían constituirse como CE.</a:t>
            </a:r>
          </a:p>
          <a:p>
            <a:pPr algn="just"/>
            <a:endParaRPr lang="es-ES" dirty="0"/>
          </a:p>
          <a:p>
            <a:pPr marL="285750" indent="-285750" algn="just">
              <a:buFont typeface="Arial" panose="020B0604020202020204" pitchFamily="34" charset="0"/>
              <a:buChar char="•"/>
            </a:pPr>
            <a:r>
              <a:rPr lang="es-ES" b="1" u="sng" dirty="0"/>
              <a:t>Comunidades de vecinos</a:t>
            </a:r>
            <a:r>
              <a:rPr lang="es-ES" dirty="0"/>
              <a:t>: podrán emplear fórmulas alternativas para poder hacer un uso compartido de instalaciones de generación de energía eléctrica (como autoconsumo colectivo de energía).</a:t>
            </a:r>
          </a:p>
          <a:p>
            <a:pPr marL="285750" indent="-285750" algn="just">
              <a:buFont typeface="Arial" panose="020B0604020202020204" pitchFamily="34" charset="0"/>
              <a:buChar char="•"/>
            </a:pPr>
            <a:r>
              <a:rPr lang="es-ES" b="1" u="sng" dirty="0"/>
              <a:t>Consorcio</a:t>
            </a:r>
            <a:r>
              <a:rPr lang="es-ES" dirty="0"/>
              <a:t>: excluyen la participación voluntaria de las personas físicas, por lo que no pueden configurarse como comunidades energéticas.</a:t>
            </a:r>
          </a:p>
          <a:p>
            <a:pPr marL="285750" indent="-285750" algn="just">
              <a:buFont typeface="Arial" panose="020B0604020202020204" pitchFamily="34" charset="0"/>
              <a:buChar char="•"/>
            </a:pPr>
            <a:r>
              <a:rPr lang="es-ES" b="1" u="sng" dirty="0"/>
              <a:t>Sociedad civil</a:t>
            </a:r>
            <a:r>
              <a:rPr lang="es-ES" dirty="0"/>
              <a:t>: habría que atender a las sociedades de capital mixto, que carecen de un régimen basado en la participación abierta y voluntaria, por lo que no pueden constituirse como comunidades energéticas.</a:t>
            </a:r>
          </a:p>
          <a:p>
            <a:endParaRPr lang="es-ES" dirty="0"/>
          </a:p>
          <a:p>
            <a:endParaRPr lang="es-ES" dirty="0"/>
          </a:p>
        </p:txBody>
      </p:sp>
      <p:sp>
        <p:nvSpPr>
          <p:cNvPr id="8" name="CuadroTexto 7">
            <a:extLst>
              <a:ext uri="{FF2B5EF4-FFF2-40B4-BE49-F238E27FC236}">
                <a16:creationId xmlns:a16="http://schemas.microsoft.com/office/drawing/2014/main" id="{D957454E-E9F0-6E61-85EE-E9E85B751B76}"/>
              </a:ext>
            </a:extLst>
          </p:cNvPr>
          <p:cNvSpPr txBox="1"/>
          <p:nvPr/>
        </p:nvSpPr>
        <p:spPr>
          <a:xfrm>
            <a:off x="4107535" y="4247429"/>
            <a:ext cx="7568697" cy="2308324"/>
          </a:xfrm>
          <a:prstGeom prst="rect">
            <a:avLst/>
          </a:prstGeom>
          <a:noFill/>
        </p:spPr>
        <p:txBody>
          <a:bodyPr wrap="square" rtlCol="0">
            <a:spAutoFit/>
          </a:bodyPr>
          <a:lstStyle/>
          <a:p>
            <a:pPr marL="285750" indent="-285750" algn="just">
              <a:buFont typeface="Arial" panose="020B0604020202020204" pitchFamily="34" charset="0"/>
              <a:buChar char="•"/>
            </a:pPr>
            <a:r>
              <a:rPr lang="es-ES" dirty="0"/>
              <a:t> </a:t>
            </a:r>
            <a:r>
              <a:rPr lang="es-ES" b="1" u="sng" dirty="0"/>
              <a:t>Corporación de derecho público:</a:t>
            </a:r>
            <a:r>
              <a:rPr lang="es-ES" b="1" dirty="0"/>
              <a:t> </a:t>
            </a:r>
            <a:r>
              <a:rPr lang="es-ES" dirty="0"/>
              <a:t>al no tener la actividad desarrollada por la CE vinculación con potestades administrativas ni con funciones públicas, las corporaciones de derecho público no pueden servir de vehículo para su constitución.</a:t>
            </a:r>
          </a:p>
          <a:p>
            <a:pPr marL="285750" indent="-285750" algn="just">
              <a:buFont typeface="Arial" panose="020B0604020202020204" pitchFamily="34" charset="0"/>
              <a:buChar char="•"/>
            </a:pPr>
            <a:r>
              <a:rPr lang="es-ES" b="1" u="sng" dirty="0"/>
              <a:t>Agrupación de interés económico</a:t>
            </a:r>
            <a:r>
              <a:rPr lang="es-ES" dirty="0"/>
              <a:t>: su actividad se dirige en exclusiva a </a:t>
            </a:r>
            <a:r>
              <a:rPr lang="es-ES" i="1" dirty="0"/>
              <a:t>“la actividad económica auxiliar de la que desarrollan sus socios</a:t>
            </a:r>
            <a:r>
              <a:rPr lang="es-ES" dirty="0"/>
              <a:t>” por lo que impide la orientación a la consecución de beneficios sociales, económicos y medioambientales, por lo que tampoco puede constituirse como CE.</a:t>
            </a:r>
          </a:p>
        </p:txBody>
      </p:sp>
      <p:pic>
        <p:nvPicPr>
          <p:cNvPr id="10" name="Imagen 9" descr="Forma">
            <a:extLst>
              <a:ext uri="{FF2B5EF4-FFF2-40B4-BE49-F238E27FC236}">
                <a16:creationId xmlns:a16="http://schemas.microsoft.com/office/drawing/2014/main" id="{76F6D725-1806-272E-38FB-9C391794BFC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6428" y="40640"/>
            <a:ext cx="691291" cy="691291"/>
          </a:xfrm>
          <a:prstGeom prst="rect">
            <a:avLst/>
          </a:prstGeom>
        </p:spPr>
      </p:pic>
      <p:pic>
        <p:nvPicPr>
          <p:cNvPr id="11" name="Imagen 10">
            <a:extLst>
              <a:ext uri="{FF2B5EF4-FFF2-40B4-BE49-F238E27FC236}">
                <a16:creationId xmlns:a16="http://schemas.microsoft.com/office/drawing/2014/main" id="{A163C4FB-0F99-B0C6-EC78-1C2A5BEB206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spTree>
    <p:extLst>
      <p:ext uri="{BB962C8B-B14F-4D97-AF65-F5344CB8AC3E}">
        <p14:creationId xmlns:p14="http://schemas.microsoft.com/office/powerpoint/2010/main" val="1332294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número de diapositiva 1"/>
          <p:cNvSpPr>
            <a:spLocks noGrp="1"/>
          </p:cNvSpPr>
          <p:nvPr>
            <p:ph type="sldNum" sz="quarter" idx="12"/>
          </p:nvPr>
        </p:nvSpPr>
        <p:spPr/>
        <p:txBody>
          <a:bodyPr rtlCol="0"/>
          <a:lstStyle/>
          <a:p>
            <a:pPr rtl="0"/>
            <a:fld id="{9CD8D479-8942-46E8-A226-A4E01F7A105C}" type="slidenum">
              <a:rPr lang="es-ES" smtClean="0"/>
              <a:t>15</a:t>
            </a:fld>
            <a:endParaRPr lang="es-ES" dirty="0"/>
          </a:p>
        </p:txBody>
      </p:sp>
      <p:sp>
        <p:nvSpPr>
          <p:cNvPr id="3" name="Marcador de posición de fecha 2"/>
          <p:cNvSpPr>
            <a:spLocks noGrp="1"/>
          </p:cNvSpPr>
          <p:nvPr>
            <p:ph type="dt" sz="half" idx="10"/>
          </p:nvPr>
        </p:nvSpPr>
        <p:spPr/>
        <p:txBody>
          <a:bodyPr rtlCol="0"/>
          <a:lstStyle/>
          <a:p>
            <a:pPr rtl="0"/>
            <a:fld id="{B6D138CB-A9A7-420A-9C68-CC4133E54D22}" type="datetime1">
              <a:rPr lang="es-ES" smtClean="0"/>
              <a:t>24/07/2024</a:t>
            </a:fld>
            <a:endParaRPr lang="es-ES" dirty="0"/>
          </a:p>
        </p:txBody>
      </p:sp>
      <p:sp>
        <p:nvSpPr>
          <p:cNvPr id="4" name="Marcador de posición de pie de página 3"/>
          <p:cNvSpPr>
            <a:spLocks noGrp="1"/>
          </p:cNvSpPr>
          <p:nvPr>
            <p:ph type="ftr" sz="quarter" idx="11"/>
          </p:nvPr>
        </p:nvSpPr>
        <p:spPr/>
        <p:txBody>
          <a:bodyPr rtlCol="0"/>
          <a:lstStyle/>
          <a:p>
            <a:pPr rtl="0"/>
            <a:r>
              <a:rPr lang="es-ES" dirty="0"/>
              <a:t>Figuras idóneas</a:t>
            </a:r>
          </a:p>
        </p:txBody>
      </p:sp>
      <p:sp>
        <p:nvSpPr>
          <p:cNvPr id="5" name="CuadroTexto 4">
            <a:extLst>
              <a:ext uri="{FF2B5EF4-FFF2-40B4-BE49-F238E27FC236}">
                <a16:creationId xmlns:a16="http://schemas.microsoft.com/office/drawing/2014/main" id="{34248BA1-3B86-BFE1-E09F-EF71B203C9D8}"/>
              </a:ext>
            </a:extLst>
          </p:cNvPr>
          <p:cNvSpPr txBox="1"/>
          <p:nvPr/>
        </p:nvSpPr>
        <p:spPr>
          <a:xfrm>
            <a:off x="2100404" y="286632"/>
            <a:ext cx="8492150" cy="523220"/>
          </a:xfrm>
          <a:prstGeom prst="rect">
            <a:avLst/>
          </a:prstGeom>
          <a:noFill/>
        </p:spPr>
        <p:txBody>
          <a:bodyPr wrap="square" rtlCol="0">
            <a:spAutoFit/>
          </a:bodyPr>
          <a:lstStyle/>
          <a:p>
            <a:r>
              <a:rPr lang="es-ES" sz="2800" dirty="0">
                <a:solidFill>
                  <a:schemeClr val="accent1">
                    <a:lumMod val="75000"/>
                  </a:schemeClr>
                </a:solidFill>
              </a:rPr>
              <a:t>Figuras idóneas para constituir comunidades energéticas</a:t>
            </a:r>
          </a:p>
        </p:txBody>
      </p:sp>
      <p:graphicFrame>
        <p:nvGraphicFramePr>
          <p:cNvPr id="7" name="Tabla 6">
            <a:extLst>
              <a:ext uri="{FF2B5EF4-FFF2-40B4-BE49-F238E27FC236}">
                <a16:creationId xmlns:a16="http://schemas.microsoft.com/office/drawing/2014/main" id="{C15DD3D7-F077-E0E0-B40A-BEEEFF339A45}"/>
              </a:ext>
            </a:extLst>
          </p:cNvPr>
          <p:cNvGraphicFramePr>
            <a:graphicFrameLocks noGrp="1"/>
          </p:cNvGraphicFramePr>
          <p:nvPr>
            <p:extLst>
              <p:ext uri="{D42A27DB-BD31-4B8C-83A1-F6EECF244321}">
                <p14:modId xmlns:p14="http://schemas.microsoft.com/office/powerpoint/2010/main" val="2122732639"/>
              </p:ext>
            </p:extLst>
          </p:nvPr>
        </p:nvGraphicFramePr>
        <p:xfrm>
          <a:off x="986828" y="1050203"/>
          <a:ext cx="10112721" cy="5077236"/>
        </p:xfrm>
        <a:graphic>
          <a:graphicData uri="http://schemas.openxmlformats.org/drawingml/2006/table">
            <a:tbl>
              <a:tblPr firstRow="1" bandRow="1">
                <a:tableStyleId>{3B4B98B0-60AC-42C2-AFA5-B58CD77FA1E5}</a:tableStyleId>
              </a:tblPr>
              <a:tblGrid>
                <a:gridCol w="3603279">
                  <a:extLst>
                    <a:ext uri="{9D8B030D-6E8A-4147-A177-3AD203B41FA5}">
                      <a16:colId xmlns:a16="http://schemas.microsoft.com/office/drawing/2014/main" val="898844674"/>
                    </a:ext>
                  </a:extLst>
                </a:gridCol>
                <a:gridCol w="3404103">
                  <a:extLst>
                    <a:ext uri="{9D8B030D-6E8A-4147-A177-3AD203B41FA5}">
                      <a16:colId xmlns:a16="http://schemas.microsoft.com/office/drawing/2014/main" val="3914906388"/>
                    </a:ext>
                  </a:extLst>
                </a:gridCol>
                <a:gridCol w="3105339">
                  <a:extLst>
                    <a:ext uri="{9D8B030D-6E8A-4147-A177-3AD203B41FA5}">
                      <a16:colId xmlns:a16="http://schemas.microsoft.com/office/drawing/2014/main" val="996965018"/>
                    </a:ext>
                  </a:extLst>
                </a:gridCol>
              </a:tblGrid>
              <a:tr h="1092972">
                <a:tc>
                  <a:txBody>
                    <a:bodyPr/>
                    <a:lstStyle/>
                    <a:p>
                      <a:pPr algn="ctr"/>
                      <a:endParaRPr lang="es-ES" dirty="0"/>
                    </a:p>
                    <a:p>
                      <a:pPr algn="ctr"/>
                      <a:r>
                        <a:rPr lang="es-ES" dirty="0"/>
                        <a:t>COOPERATIVA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s-ES" dirty="0"/>
                    </a:p>
                    <a:p>
                      <a:pPr algn="ctr"/>
                      <a:r>
                        <a:rPr lang="es-ES" dirty="0"/>
                        <a:t>ASOCIACIÓN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s-ES" dirty="0"/>
                    </a:p>
                    <a:p>
                      <a:pPr algn="ctr"/>
                      <a:r>
                        <a:rPr lang="es-ES" dirty="0"/>
                        <a:t>SOCIEDAD LIMITADA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5844201"/>
                  </a:ext>
                </a:extLst>
              </a:tr>
              <a:tr h="1092972">
                <a:tc>
                  <a:txBody>
                    <a:bodyPr/>
                    <a:lstStyle/>
                    <a:p>
                      <a:r>
                        <a:rPr lang="es-ES" sz="1600" dirty="0"/>
                        <a:t>Regla general: un socio, un voto.</a:t>
                      </a:r>
                    </a:p>
                    <a:p>
                      <a:pPr algn="r"/>
                      <a:r>
                        <a:rPr lang="es-ES" sz="1600" dirty="0"/>
                        <a:t>*Hay excepciones.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 sz="1600" dirty="0"/>
                        <a:t>Cada socio tiene un voto y presencia en la Asamblea en igualdad de condiciones.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 sz="1600" dirty="0"/>
                        <a:t>Un socio un voto.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2241911"/>
                  </a:ext>
                </a:extLst>
              </a:tr>
              <a:tr h="801948">
                <a:tc>
                  <a:txBody>
                    <a:bodyPr/>
                    <a:lstStyle/>
                    <a:p>
                      <a:pPr algn="just"/>
                      <a:r>
                        <a:rPr lang="es-ES" sz="1600" dirty="0"/>
                        <a:t>Es posible adaptar las reglas de funcionamiento de la cooperativa, de modo que se adapte a las necesidades de la comunidad energética y, particularmente, de la entidad que la promueva y que efectúe aportaciones más relevantes.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1600" dirty="0"/>
                        <a:t>Facilidad de constitución </a:t>
                      </a:r>
                      <a:r>
                        <a:rPr lang="es-ES" sz="1600" dirty="0">
                          <a:sym typeface="Wingdings" panose="05000000000000000000" pitchFamily="2" charset="2"/>
                        </a:rPr>
                        <a:t> no es necesario realizar aportaciones económicas por parte de los asociados</a:t>
                      </a:r>
                    </a:p>
                    <a:p>
                      <a:pPr algn="just"/>
                      <a:r>
                        <a:rPr lang="es-ES" sz="1600" dirty="0">
                          <a:sym typeface="Wingdings" panose="05000000000000000000" pitchFamily="2" charset="2"/>
                        </a:rPr>
                        <a:t>No obstante, si la asociación necesita fondos para el inicio de sus actividades, los asociados pueden aportar capital.</a:t>
                      </a:r>
                      <a:endParaRPr lang="es-E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1600" dirty="0"/>
                        <a:t>Facilidad de constitución.</a:t>
                      </a:r>
                    </a:p>
                    <a:p>
                      <a:pPr algn="just"/>
                      <a:endParaRPr lang="es-ES" sz="1600" dirty="0"/>
                    </a:p>
                    <a:p>
                      <a:pPr algn="just"/>
                      <a:r>
                        <a:rPr lang="es-ES" sz="1600" dirty="0"/>
                        <a:t>Buen desarrollo normativo sobre su funcionamiento (LSC).</a:t>
                      </a:r>
                    </a:p>
                    <a:p>
                      <a:pPr algn="just"/>
                      <a:endParaRPr lang="es-ES" sz="1600" dirty="0"/>
                    </a:p>
                    <a:p>
                      <a:pPr algn="just"/>
                      <a:r>
                        <a:rPr lang="es-ES" sz="1600" dirty="0"/>
                        <a:t>Seguridad jurídica para los socios, es la forma societaria más común.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36343621"/>
                  </a:ext>
                </a:extLst>
              </a:tr>
              <a:tr h="1092972">
                <a:tc>
                  <a:txBody>
                    <a:bodyPr/>
                    <a:lstStyle/>
                    <a:p>
                      <a:pPr algn="just"/>
                      <a:r>
                        <a:rPr lang="es-ES" sz="1600" dirty="0"/>
                        <a:t>Su régimen interno está establecido legalmente, por lo que tienen una vida interna más rígida.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1600" dirty="0"/>
                        <a:t>La organización y funcionamiento se regula en estatutos </a:t>
                      </a:r>
                      <a:r>
                        <a:rPr lang="es-ES" sz="1600" dirty="0">
                          <a:sym typeface="Wingdings" panose="05000000000000000000" pitchFamily="2" charset="2"/>
                        </a:rPr>
                        <a:t> mayor flexibilidad en la regulación de su régimen interno.</a:t>
                      </a:r>
                      <a:endParaRPr lang="es-E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 sz="1600" dirty="0"/>
                        <a:t>Régimen interno adaptable a cada caso.</a:t>
                      </a:r>
                    </a:p>
                    <a:p>
                      <a:r>
                        <a:rPr lang="es-ES" sz="1600" dirty="0"/>
                        <a:t>La transmisibilidad de las participaciones tiene restricciones.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3393843"/>
                  </a:ext>
                </a:extLst>
              </a:tr>
            </a:tbl>
          </a:graphicData>
        </a:graphic>
      </p:graphicFrame>
      <p:pic>
        <p:nvPicPr>
          <p:cNvPr id="10" name="Imagen 9">
            <a:extLst>
              <a:ext uri="{FF2B5EF4-FFF2-40B4-BE49-F238E27FC236}">
                <a16:creationId xmlns:a16="http://schemas.microsoft.com/office/drawing/2014/main" id="{E0404119-A0FA-3138-1800-BC700C4F823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1" name="Imagen 10" descr="Forma">
            <a:extLst>
              <a:ext uri="{FF2B5EF4-FFF2-40B4-BE49-F238E27FC236}">
                <a16:creationId xmlns:a16="http://schemas.microsoft.com/office/drawing/2014/main" id="{A78F4257-49DB-CD7A-6B75-D3A3FB41189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109062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2939" y="2417275"/>
            <a:ext cx="4155622" cy="842011"/>
          </a:xfrm>
        </p:spPr>
        <p:txBody>
          <a:bodyPr rtlCol="0">
            <a:normAutofit/>
          </a:bodyPr>
          <a:lstStyle/>
          <a:p>
            <a:pPr rtl="0"/>
            <a:r>
              <a:rPr lang="es-ES" sz="4000" dirty="0"/>
              <a:t>COOPERATIVAS</a:t>
            </a:r>
          </a:p>
        </p:txBody>
      </p:sp>
      <p:sp>
        <p:nvSpPr>
          <p:cNvPr id="3" name="Marcador de posición de contenido 2"/>
          <p:cNvSpPr>
            <a:spLocks noGrp="1"/>
          </p:cNvSpPr>
          <p:nvPr>
            <p:ph idx="1"/>
          </p:nvPr>
        </p:nvSpPr>
        <p:spPr>
          <a:xfrm>
            <a:off x="6063439" y="495263"/>
            <a:ext cx="5216979" cy="5528046"/>
          </a:xfrm>
        </p:spPr>
        <p:txBody>
          <a:bodyPr rtlCol="0"/>
          <a:lstStyle/>
          <a:p>
            <a:pPr marL="0" indent="0" algn="ctr" rtl="0">
              <a:buNone/>
            </a:pPr>
            <a:r>
              <a:rPr lang="es-ES" b="1" dirty="0">
                <a:solidFill>
                  <a:schemeClr val="accent1">
                    <a:lumMod val="50000"/>
                  </a:schemeClr>
                </a:solidFill>
                <a:effectLst>
                  <a:outerShdw blurRad="38100" dist="38100" dir="2700000" algn="tl">
                    <a:srgbClr val="000000">
                      <a:alpha val="43137"/>
                    </a:srgbClr>
                  </a:outerShdw>
                </a:effectLst>
              </a:rPr>
              <a:t>Constitución de una cooperativa</a:t>
            </a:r>
          </a:p>
          <a:p>
            <a:pPr marL="0" indent="0" rtl="0">
              <a:buNone/>
            </a:pPr>
            <a:r>
              <a:rPr lang="es-ES" dirty="0">
                <a:solidFill>
                  <a:schemeClr val="accent1">
                    <a:lumMod val="50000"/>
                  </a:schemeClr>
                </a:solidFill>
                <a:effectLst>
                  <a:outerShdw blurRad="38100" dist="38100" dir="2700000" algn="tl">
                    <a:srgbClr val="000000">
                      <a:alpha val="43137"/>
                    </a:srgbClr>
                  </a:outerShdw>
                </a:effectLst>
              </a:rPr>
              <a:t>1. Actos preparatorios</a:t>
            </a:r>
          </a:p>
        </p:txBody>
      </p:sp>
      <p:sp>
        <p:nvSpPr>
          <p:cNvPr id="4" name="Marcador de posición de texto 3"/>
          <p:cNvSpPr>
            <a:spLocks noGrp="1"/>
          </p:cNvSpPr>
          <p:nvPr>
            <p:ph type="body" sz="half" idx="2"/>
          </p:nvPr>
        </p:nvSpPr>
        <p:spPr>
          <a:xfrm>
            <a:off x="1407155" y="3429000"/>
            <a:ext cx="4155622" cy="2587375"/>
          </a:xfrm>
        </p:spPr>
        <p:txBody>
          <a:bodyPr rtlCol="0"/>
          <a:lstStyle/>
          <a:p>
            <a:pPr algn="just" rtl="0">
              <a:spcAft>
                <a:spcPts val="600"/>
              </a:spcAft>
            </a:pPr>
            <a:r>
              <a:rPr lang="es-ES" dirty="0"/>
              <a:t>Son entidades de participación voluntaria y abierta, en régimen de libre adhesión y baja voluntaria.</a:t>
            </a:r>
          </a:p>
          <a:p>
            <a:pPr marL="285750" indent="-285750" algn="just" rtl="0">
              <a:spcAft>
                <a:spcPts val="600"/>
              </a:spcAft>
              <a:buFont typeface="Wingdings" panose="05000000000000000000" pitchFamily="2" charset="2"/>
              <a:buChar char="v"/>
            </a:pPr>
            <a:r>
              <a:rPr lang="es-ES" dirty="0"/>
              <a:t>Primer grado </a:t>
            </a:r>
            <a:r>
              <a:rPr lang="es-ES" dirty="0">
                <a:sym typeface="Wingdings" panose="05000000000000000000" pitchFamily="2" charset="2"/>
              </a:rPr>
              <a:t> mínimo 3 socios</a:t>
            </a:r>
          </a:p>
          <a:p>
            <a:pPr marL="285750" indent="-285750" algn="just" rtl="0">
              <a:spcAft>
                <a:spcPts val="600"/>
              </a:spcAft>
              <a:buFont typeface="Wingdings" panose="05000000000000000000" pitchFamily="2" charset="2"/>
              <a:buChar char="v"/>
            </a:pPr>
            <a:r>
              <a:rPr lang="es-ES" dirty="0">
                <a:sym typeface="Wingdings" panose="05000000000000000000" pitchFamily="2" charset="2"/>
              </a:rPr>
              <a:t>Segundo grado  mínimo 2 cooperativas</a:t>
            </a:r>
            <a:endParaRPr lang="es-ES" dirty="0"/>
          </a:p>
        </p:txBody>
      </p:sp>
      <p:sp>
        <p:nvSpPr>
          <p:cNvPr id="5" name="Marcador de posición de número de diapositiva 4"/>
          <p:cNvSpPr>
            <a:spLocks noGrp="1"/>
          </p:cNvSpPr>
          <p:nvPr>
            <p:ph type="sldNum" sz="quarter" idx="12"/>
          </p:nvPr>
        </p:nvSpPr>
        <p:spPr/>
        <p:txBody>
          <a:bodyPr rtlCol="0"/>
          <a:lstStyle/>
          <a:p>
            <a:pPr rtl="0"/>
            <a:fld id="{9CD8D479-8942-46E8-A226-A4E01F7A105C}" type="slidenum">
              <a:rPr lang="es-ES" smtClean="0"/>
              <a:t>16</a:t>
            </a:fld>
            <a:endParaRPr lang="es-ES" dirty="0"/>
          </a:p>
        </p:txBody>
      </p:sp>
      <p:sp>
        <p:nvSpPr>
          <p:cNvPr id="6" name="Marcador de posición de fecha 5"/>
          <p:cNvSpPr>
            <a:spLocks noGrp="1"/>
          </p:cNvSpPr>
          <p:nvPr>
            <p:ph type="dt" sz="half" idx="10"/>
          </p:nvPr>
        </p:nvSpPr>
        <p:spPr/>
        <p:txBody>
          <a:bodyPr rtlCol="0"/>
          <a:lstStyle/>
          <a:p>
            <a:pPr rtl="0"/>
            <a:fld id="{2A4F7CF0-B197-4988-9137-2D6960160443}" type="datetime1">
              <a:rPr lang="es-ES" smtClean="0"/>
              <a:t>24/07/2024</a:t>
            </a:fld>
            <a:endParaRPr lang="es-ES" dirty="0"/>
          </a:p>
        </p:txBody>
      </p:sp>
      <p:sp>
        <p:nvSpPr>
          <p:cNvPr id="7" name="Marcador de posición de pie de página 6"/>
          <p:cNvSpPr>
            <a:spLocks noGrp="1"/>
          </p:cNvSpPr>
          <p:nvPr>
            <p:ph type="ftr" sz="quarter" idx="11"/>
          </p:nvPr>
        </p:nvSpPr>
        <p:spPr/>
        <p:txBody>
          <a:bodyPr rtlCol="0"/>
          <a:lstStyle/>
          <a:p>
            <a:pPr rtl="0"/>
            <a:r>
              <a:rPr lang="es-ES" dirty="0"/>
              <a:t>Figuras idóneas - cooperativas</a:t>
            </a:r>
          </a:p>
        </p:txBody>
      </p:sp>
      <p:pic>
        <p:nvPicPr>
          <p:cNvPr id="7170" name="Picture 2" descr="Las Cooperativas de Trabajo Asociado (CTAs)...ellas han sido y son centro  clave de discusiones - Gestión Solidaria Oscar Bastidas">
            <a:extLst>
              <a:ext uri="{FF2B5EF4-FFF2-40B4-BE49-F238E27FC236}">
                <a16:creationId xmlns:a16="http://schemas.microsoft.com/office/drawing/2014/main" id="{FE31C7C1-66E6-3CC7-7657-070941F7E3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62939" y="390906"/>
            <a:ext cx="2581275" cy="1771650"/>
          </a:xfrm>
          <a:prstGeom prst="rect">
            <a:avLst/>
          </a:prstGeom>
          <a:noFill/>
          <a:extLst>
            <a:ext uri="{909E8E84-426E-40DD-AFC4-6F175D3DCCD1}">
              <a14:hiddenFill xmlns:a14="http://schemas.microsoft.com/office/drawing/2010/main">
                <a:solidFill>
                  <a:srgbClr val="FFFFFF"/>
                </a:solidFill>
              </a14:hiddenFill>
            </a:ext>
          </a:extLst>
        </p:spPr>
      </p:pic>
      <p:sp>
        <p:nvSpPr>
          <p:cNvPr id="8" name="Elipse 7">
            <a:extLst>
              <a:ext uri="{FF2B5EF4-FFF2-40B4-BE49-F238E27FC236}">
                <a16:creationId xmlns:a16="http://schemas.microsoft.com/office/drawing/2014/main" id="{FE5F42CD-D03C-8027-0804-E7AD97FDC1BF}"/>
              </a:ext>
            </a:extLst>
          </p:cNvPr>
          <p:cNvSpPr/>
          <p:nvPr/>
        </p:nvSpPr>
        <p:spPr>
          <a:xfrm>
            <a:off x="6209845" y="1638677"/>
            <a:ext cx="1792586" cy="1258432"/>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s-ES" sz="1300" b="1" dirty="0"/>
              <a:t>Certificación negativa de denominación</a:t>
            </a:r>
          </a:p>
        </p:txBody>
      </p:sp>
      <p:sp>
        <p:nvSpPr>
          <p:cNvPr id="9" name="Elipse 8">
            <a:extLst>
              <a:ext uri="{FF2B5EF4-FFF2-40B4-BE49-F238E27FC236}">
                <a16:creationId xmlns:a16="http://schemas.microsoft.com/office/drawing/2014/main" id="{EE3DE4F4-40DF-5883-34F2-434D25F90BA7}"/>
              </a:ext>
            </a:extLst>
          </p:cNvPr>
          <p:cNvSpPr/>
          <p:nvPr/>
        </p:nvSpPr>
        <p:spPr>
          <a:xfrm>
            <a:off x="6180332" y="3399576"/>
            <a:ext cx="1927445" cy="1258432"/>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s-ES" sz="1300" b="1" dirty="0"/>
              <a:t>Responsabilidad solidaria</a:t>
            </a:r>
          </a:p>
        </p:txBody>
      </p:sp>
      <p:sp>
        <p:nvSpPr>
          <p:cNvPr id="10" name="CuadroTexto 9">
            <a:extLst>
              <a:ext uri="{FF2B5EF4-FFF2-40B4-BE49-F238E27FC236}">
                <a16:creationId xmlns:a16="http://schemas.microsoft.com/office/drawing/2014/main" id="{AA6F31FB-35A3-3A70-FC60-9896745577CE}"/>
              </a:ext>
            </a:extLst>
          </p:cNvPr>
          <p:cNvSpPr txBox="1"/>
          <p:nvPr/>
        </p:nvSpPr>
        <p:spPr>
          <a:xfrm>
            <a:off x="8599241" y="1846907"/>
            <a:ext cx="3478082" cy="1077218"/>
          </a:xfrm>
          <a:prstGeom prst="rect">
            <a:avLst/>
          </a:prstGeom>
          <a:noFill/>
        </p:spPr>
        <p:txBody>
          <a:bodyPr wrap="square" rtlCol="0">
            <a:spAutoFit/>
          </a:bodyPr>
          <a:lstStyle/>
          <a:p>
            <a:pPr algn="just"/>
            <a:r>
              <a:rPr lang="es-ES" sz="1600" dirty="0"/>
              <a:t>Los promotores deben solicitar al Registro de Sociedades Cooperativas una certificación negativa de la denominación social de la cooperativa</a:t>
            </a:r>
          </a:p>
        </p:txBody>
      </p:sp>
      <p:sp>
        <p:nvSpPr>
          <p:cNvPr id="11" name="Flecha: a la derecha 10">
            <a:extLst>
              <a:ext uri="{FF2B5EF4-FFF2-40B4-BE49-F238E27FC236}">
                <a16:creationId xmlns:a16="http://schemas.microsoft.com/office/drawing/2014/main" id="{F7C93443-541D-67FE-06DB-E81F4004D10E}"/>
              </a:ext>
            </a:extLst>
          </p:cNvPr>
          <p:cNvSpPr/>
          <p:nvPr/>
        </p:nvSpPr>
        <p:spPr>
          <a:xfrm>
            <a:off x="8166226" y="2082297"/>
            <a:ext cx="433015" cy="334978"/>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12" name="CuadroTexto 11">
            <a:extLst>
              <a:ext uri="{FF2B5EF4-FFF2-40B4-BE49-F238E27FC236}">
                <a16:creationId xmlns:a16="http://schemas.microsoft.com/office/drawing/2014/main" id="{CD025289-B3F4-BE0A-DC94-34AAB1BFC509}"/>
              </a:ext>
            </a:extLst>
          </p:cNvPr>
          <p:cNvSpPr txBox="1"/>
          <p:nvPr/>
        </p:nvSpPr>
        <p:spPr>
          <a:xfrm>
            <a:off x="8654543" y="3429000"/>
            <a:ext cx="3422780" cy="1354217"/>
          </a:xfrm>
          <a:prstGeom prst="rect">
            <a:avLst/>
          </a:prstGeom>
          <a:noFill/>
        </p:spPr>
        <p:txBody>
          <a:bodyPr wrap="square" rtlCol="0">
            <a:spAutoFit/>
          </a:bodyPr>
          <a:lstStyle/>
          <a:p>
            <a:pPr algn="just"/>
            <a:r>
              <a:rPr lang="es-ES" sz="1600" dirty="0"/>
              <a:t>Los promotores responderán solidariamente de los actos y contratos formalizados en nombre de la cooperativa antes de su inscripción</a:t>
            </a:r>
          </a:p>
          <a:p>
            <a:endParaRPr lang="es-ES" dirty="0"/>
          </a:p>
        </p:txBody>
      </p:sp>
      <p:sp>
        <p:nvSpPr>
          <p:cNvPr id="13" name="Flecha: a la derecha 12">
            <a:extLst>
              <a:ext uri="{FF2B5EF4-FFF2-40B4-BE49-F238E27FC236}">
                <a16:creationId xmlns:a16="http://schemas.microsoft.com/office/drawing/2014/main" id="{93EB20CE-BB18-F0CA-4D9B-CE3ADB1AB224}"/>
              </a:ext>
            </a:extLst>
          </p:cNvPr>
          <p:cNvSpPr/>
          <p:nvPr/>
        </p:nvSpPr>
        <p:spPr>
          <a:xfrm>
            <a:off x="8204467" y="3836820"/>
            <a:ext cx="433015" cy="334978"/>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dirty="0"/>
          </a:p>
        </p:txBody>
      </p:sp>
      <p:pic>
        <p:nvPicPr>
          <p:cNvPr id="17" name="Imagen 16">
            <a:extLst>
              <a:ext uri="{FF2B5EF4-FFF2-40B4-BE49-F238E27FC236}">
                <a16:creationId xmlns:a16="http://schemas.microsoft.com/office/drawing/2014/main" id="{F2E6AB92-E522-B5E2-D254-01A2D8447C8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9" name="Imagen 18" descr="Forma">
            <a:extLst>
              <a:ext uri="{FF2B5EF4-FFF2-40B4-BE49-F238E27FC236}">
                <a16:creationId xmlns:a16="http://schemas.microsoft.com/office/drawing/2014/main" id="{F776CA3E-8C7F-A0C3-C1A2-62A269463C4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3971194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EED03624-7722-25C2-EE75-F05138E2423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sp>
        <p:nvSpPr>
          <p:cNvPr id="3" name="Marcador de contenido 2">
            <a:extLst>
              <a:ext uri="{FF2B5EF4-FFF2-40B4-BE49-F238E27FC236}">
                <a16:creationId xmlns:a16="http://schemas.microsoft.com/office/drawing/2014/main" id="{0BF4F56A-B023-585F-BD98-90ABD675D77A}"/>
              </a:ext>
            </a:extLst>
          </p:cNvPr>
          <p:cNvSpPr>
            <a:spLocks noGrp="1"/>
          </p:cNvSpPr>
          <p:nvPr>
            <p:ph idx="1"/>
          </p:nvPr>
        </p:nvSpPr>
        <p:spPr>
          <a:xfrm>
            <a:off x="453402" y="517186"/>
            <a:ext cx="6173276" cy="5655774"/>
          </a:xfrm>
        </p:spPr>
        <p:txBody>
          <a:bodyPr/>
          <a:lstStyle/>
          <a:p>
            <a:pPr marL="0" indent="0">
              <a:spcBef>
                <a:spcPts val="600"/>
              </a:spcBef>
              <a:spcAft>
                <a:spcPts val="1200"/>
              </a:spcAft>
              <a:buNone/>
            </a:pPr>
            <a:r>
              <a:rPr lang="es-ES" b="1" dirty="0">
                <a:solidFill>
                  <a:schemeClr val="accent1">
                    <a:lumMod val="50000"/>
                  </a:schemeClr>
                </a:solidFill>
                <a:effectLst>
                  <a:outerShdw blurRad="38100" dist="38100" dir="2700000" algn="tl">
                    <a:srgbClr val="000000">
                      <a:alpha val="43137"/>
                    </a:srgbClr>
                  </a:outerShdw>
                </a:effectLst>
              </a:rPr>
              <a:t>Constitución de una cooperativa (2)</a:t>
            </a:r>
          </a:p>
          <a:p>
            <a:pPr marL="694944" lvl="3" indent="0">
              <a:spcBef>
                <a:spcPts val="600"/>
              </a:spcBef>
              <a:spcAft>
                <a:spcPts val="1200"/>
              </a:spcAft>
              <a:buNone/>
            </a:pPr>
            <a:r>
              <a:rPr lang="es-ES" sz="1800" dirty="0">
                <a:effectLst>
                  <a:outerShdw blurRad="38100" dist="38100" dir="2700000" algn="tl">
                    <a:srgbClr val="000000">
                      <a:alpha val="43137"/>
                    </a:srgbClr>
                  </a:outerShdw>
                </a:effectLst>
              </a:rPr>
              <a:t>2</a:t>
            </a:r>
            <a:r>
              <a:rPr lang="es-ES" sz="2400" dirty="0">
                <a:effectLst>
                  <a:outerShdw blurRad="38100" dist="38100" dir="2700000" algn="tl">
                    <a:srgbClr val="000000">
                      <a:alpha val="43137"/>
                    </a:srgbClr>
                  </a:outerShdw>
                </a:effectLst>
              </a:rPr>
              <a:t>.</a:t>
            </a:r>
            <a:r>
              <a:rPr lang="es-ES" sz="2000" dirty="0">
                <a:effectLst>
                  <a:outerShdw blurRad="38100" dist="38100" dir="2700000" algn="tl">
                    <a:srgbClr val="000000">
                      <a:alpha val="43137"/>
                    </a:srgbClr>
                  </a:outerShdw>
                </a:effectLst>
              </a:rPr>
              <a:t> Proceso constituyente</a:t>
            </a:r>
            <a:endParaRPr lang="es-ES" sz="1800" dirty="0">
              <a:effectLst>
                <a:outerShdw blurRad="38100" dist="38100" dir="2700000" algn="tl">
                  <a:srgbClr val="000000">
                    <a:alpha val="43137"/>
                  </a:srgbClr>
                </a:outerShdw>
              </a:effectLst>
            </a:endParaRPr>
          </a:p>
        </p:txBody>
      </p:sp>
      <p:sp>
        <p:nvSpPr>
          <p:cNvPr id="5" name="Marcador de número de diapositiva 4">
            <a:extLst>
              <a:ext uri="{FF2B5EF4-FFF2-40B4-BE49-F238E27FC236}">
                <a16:creationId xmlns:a16="http://schemas.microsoft.com/office/drawing/2014/main" id="{6065EB58-69C1-8842-056F-AB98A9A0A44F}"/>
              </a:ext>
            </a:extLst>
          </p:cNvPr>
          <p:cNvSpPr>
            <a:spLocks noGrp="1"/>
          </p:cNvSpPr>
          <p:nvPr>
            <p:ph type="sldNum" sz="quarter" idx="12"/>
          </p:nvPr>
        </p:nvSpPr>
        <p:spPr/>
        <p:txBody>
          <a:bodyPr/>
          <a:lstStyle/>
          <a:p>
            <a:pPr rtl="0"/>
            <a:fld id="{9CD8D479-8942-46E8-A226-A4E01F7A105C}" type="slidenum">
              <a:rPr lang="es-ES" noProof="0" smtClean="0"/>
              <a:t>17</a:t>
            </a:fld>
            <a:endParaRPr lang="es-ES" noProof="0" dirty="0"/>
          </a:p>
        </p:txBody>
      </p:sp>
      <p:sp>
        <p:nvSpPr>
          <p:cNvPr id="6" name="Marcador de fecha 5">
            <a:extLst>
              <a:ext uri="{FF2B5EF4-FFF2-40B4-BE49-F238E27FC236}">
                <a16:creationId xmlns:a16="http://schemas.microsoft.com/office/drawing/2014/main" id="{FA179417-BECE-8CE9-CA91-BDEAFF551666}"/>
              </a:ext>
            </a:extLst>
          </p:cNvPr>
          <p:cNvSpPr>
            <a:spLocks noGrp="1"/>
          </p:cNvSpPr>
          <p:nvPr>
            <p:ph type="dt" sz="half" idx="10"/>
          </p:nvPr>
        </p:nvSpPr>
        <p:spPr/>
        <p:txBody>
          <a:bodyPr/>
          <a:lstStyle/>
          <a:p>
            <a:pPr rtl="0"/>
            <a:fld id="{19FA044B-7BC4-4947-ABBF-9764D9ADB49F}" type="datetime1">
              <a:rPr lang="es-ES" noProof="0" smtClean="0"/>
              <a:t>24/07/2024</a:t>
            </a:fld>
            <a:endParaRPr lang="es-ES" noProof="0" dirty="0"/>
          </a:p>
        </p:txBody>
      </p:sp>
      <p:sp>
        <p:nvSpPr>
          <p:cNvPr id="7" name="Marcador de pie de página 6">
            <a:extLst>
              <a:ext uri="{FF2B5EF4-FFF2-40B4-BE49-F238E27FC236}">
                <a16:creationId xmlns:a16="http://schemas.microsoft.com/office/drawing/2014/main" id="{356B084E-8B48-F474-E844-E1EC201B89AD}"/>
              </a:ext>
            </a:extLst>
          </p:cNvPr>
          <p:cNvSpPr>
            <a:spLocks noGrp="1"/>
          </p:cNvSpPr>
          <p:nvPr>
            <p:ph type="ftr" sz="quarter" idx="11"/>
          </p:nvPr>
        </p:nvSpPr>
        <p:spPr/>
        <p:txBody>
          <a:bodyPr/>
          <a:lstStyle/>
          <a:p>
            <a:pPr rtl="0"/>
            <a:r>
              <a:rPr lang="es-ES" noProof="0" dirty="0"/>
              <a:t>Figuras idóneas - cooperativas</a:t>
            </a:r>
          </a:p>
        </p:txBody>
      </p:sp>
      <p:sp>
        <p:nvSpPr>
          <p:cNvPr id="8" name="Elipse 7">
            <a:extLst>
              <a:ext uri="{FF2B5EF4-FFF2-40B4-BE49-F238E27FC236}">
                <a16:creationId xmlns:a16="http://schemas.microsoft.com/office/drawing/2014/main" id="{8349942D-37C8-A998-148B-974052692859}"/>
              </a:ext>
            </a:extLst>
          </p:cNvPr>
          <p:cNvSpPr/>
          <p:nvPr/>
        </p:nvSpPr>
        <p:spPr>
          <a:xfrm>
            <a:off x="855724" y="1493338"/>
            <a:ext cx="1792586" cy="1258432"/>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s-ES" sz="1400" b="1" dirty="0"/>
              <a:t>Asamblea constituyente</a:t>
            </a:r>
          </a:p>
        </p:txBody>
      </p:sp>
      <p:sp>
        <p:nvSpPr>
          <p:cNvPr id="9" name="Flecha: a la derecha 8">
            <a:extLst>
              <a:ext uri="{FF2B5EF4-FFF2-40B4-BE49-F238E27FC236}">
                <a16:creationId xmlns:a16="http://schemas.microsoft.com/office/drawing/2014/main" id="{EAA1EE58-D4FC-2C6C-3FB1-8CB1D8914C59}"/>
              </a:ext>
            </a:extLst>
          </p:cNvPr>
          <p:cNvSpPr/>
          <p:nvPr/>
        </p:nvSpPr>
        <p:spPr>
          <a:xfrm>
            <a:off x="2834123" y="1848597"/>
            <a:ext cx="433015" cy="334978"/>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dirty="0"/>
          </a:p>
        </p:txBody>
      </p:sp>
      <p:sp>
        <p:nvSpPr>
          <p:cNvPr id="10" name="CuadroTexto 9">
            <a:extLst>
              <a:ext uri="{FF2B5EF4-FFF2-40B4-BE49-F238E27FC236}">
                <a16:creationId xmlns:a16="http://schemas.microsoft.com/office/drawing/2014/main" id="{FE225613-13F2-0A31-EC54-7FD8B4F93B78}"/>
              </a:ext>
            </a:extLst>
          </p:cNvPr>
          <p:cNvSpPr txBox="1"/>
          <p:nvPr/>
        </p:nvSpPr>
        <p:spPr>
          <a:xfrm>
            <a:off x="3325971" y="1600587"/>
            <a:ext cx="4330115" cy="830997"/>
          </a:xfrm>
          <a:prstGeom prst="rect">
            <a:avLst/>
          </a:prstGeom>
          <a:noFill/>
        </p:spPr>
        <p:txBody>
          <a:bodyPr wrap="square" rtlCol="0">
            <a:spAutoFit/>
          </a:bodyPr>
          <a:lstStyle/>
          <a:p>
            <a:pPr algn="just"/>
            <a:r>
              <a:rPr lang="es-ES" sz="1600" dirty="0"/>
              <a:t>Se deberá elegir un Presidente y un Secretario, quienes dirigirán su desarrollo y darán fe de sus actos. Cada promotor tendrá un voto.</a:t>
            </a:r>
          </a:p>
        </p:txBody>
      </p:sp>
      <p:sp>
        <p:nvSpPr>
          <p:cNvPr id="12" name="Flecha: a la derecha 11">
            <a:extLst>
              <a:ext uri="{FF2B5EF4-FFF2-40B4-BE49-F238E27FC236}">
                <a16:creationId xmlns:a16="http://schemas.microsoft.com/office/drawing/2014/main" id="{F6D23558-BF63-D663-8B9F-06FBBDBA7329}"/>
              </a:ext>
            </a:extLst>
          </p:cNvPr>
          <p:cNvSpPr/>
          <p:nvPr/>
        </p:nvSpPr>
        <p:spPr>
          <a:xfrm>
            <a:off x="7783065" y="1713274"/>
            <a:ext cx="433015" cy="334978"/>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dirty="0"/>
          </a:p>
        </p:txBody>
      </p:sp>
      <p:sp>
        <p:nvSpPr>
          <p:cNvPr id="13" name="CuadroTexto 12">
            <a:extLst>
              <a:ext uri="{FF2B5EF4-FFF2-40B4-BE49-F238E27FC236}">
                <a16:creationId xmlns:a16="http://schemas.microsoft.com/office/drawing/2014/main" id="{2A7159D8-F48E-7B3D-B0E7-F8C797095586}"/>
              </a:ext>
            </a:extLst>
          </p:cNvPr>
          <p:cNvSpPr txBox="1"/>
          <p:nvPr/>
        </p:nvSpPr>
        <p:spPr>
          <a:xfrm>
            <a:off x="8216080" y="915922"/>
            <a:ext cx="3973978" cy="4893647"/>
          </a:xfrm>
          <a:prstGeom prst="rect">
            <a:avLst/>
          </a:prstGeom>
          <a:noFill/>
        </p:spPr>
        <p:txBody>
          <a:bodyPr wrap="square" rtlCol="0">
            <a:spAutoFit/>
          </a:bodyPr>
          <a:lstStyle/>
          <a:p>
            <a:pPr algn="ctr"/>
            <a:r>
              <a:rPr lang="es-ES" dirty="0">
                <a:effectLst>
                  <a:outerShdw blurRad="38100" dist="38100" dir="2700000" algn="tl">
                    <a:srgbClr val="000000">
                      <a:alpha val="43137"/>
                    </a:srgbClr>
                  </a:outerShdw>
                </a:effectLst>
              </a:rPr>
              <a:t>Competencias:</a:t>
            </a:r>
          </a:p>
          <a:p>
            <a:pPr algn="l"/>
            <a:endParaRPr lang="es-ES" sz="1800" b="0" i="0" u="none" strike="noStrike" baseline="0" dirty="0">
              <a:solidFill>
                <a:srgbClr val="000000"/>
              </a:solidFill>
              <a:latin typeface="Calibri" panose="020F0502020204030204" pitchFamily="34" charset="0"/>
            </a:endParaRPr>
          </a:p>
          <a:p>
            <a:pPr algn="just"/>
            <a:r>
              <a:rPr lang="es-ES" sz="1600" dirty="0"/>
              <a:t>1. Aprobar el acta de constitución</a:t>
            </a:r>
          </a:p>
          <a:p>
            <a:pPr algn="just"/>
            <a:r>
              <a:rPr lang="es-ES" sz="1600" dirty="0"/>
              <a:t>2. Aprobar del proyecto de Estatutos. </a:t>
            </a:r>
          </a:p>
          <a:p>
            <a:pPr algn="just"/>
            <a:r>
              <a:rPr lang="es-ES" sz="1600" dirty="0"/>
              <a:t>3. Elegir los órganos sociales conforme a sus Estatutos. </a:t>
            </a:r>
          </a:p>
          <a:p>
            <a:pPr algn="just"/>
            <a:r>
              <a:rPr lang="es-ES" sz="1600" dirty="0"/>
              <a:t>3. Designar gestores-promotores para el otorgamiento de escritura pública, gestiones bancarias, formalización de contratos y de la inscripción registral</a:t>
            </a:r>
          </a:p>
          <a:p>
            <a:pPr algn="just"/>
            <a:r>
              <a:rPr lang="es-ES" sz="1600" dirty="0"/>
              <a:t>4. Definir la clase de cooperativa que se proyecte constituir</a:t>
            </a:r>
          </a:p>
          <a:p>
            <a:pPr algn="just"/>
            <a:r>
              <a:rPr lang="es-ES" sz="1600" dirty="0"/>
              <a:t>5. Aprobar la forma, cuantía y plazo en que los promotores deberán desembolsar la parte de la aportación obligatoria mínima para ser socio</a:t>
            </a:r>
          </a:p>
          <a:p>
            <a:pPr algn="just"/>
            <a:r>
              <a:rPr lang="es-ES" sz="1600" dirty="0"/>
              <a:t>6. Aprobar el valor de las aportaciones no dinerarias, si las hubiere</a:t>
            </a:r>
          </a:p>
          <a:p>
            <a:endParaRPr lang="es-ES" dirty="0"/>
          </a:p>
        </p:txBody>
      </p:sp>
      <p:sp>
        <p:nvSpPr>
          <p:cNvPr id="14" name="Elipse 13">
            <a:extLst>
              <a:ext uri="{FF2B5EF4-FFF2-40B4-BE49-F238E27FC236}">
                <a16:creationId xmlns:a16="http://schemas.microsoft.com/office/drawing/2014/main" id="{F05759BE-F8EF-F78F-4D20-4938132170E4}"/>
              </a:ext>
            </a:extLst>
          </p:cNvPr>
          <p:cNvSpPr/>
          <p:nvPr/>
        </p:nvSpPr>
        <p:spPr>
          <a:xfrm>
            <a:off x="855724" y="2979990"/>
            <a:ext cx="1792586" cy="1258432"/>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s-ES" sz="1400" b="1" dirty="0"/>
              <a:t>Escritura </a:t>
            </a:r>
          </a:p>
        </p:txBody>
      </p:sp>
      <p:sp>
        <p:nvSpPr>
          <p:cNvPr id="15" name="Flecha: a la derecha 14">
            <a:extLst>
              <a:ext uri="{FF2B5EF4-FFF2-40B4-BE49-F238E27FC236}">
                <a16:creationId xmlns:a16="http://schemas.microsoft.com/office/drawing/2014/main" id="{2CB86363-BD77-12F5-8520-6DB1A6990473}"/>
              </a:ext>
            </a:extLst>
          </p:cNvPr>
          <p:cNvSpPr/>
          <p:nvPr/>
        </p:nvSpPr>
        <p:spPr>
          <a:xfrm>
            <a:off x="2864817" y="3362746"/>
            <a:ext cx="433015" cy="334978"/>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dirty="0"/>
          </a:p>
        </p:txBody>
      </p:sp>
      <p:sp>
        <p:nvSpPr>
          <p:cNvPr id="16" name="CuadroTexto 15">
            <a:extLst>
              <a:ext uri="{FF2B5EF4-FFF2-40B4-BE49-F238E27FC236}">
                <a16:creationId xmlns:a16="http://schemas.microsoft.com/office/drawing/2014/main" id="{7713B26E-87FD-5E39-85D6-BC294F727C74}"/>
              </a:ext>
            </a:extLst>
          </p:cNvPr>
          <p:cNvSpPr txBox="1"/>
          <p:nvPr/>
        </p:nvSpPr>
        <p:spPr>
          <a:xfrm>
            <a:off x="3325972" y="3014682"/>
            <a:ext cx="4330114" cy="1077218"/>
          </a:xfrm>
          <a:prstGeom prst="rect">
            <a:avLst/>
          </a:prstGeom>
          <a:noFill/>
        </p:spPr>
        <p:txBody>
          <a:bodyPr wrap="square" rtlCol="0">
            <a:spAutoFit/>
          </a:bodyPr>
          <a:lstStyle/>
          <a:p>
            <a:r>
              <a:rPr lang="es-ES" sz="1600" dirty="0"/>
              <a:t>Los promotores han de elevar a escritura pública la constitución de la sociedad en el plazo de 2 meses desde la aprobación del proyecto de Estatutos</a:t>
            </a:r>
          </a:p>
        </p:txBody>
      </p:sp>
      <p:sp>
        <p:nvSpPr>
          <p:cNvPr id="17" name="Elipse 16">
            <a:extLst>
              <a:ext uri="{FF2B5EF4-FFF2-40B4-BE49-F238E27FC236}">
                <a16:creationId xmlns:a16="http://schemas.microsoft.com/office/drawing/2014/main" id="{6032652F-00B0-3A69-93CF-1CF48EB687F9}"/>
              </a:ext>
            </a:extLst>
          </p:cNvPr>
          <p:cNvSpPr/>
          <p:nvPr/>
        </p:nvSpPr>
        <p:spPr>
          <a:xfrm>
            <a:off x="855724" y="5017375"/>
            <a:ext cx="1792586" cy="1258432"/>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s-ES" sz="1400" b="1" dirty="0"/>
              <a:t>Escritura </a:t>
            </a:r>
          </a:p>
        </p:txBody>
      </p:sp>
      <p:sp>
        <p:nvSpPr>
          <p:cNvPr id="18" name="CuadroTexto 17">
            <a:extLst>
              <a:ext uri="{FF2B5EF4-FFF2-40B4-BE49-F238E27FC236}">
                <a16:creationId xmlns:a16="http://schemas.microsoft.com/office/drawing/2014/main" id="{8E8BAAC9-1C8A-74B9-3EA0-CC47F9E04860}"/>
              </a:ext>
            </a:extLst>
          </p:cNvPr>
          <p:cNvSpPr txBox="1"/>
          <p:nvPr/>
        </p:nvSpPr>
        <p:spPr>
          <a:xfrm>
            <a:off x="1179779" y="4451710"/>
            <a:ext cx="2118053" cy="369332"/>
          </a:xfrm>
          <a:prstGeom prst="rect">
            <a:avLst/>
          </a:prstGeom>
          <a:noFill/>
        </p:spPr>
        <p:txBody>
          <a:bodyPr wrap="square" rtlCol="0">
            <a:spAutoFit/>
          </a:bodyPr>
          <a:lstStyle/>
          <a:p>
            <a:r>
              <a:rPr lang="es-ES" dirty="0">
                <a:effectLst>
                  <a:outerShdw blurRad="38100" dist="38100" dir="2700000" algn="tl">
                    <a:srgbClr val="000000">
                      <a:alpha val="43137"/>
                    </a:srgbClr>
                  </a:outerShdw>
                </a:effectLst>
              </a:rPr>
              <a:t>3. Inscripción </a:t>
            </a:r>
          </a:p>
        </p:txBody>
      </p:sp>
      <p:sp>
        <p:nvSpPr>
          <p:cNvPr id="19" name="Flecha: a la derecha 18">
            <a:extLst>
              <a:ext uri="{FF2B5EF4-FFF2-40B4-BE49-F238E27FC236}">
                <a16:creationId xmlns:a16="http://schemas.microsoft.com/office/drawing/2014/main" id="{F89E41B6-1F00-197C-04BB-6B8FFD71F0D4}"/>
              </a:ext>
            </a:extLst>
          </p:cNvPr>
          <p:cNvSpPr/>
          <p:nvPr/>
        </p:nvSpPr>
        <p:spPr>
          <a:xfrm>
            <a:off x="2834123" y="5478502"/>
            <a:ext cx="433015" cy="334978"/>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dirty="0"/>
          </a:p>
        </p:txBody>
      </p:sp>
      <p:sp>
        <p:nvSpPr>
          <p:cNvPr id="20" name="CuadroTexto 19">
            <a:extLst>
              <a:ext uri="{FF2B5EF4-FFF2-40B4-BE49-F238E27FC236}">
                <a16:creationId xmlns:a16="http://schemas.microsoft.com/office/drawing/2014/main" id="{4C1C5F7D-54F8-9A12-B16B-24043CE75059}"/>
              </a:ext>
            </a:extLst>
          </p:cNvPr>
          <p:cNvSpPr txBox="1"/>
          <p:nvPr/>
        </p:nvSpPr>
        <p:spPr>
          <a:xfrm>
            <a:off x="3301600" y="5017375"/>
            <a:ext cx="4481465" cy="1323439"/>
          </a:xfrm>
          <a:prstGeom prst="rect">
            <a:avLst/>
          </a:prstGeom>
          <a:noFill/>
        </p:spPr>
        <p:txBody>
          <a:bodyPr wrap="square" rtlCol="0">
            <a:spAutoFit/>
          </a:bodyPr>
          <a:lstStyle/>
          <a:p>
            <a:pPr algn="just"/>
            <a:r>
              <a:rPr lang="es-ES" sz="1600" dirty="0"/>
              <a:t>Dentro de los 2 meses siguientes al otorgamiento de la escritura pública, los promotores solicitarán la inscripción en el Registro de Sociedades Cooperativas, quien resolverá en un mes. En caso de silencio, éste es estimatorio</a:t>
            </a:r>
          </a:p>
        </p:txBody>
      </p:sp>
      <p:pic>
        <p:nvPicPr>
          <p:cNvPr id="21" name="Imagen 20" descr="Forma">
            <a:extLst>
              <a:ext uri="{FF2B5EF4-FFF2-40B4-BE49-F238E27FC236}">
                <a16:creationId xmlns:a16="http://schemas.microsoft.com/office/drawing/2014/main" id="{C96AAADC-45F1-EE44-B4EC-B27501C8C34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3441454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76AB1A88-E982-CBBB-0049-F3C426349313}"/>
              </a:ext>
            </a:extLst>
          </p:cNvPr>
          <p:cNvSpPr>
            <a:spLocks noGrp="1"/>
          </p:cNvSpPr>
          <p:nvPr>
            <p:ph type="sldNum" sz="quarter" idx="12"/>
          </p:nvPr>
        </p:nvSpPr>
        <p:spPr/>
        <p:txBody>
          <a:bodyPr/>
          <a:lstStyle/>
          <a:p>
            <a:fld id="{9CD8D479-8942-46E8-A226-A4E01F7A105C}" type="slidenum">
              <a:rPr lang="es-ES" smtClean="0"/>
              <a:pPr/>
              <a:t>18</a:t>
            </a:fld>
            <a:endParaRPr lang="es-ES" dirty="0"/>
          </a:p>
        </p:txBody>
      </p:sp>
      <p:sp>
        <p:nvSpPr>
          <p:cNvPr id="5" name="Marcador de fecha 4">
            <a:extLst>
              <a:ext uri="{FF2B5EF4-FFF2-40B4-BE49-F238E27FC236}">
                <a16:creationId xmlns:a16="http://schemas.microsoft.com/office/drawing/2014/main" id="{20467267-7EEA-194E-A090-F277EE9AD628}"/>
              </a:ext>
            </a:extLst>
          </p:cNvPr>
          <p:cNvSpPr>
            <a:spLocks noGrp="1"/>
          </p:cNvSpPr>
          <p:nvPr>
            <p:ph type="dt" sz="half" idx="10"/>
          </p:nvPr>
        </p:nvSpPr>
        <p:spPr/>
        <p:txBody>
          <a:bodyPr/>
          <a:lstStyle/>
          <a:p>
            <a:pPr rtl="0"/>
            <a:fld id="{DBD9F02B-2DC8-4099-A266-B747EC68FF67}" type="datetime1">
              <a:rPr lang="es-ES" noProof="0" smtClean="0"/>
              <a:t>24/07/2024</a:t>
            </a:fld>
            <a:endParaRPr lang="es-ES" noProof="0" dirty="0"/>
          </a:p>
        </p:txBody>
      </p:sp>
      <p:sp>
        <p:nvSpPr>
          <p:cNvPr id="6" name="Marcador de pie de página 5">
            <a:extLst>
              <a:ext uri="{FF2B5EF4-FFF2-40B4-BE49-F238E27FC236}">
                <a16:creationId xmlns:a16="http://schemas.microsoft.com/office/drawing/2014/main" id="{CEFC939E-617A-50C9-0635-777452B4C9BE}"/>
              </a:ext>
            </a:extLst>
          </p:cNvPr>
          <p:cNvSpPr>
            <a:spLocks noGrp="1"/>
          </p:cNvSpPr>
          <p:nvPr>
            <p:ph type="ftr" sz="quarter" idx="11"/>
          </p:nvPr>
        </p:nvSpPr>
        <p:spPr/>
        <p:txBody>
          <a:bodyPr/>
          <a:lstStyle/>
          <a:p>
            <a:pPr rtl="0"/>
            <a:r>
              <a:rPr lang="es-ES" noProof="0" dirty="0"/>
              <a:t>Figuras idóneas - cooperativas</a:t>
            </a:r>
          </a:p>
        </p:txBody>
      </p:sp>
      <p:sp>
        <p:nvSpPr>
          <p:cNvPr id="7" name="Elipse 6">
            <a:extLst>
              <a:ext uri="{FF2B5EF4-FFF2-40B4-BE49-F238E27FC236}">
                <a16:creationId xmlns:a16="http://schemas.microsoft.com/office/drawing/2014/main" id="{9414FEB7-728E-D891-DE07-FC7E4CAC0766}"/>
              </a:ext>
            </a:extLst>
          </p:cNvPr>
          <p:cNvSpPr/>
          <p:nvPr/>
        </p:nvSpPr>
        <p:spPr>
          <a:xfrm>
            <a:off x="431549" y="1845772"/>
            <a:ext cx="2327573" cy="2399169"/>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s-ES" sz="2000" b="1" dirty="0"/>
              <a:t>ESTATUTOS</a:t>
            </a:r>
          </a:p>
        </p:txBody>
      </p:sp>
      <p:sp>
        <p:nvSpPr>
          <p:cNvPr id="8" name="Flecha: a la derecha 7">
            <a:extLst>
              <a:ext uri="{FF2B5EF4-FFF2-40B4-BE49-F238E27FC236}">
                <a16:creationId xmlns:a16="http://schemas.microsoft.com/office/drawing/2014/main" id="{7115AD22-EA02-4F23-E29A-CAB824A982A8}"/>
              </a:ext>
            </a:extLst>
          </p:cNvPr>
          <p:cNvSpPr/>
          <p:nvPr/>
        </p:nvSpPr>
        <p:spPr>
          <a:xfrm>
            <a:off x="3063993" y="2752251"/>
            <a:ext cx="919532" cy="767283"/>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dirty="0"/>
          </a:p>
        </p:txBody>
      </p:sp>
      <p:sp>
        <p:nvSpPr>
          <p:cNvPr id="9" name="CuadroTexto 8">
            <a:extLst>
              <a:ext uri="{FF2B5EF4-FFF2-40B4-BE49-F238E27FC236}">
                <a16:creationId xmlns:a16="http://schemas.microsoft.com/office/drawing/2014/main" id="{A42A39CC-C579-8642-C9E1-0F4A2869FD3B}"/>
              </a:ext>
            </a:extLst>
          </p:cNvPr>
          <p:cNvSpPr txBox="1"/>
          <p:nvPr/>
        </p:nvSpPr>
        <p:spPr>
          <a:xfrm>
            <a:off x="4119327" y="199176"/>
            <a:ext cx="7921781" cy="5047536"/>
          </a:xfrm>
          <a:prstGeom prst="rect">
            <a:avLst/>
          </a:prstGeom>
          <a:noFill/>
        </p:spPr>
        <p:txBody>
          <a:bodyPr wrap="square" rtlCol="0">
            <a:spAutoFit/>
          </a:bodyPr>
          <a:lstStyle/>
          <a:p>
            <a:pPr algn="just"/>
            <a:r>
              <a:rPr lang="es-ES" sz="1400" dirty="0"/>
              <a:t>La Sociedad Cooperativa debe disponer de unos Estatutos cuyo contenido aparece previsto en la ley 4/2002. Entre otros aspectos, los estatutos deberán prever:</a:t>
            </a:r>
          </a:p>
          <a:p>
            <a:pPr lvl="1" algn="just"/>
            <a:r>
              <a:rPr lang="es-ES" sz="1400" dirty="0"/>
              <a:t>a) La denominación y clase de la sociedad cooperativa.</a:t>
            </a:r>
          </a:p>
          <a:p>
            <a:pPr lvl="1" algn="just"/>
            <a:r>
              <a:rPr lang="es-ES" sz="1400" dirty="0"/>
              <a:t>b) El domicilio social.</a:t>
            </a:r>
          </a:p>
          <a:p>
            <a:pPr lvl="1" algn="just"/>
            <a:r>
              <a:rPr lang="es-ES" sz="1400" dirty="0"/>
              <a:t>c) El ámbito territorial de actuación.</a:t>
            </a:r>
          </a:p>
          <a:p>
            <a:pPr lvl="1" algn="just"/>
            <a:r>
              <a:rPr lang="es-ES" sz="1400" dirty="0"/>
              <a:t>d) La duración de la sociedad cooperativa.</a:t>
            </a:r>
          </a:p>
          <a:p>
            <a:pPr lvl="1" algn="just"/>
            <a:r>
              <a:rPr lang="es-ES" sz="1400" dirty="0"/>
              <a:t>e) El objeto social que figura en la ley en función de cada clase de cooperativas y actividad empresarial.</a:t>
            </a:r>
          </a:p>
          <a:p>
            <a:pPr lvl="1" algn="just"/>
            <a:r>
              <a:rPr lang="es-ES" sz="1400" dirty="0"/>
              <a:t>f) Capital social mínimo.</a:t>
            </a:r>
          </a:p>
          <a:p>
            <a:pPr lvl="1" algn="just"/>
            <a:r>
              <a:rPr lang="es-ES" sz="1400" dirty="0"/>
              <a:t>g) Clases de socios, requisitos y procedimiento de admisión, baja voluntaria y obligatoria.</a:t>
            </a:r>
          </a:p>
          <a:p>
            <a:pPr algn="just"/>
            <a:endParaRPr lang="es-ES" sz="1400" dirty="0"/>
          </a:p>
          <a:p>
            <a:pPr algn="just"/>
            <a:r>
              <a:rPr lang="es-ES" sz="1400" u="sng" dirty="0"/>
              <a:t>Calificación previa</a:t>
            </a:r>
          </a:p>
          <a:p>
            <a:pPr algn="just"/>
            <a:r>
              <a:rPr lang="es-ES" sz="1400" dirty="0"/>
              <a:t>Los promotores podrán solicitar del Registro de Sociedades Cooperativas la calificación previa del proyecto de Estatutos.</a:t>
            </a:r>
          </a:p>
          <a:p>
            <a:pPr algn="just"/>
            <a:endParaRPr lang="es-ES" sz="1400" dirty="0"/>
          </a:p>
          <a:p>
            <a:pPr algn="just"/>
            <a:r>
              <a:rPr lang="es-ES" sz="1400" u="sng" dirty="0"/>
              <a:t>Modificaciones</a:t>
            </a:r>
          </a:p>
          <a:p>
            <a:pPr algn="just"/>
            <a:r>
              <a:rPr lang="es-ES" sz="1400" dirty="0"/>
              <a:t>Las modificaciones que se hagan de los Estatutos deberán hacerse constar en escritura pública, que se inscribirá en el Registro de Sociedades Cooperativas. </a:t>
            </a:r>
          </a:p>
          <a:p>
            <a:pPr algn="just"/>
            <a:endParaRPr lang="es-ES" sz="1400" dirty="0"/>
          </a:p>
          <a:p>
            <a:pPr algn="just"/>
            <a:r>
              <a:rPr lang="es-ES" sz="1400" u="sng" dirty="0"/>
              <a:t>Cambio de clase</a:t>
            </a:r>
          </a:p>
          <a:p>
            <a:pPr algn="just"/>
            <a:r>
              <a:rPr lang="es-ES" sz="1400" dirty="0"/>
              <a:t>Cuando la modificación consista en el cambio de clase de la cooperativa, los socios que no hayan votado a favor del acuerdo tendrán derecho a separarse de la sociedad, considerándose su baja como justificada. </a:t>
            </a:r>
          </a:p>
          <a:p>
            <a:r>
              <a:rPr lang="es-ES" sz="1400" dirty="0"/>
              <a:t>Por último, los Estatutos podrán desarrollarse mediante un Reglamento de régimen interno.</a:t>
            </a:r>
          </a:p>
        </p:txBody>
      </p:sp>
      <p:sp>
        <p:nvSpPr>
          <p:cNvPr id="11" name="CuadroTexto 10">
            <a:extLst>
              <a:ext uri="{FF2B5EF4-FFF2-40B4-BE49-F238E27FC236}">
                <a16:creationId xmlns:a16="http://schemas.microsoft.com/office/drawing/2014/main" id="{6106286E-564C-4A61-2BB4-256A6AB6DA71}"/>
              </a:ext>
            </a:extLst>
          </p:cNvPr>
          <p:cNvSpPr txBox="1"/>
          <p:nvPr/>
        </p:nvSpPr>
        <p:spPr>
          <a:xfrm>
            <a:off x="211247" y="590525"/>
            <a:ext cx="3757188" cy="646331"/>
          </a:xfrm>
          <a:prstGeom prst="rect">
            <a:avLst/>
          </a:prstGeom>
          <a:noFill/>
        </p:spPr>
        <p:txBody>
          <a:bodyPr wrap="square" rtlCol="0">
            <a:spAutoFit/>
          </a:bodyPr>
          <a:lstStyle/>
          <a:p>
            <a:r>
              <a:rPr lang="es-ES" b="1" dirty="0">
                <a:solidFill>
                  <a:schemeClr val="accent1">
                    <a:lumMod val="50000"/>
                  </a:schemeClr>
                </a:solidFill>
                <a:effectLst>
                  <a:outerShdw blurRad="38100" dist="38100" dir="2700000" algn="tl">
                    <a:srgbClr val="000000">
                      <a:alpha val="43137"/>
                    </a:srgbClr>
                  </a:outerShdw>
                </a:effectLst>
              </a:rPr>
              <a:t>Constitución de una cooperativa (3)</a:t>
            </a:r>
          </a:p>
          <a:p>
            <a:endParaRPr lang="es-ES" dirty="0"/>
          </a:p>
        </p:txBody>
      </p:sp>
      <p:pic>
        <p:nvPicPr>
          <p:cNvPr id="10" name="Imagen 9">
            <a:extLst>
              <a:ext uri="{FF2B5EF4-FFF2-40B4-BE49-F238E27FC236}">
                <a16:creationId xmlns:a16="http://schemas.microsoft.com/office/drawing/2014/main" id="{09A464E4-387F-ECD0-98B9-9E2D366B91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2" name="Imagen 11" descr="Forma">
            <a:extLst>
              <a:ext uri="{FF2B5EF4-FFF2-40B4-BE49-F238E27FC236}">
                <a16:creationId xmlns:a16="http://schemas.microsoft.com/office/drawing/2014/main" id="{8938E40B-5056-0829-7893-784ADD1C208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2119585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posición de número de diapositiva 4"/>
          <p:cNvSpPr>
            <a:spLocks noGrp="1"/>
          </p:cNvSpPr>
          <p:nvPr>
            <p:ph type="sldNum" sz="quarter" idx="12"/>
          </p:nvPr>
        </p:nvSpPr>
        <p:spPr/>
        <p:txBody>
          <a:bodyPr rtlCol="0"/>
          <a:lstStyle/>
          <a:p>
            <a:pPr rtl="0"/>
            <a:fld id="{9CD8D479-8942-46E8-A226-A4E01F7A105C}" type="slidenum">
              <a:rPr lang="es-ES" smtClean="0"/>
              <a:t>19</a:t>
            </a:fld>
            <a:endParaRPr lang="es-ES" dirty="0"/>
          </a:p>
        </p:txBody>
      </p:sp>
      <p:sp>
        <p:nvSpPr>
          <p:cNvPr id="6" name="Marcador de posición de fecha 5"/>
          <p:cNvSpPr>
            <a:spLocks noGrp="1"/>
          </p:cNvSpPr>
          <p:nvPr>
            <p:ph type="dt" sz="half" idx="10"/>
          </p:nvPr>
        </p:nvSpPr>
        <p:spPr/>
        <p:txBody>
          <a:bodyPr rtlCol="0"/>
          <a:lstStyle/>
          <a:p>
            <a:pPr rtl="0"/>
            <a:fld id="{5A3C077B-4711-4F4F-BED6-B4B557ED533C}" type="datetime1">
              <a:rPr lang="es-ES" smtClean="0"/>
              <a:t>24/07/2024</a:t>
            </a:fld>
            <a:endParaRPr lang="es-ES" dirty="0"/>
          </a:p>
        </p:txBody>
      </p:sp>
      <p:sp>
        <p:nvSpPr>
          <p:cNvPr id="7" name="Marcador de posición de pie de página 6"/>
          <p:cNvSpPr>
            <a:spLocks noGrp="1"/>
          </p:cNvSpPr>
          <p:nvPr>
            <p:ph type="ftr" sz="quarter" idx="11"/>
          </p:nvPr>
        </p:nvSpPr>
        <p:spPr/>
        <p:txBody>
          <a:bodyPr rtlCol="0"/>
          <a:lstStyle/>
          <a:p>
            <a:pPr rtl="0"/>
            <a:r>
              <a:rPr lang="es-ES" dirty="0"/>
              <a:t>Figuras idóneas - cooperativas</a:t>
            </a:r>
          </a:p>
        </p:txBody>
      </p:sp>
      <p:graphicFrame>
        <p:nvGraphicFramePr>
          <p:cNvPr id="10" name="Tabla 9">
            <a:extLst>
              <a:ext uri="{FF2B5EF4-FFF2-40B4-BE49-F238E27FC236}">
                <a16:creationId xmlns:a16="http://schemas.microsoft.com/office/drawing/2014/main" id="{4DA6EBF7-5325-C0FA-AE8B-A155ACDF1EBB}"/>
              </a:ext>
            </a:extLst>
          </p:cNvPr>
          <p:cNvGraphicFramePr>
            <a:graphicFrameLocks noGrp="1"/>
          </p:cNvGraphicFramePr>
          <p:nvPr>
            <p:extLst>
              <p:ext uri="{D42A27DB-BD31-4B8C-83A1-F6EECF244321}">
                <p14:modId xmlns:p14="http://schemas.microsoft.com/office/powerpoint/2010/main" val="1199814678"/>
              </p:ext>
            </p:extLst>
          </p:nvPr>
        </p:nvGraphicFramePr>
        <p:xfrm>
          <a:off x="3467752" y="228600"/>
          <a:ext cx="7867462" cy="6318118"/>
        </p:xfrm>
        <a:graphic>
          <a:graphicData uri="http://schemas.openxmlformats.org/drawingml/2006/table">
            <a:tbl>
              <a:tblPr firstRow="1" firstCol="1" bandRow="1">
                <a:tableStyleId>{3B4B98B0-60AC-42C2-AFA5-B58CD77FA1E5}</a:tableStyleId>
              </a:tblPr>
              <a:tblGrid>
                <a:gridCol w="3933731">
                  <a:extLst>
                    <a:ext uri="{9D8B030D-6E8A-4147-A177-3AD203B41FA5}">
                      <a16:colId xmlns:a16="http://schemas.microsoft.com/office/drawing/2014/main" val="196873269"/>
                    </a:ext>
                  </a:extLst>
                </a:gridCol>
                <a:gridCol w="3933731">
                  <a:extLst>
                    <a:ext uri="{9D8B030D-6E8A-4147-A177-3AD203B41FA5}">
                      <a16:colId xmlns:a16="http://schemas.microsoft.com/office/drawing/2014/main" val="3874979342"/>
                    </a:ext>
                  </a:extLst>
                </a:gridCol>
              </a:tblGrid>
              <a:tr h="221164">
                <a:tc>
                  <a:txBody>
                    <a:bodyPr/>
                    <a:lstStyle/>
                    <a:p>
                      <a:pPr algn="ctr">
                        <a:lnSpc>
                          <a:spcPct val="115000"/>
                        </a:lnSpc>
                        <a:spcBef>
                          <a:spcPts val="600"/>
                        </a:spcBef>
                        <a:spcAft>
                          <a:spcPts val="1200"/>
                        </a:spcAft>
                      </a:pPr>
                      <a:r>
                        <a:rPr lang="es-ES" sz="1200" kern="100">
                          <a:effectLst/>
                          <a:latin typeface="+mn-lt"/>
                          <a:cs typeface="Calibri" panose="020F0502020204030204" pitchFamily="34" charset="0"/>
                        </a:rPr>
                        <a:t>DERECHOS </a:t>
                      </a:r>
                      <a:endParaRPr lang="es-ES" sz="1200" kern="10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1200"/>
                        </a:spcAft>
                      </a:pPr>
                      <a:r>
                        <a:rPr lang="es-ES" sz="1200" kern="100" dirty="0">
                          <a:effectLst/>
                          <a:latin typeface="+mn-lt"/>
                          <a:cs typeface="Calibri" panose="020F0502020204030204" pitchFamily="34" charset="0"/>
                        </a:rPr>
                        <a:t>OBLIGACIONES</a:t>
                      </a:r>
                      <a:endParaRPr lang="es-ES" sz="1200" kern="100" dirty="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103770"/>
                  </a:ext>
                </a:extLst>
              </a:tr>
              <a:tr h="961544">
                <a:tc>
                  <a:txBody>
                    <a:bodyPr/>
                    <a:lstStyle/>
                    <a:p>
                      <a:pPr algn="just">
                        <a:lnSpc>
                          <a:spcPct val="115000"/>
                        </a:lnSpc>
                        <a:spcBef>
                          <a:spcPts val="600"/>
                        </a:spcBef>
                        <a:spcAft>
                          <a:spcPts val="1200"/>
                        </a:spcAft>
                      </a:pPr>
                      <a:r>
                        <a:rPr lang="es-ES" sz="1200" b="0" kern="100" dirty="0">
                          <a:effectLst/>
                          <a:latin typeface="+mn-lt"/>
                          <a:cs typeface="Calibri" panose="020F0502020204030204" pitchFamily="34" charset="0"/>
                        </a:rPr>
                        <a:t>Asistir, participar en los debates, formular propuestas según la regulación estatutaria y votar en la Asamblea General y demás órganos colegiados de los que formen parte</a:t>
                      </a:r>
                      <a:endParaRPr lang="es-ES" sz="1200" b="0" kern="100" dirty="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latin typeface="+mn-lt"/>
                          <a:cs typeface="Calibri" panose="020F0502020204030204" pitchFamily="34" charset="0"/>
                        </a:rPr>
                        <a:t>Cumplir los acuerdos válidamente adoptados por los órganos de la cooperativa</a:t>
                      </a:r>
                    </a:p>
                    <a:p>
                      <a:pPr algn="just">
                        <a:lnSpc>
                          <a:spcPct val="115000"/>
                        </a:lnSpc>
                        <a:spcBef>
                          <a:spcPts val="600"/>
                        </a:spcBef>
                        <a:spcAft>
                          <a:spcPts val="1200"/>
                        </a:spcAft>
                      </a:pPr>
                      <a:r>
                        <a:rPr lang="es-ES" sz="1200" kern="100" dirty="0">
                          <a:effectLst/>
                          <a:latin typeface="+mn-lt"/>
                          <a:cs typeface="Calibri" panose="020F0502020204030204" pitchFamily="34" charset="0"/>
                        </a:rPr>
                        <a:t> </a:t>
                      </a:r>
                      <a:endParaRPr lang="es-ES" sz="1200" kern="100" dirty="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5297575"/>
                  </a:ext>
                </a:extLst>
              </a:tr>
              <a:tr h="879279">
                <a:tc>
                  <a:txBody>
                    <a:bodyPr/>
                    <a:lstStyle/>
                    <a:p>
                      <a:pPr algn="just">
                        <a:lnSpc>
                          <a:spcPct val="115000"/>
                        </a:lnSpc>
                        <a:spcBef>
                          <a:spcPts val="600"/>
                        </a:spcBef>
                        <a:spcAft>
                          <a:spcPts val="1200"/>
                        </a:spcAft>
                      </a:pPr>
                      <a:r>
                        <a:rPr lang="es-ES" sz="1200" b="0" kern="100" dirty="0">
                          <a:effectLst/>
                          <a:latin typeface="+mn-lt"/>
                          <a:cs typeface="Calibri" panose="020F0502020204030204" pitchFamily="34" charset="0"/>
                        </a:rPr>
                        <a:t>Ser elector y elegible para los cargos de los órganos sociales</a:t>
                      </a:r>
                    </a:p>
                    <a:p>
                      <a:pPr algn="just">
                        <a:lnSpc>
                          <a:spcPct val="115000"/>
                        </a:lnSpc>
                        <a:spcBef>
                          <a:spcPts val="600"/>
                        </a:spcBef>
                        <a:spcAft>
                          <a:spcPts val="1200"/>
                        </a:spcAft>
                      </a:pPr>
                      <a:r>
                        <a:rPr lang="es-ES" sz="1200" b="0" kern="100" dirty="0">
                          <a:effectLst/>
                          <a:latin typeface="+mn-lt"/>
                          <a:cs typeface="Calibri" panose="020F0502020204030204" pitchFamily="34" charset="0"/>
                        </a:rPr>
                        <a:t> </a:t>
                      </a:r>
                      <a:endParaRPr lang="es-ES" sz="1200" b="0" kern="100" dirty="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latin typeface="+mn-lt"/>
                          <a:cs typeface="Calibri" panose="020F0502020204030204" pitchFamily="34" charset="0"/>
                        </a:rPr>
                        <a:t>Participar en las actividades que desarrolla la cooperativa para el cumplimiento de su fin social, en la cuantía mínima obligatoria establecida en sus Estatutos</a:t>
                      </a:r>
                      <a:endParaRPr lang="es-ES" sz="1200" kern="100" dirty="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45642853"/>
                  </a:ext>
                </a:extLst>
              </a:tr>
              <a:tr h="943688">
                <a:tc>
                  <a:txBody>
                    <a:bodyPr/>
                    <a:lstStyle/>
                    <a:p>
                      <a:pPr algn="just">
                        <a:lnSpc>
                          <a:spcPct val="115000"/>
                        </a:lnSpc>
                        <a:spcBef>
                          <a:spcPts val="600"/>
                        </a:spcBef>
                        <a:spcAft>
                          <a:spcPts val="1200"/>
                        </a:spcAft>
                      </a:pPr>
                      <a:r>
                        <a:rPr lang="es-ES" sz="1200" b="0" kern="100" dirty="0">
                          <a:effectLst/>
                          <a:latin typeface="+mn-lt"/>
                          <a:cs typeface="Calibri" panose="020F0502020204030204" pitchFamily="34" charset="0"/>
                        </a:rPr>
                        <a:t>Participar en todas las actividades de la cooperativa, sin discriminaciones</a:t>
                      </a:r>
                    </a:p>
                    <a:p>
                      <a:pPr algn="just">
                        <a:lnSpc>
                          <a:spcPct val="115000"/>
                        </a:lnSpc>
                        <a:spcBef>
                          <a:spcPts val="600"/>
                        </a:spcBef>
                        <a:spcAft>
                          <a:spcPts val="1200"/>
                        </a:spcAft>
                      </a:pPr>
                      <a:r>
                        <a:rPr lang="es-ES" sz="1200" b="0" kern="100" dirty="0">
                          <a:effectLst/>
                          <a:latin typeface="+mn-lt"/>
                          <a:cs typeface="Calibri" panose="020F0502020204030204" pitchFamily="34" charset="0"/>
                        </a:rPr>
                        <a:t> </a:t>
                      </a:r>
                      <a:endParaRPr lang="es-ES" sz="1200" b="0" kern="100" dirty="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latin typeface="+mn-lt"/>
                          <a:cs typeface="Calibri" panose="020F0502020204030204" pitchFamily="34" charset="0"/>
                        </a:rPr>
                        <a:t>Guardar secreto sobre aquellos asuntos y datos de la cooperativa cuya divulgación pueda perjudicar a los intereses sociales lícitos</a:t>
                      </a:r>
                      <a:endParaRPr lang="es-ES" sz="1200" kern="100" dirty="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3952719"/>
                  </a:ext>
                </a:extLst>
              </a:tr>
              <a:tr h="715034">
                <a:tc>
                  <a:txBody>
                    <a:bodyPr/>
                    <a:lstStyle/>
                    <a:p>
                      <a:pPr algn="just">
                        <a:lnSpc>
                          <a:spcPct val="115000"/>
                        </a:lnSpc>
                        <a:spcBef>
                          <a:spcPts val="600"/>
                        </a:spcBef>
                        <a:spcAft>
                          <a:spcPts val="1200"/>
                        </a:spcAft>
                      </a:pPr>
                      <a:r>
                        <a:rPr lang="es-ES" sz="1200" b="0" kern="100" dirty="0">
                          <a:effectLst/>
                          <a:latin typeface="+mn-lt"/>
                          <a:cs typeface="Calibri" panose="020F0502020204030204" pitchFamily="34" charset="0"/>
                        </a:rPr>
                        <a:t>El retomo cooperativo, en su caso</a:t>
                      </a:r>
                    </a:p>
                    <a:p>
                      <a:pPr algn="just">
                        <a:lnSpc>
                          <a:spcPct val="115000"/>
                        </a:lnSpc>
                        <a:spcBef>
                          <a:spcPts val="600"/>
                        </a:spcBef>
                        <a:spcAft>
                          <a:spcPts val="1200"/>
                        </a:spcAft>
                      </a:pPr>
                      <a:r>
                        <a:rPr lang="es-ES" sz="1200" b="0" kern="100" dirty="0">
                          <a:effectLst/>
                          <a:latin typeface="+mn-lt"/>
                          <a:cs typeface="Calibri" panose="020F0502020204030204" pitchFamily="34" charset="0"/>
                        </a:rPr>
                        <a:t> </a:t>
                      </a:r>
                      <a:endParaRPr lang="es-ES" sz="1200" b="0" kern="100" dirty="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latin typeface="+mn-lt"/>
                          <a:cs typeface="Calibri" panose="020F0502020204030204" pitchFamily="34" charset="0"/>
                        </a:rPr>
                        <a:t>Aceptar los cargos para los que fueren elegidos, salvo justa causa de excusa</a:t>
                      </a:r>
                      <a:endParaRPr lang="es-ES" sz="1200" kern="100" dirty="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60950947"/>
                  </a:ext>
                </a:extLst>
              </a:tr>
              <a:tr h="788976">
                <a:tc>
                  <a:txBody>
                    <a:bodyPr/>
                    <a:lstStyle/>
                    <a:p>
                      <a:pPr algn="just">
                        <a:lnSpc>
                          <a:spcPct val="115000"/>
                        </a:lnSpc>
                        <a:spcBef>
                          <a:spcPts val="600"/>
                        </a:spcBef>
                        <a:spcAft>
                          <a:spcPts val="1200"/>
                        </a:spcAft>
                      </a:pPr>
                      <a:r>
                        <a:rPr lang="es-ES" sz="1200" b="0" kern="100" dirty="0">
                          <a:effectLst/>
                          <a:latin typeface="+mn-lt"/>
                          <a:cs typeface="Calibri" panose="020F0502020204030204" pitchFamily="34" charset="0"/>
                        </a:rPr>
                        <a:t>La actualización, cuando proceda, y a la liquidación de las aportaciones al capital social, así como a percibir intereses por las mismas, en su caso</a:t>
                      </a:r>
                      <a:endParaRPr lang="es-ES" sz="1200" b="0" kern="100" dirty="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latin typeface="+mn-lt"/>
                          <a:cs typeface="Calibri" panose="020F0502020204030204" pitchFamily="34" charset="0"/>
                        </a:rPr>
                        <a:t>Cumplir con las obligaciones económicas que le correspondan</a:t>
                      </a:r>
                    </a:p>
                    <a:p>
                      <a:pPr algn="just">
                        <a:lnSpc>
                          <a:spcPct val="115000"/>
                        </a:lnSpc>
                        <a:spcBef>
                          <a:spcPts val="600"/>
                        </a:spcBef>
                        <a:spcAft>
                          <a:spcPts val="1200"/>
                        </a:spcAft>
                      </a:pPr>
                      <a:r>
                        <a:rPr lang="es-ES" sz="1200" kern="100" dirty="0">
                          <a:effectLst/>
                          <a:latin typeface="+mn-lt"/>
                          <a:cs typeface="Calibri" panose="020F0502020204030204" pitchFamily="34" charset="0"/>
                        </a:rPr>
                        <a:t> </a:t>
                      </a:r>
                      <a:endParaRPr lang="es-ES" sz="1200" kern="100" dirty="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39222122"/>
                  </a:ext>
                </a:extLst>
              </a:tr>
              <a:tr h="715034">
                <a:tc>
                  <a:txBody>
                    <a:bodyPr/>
                    <a:lstStyle/>
                    <a:p>
                      <a:pPr algn="just">
                        <a:lnSpc>
                          <a:spcPct val="115000"/>
                        </a:lnSpc>
                        <a:spcBef>
                          <a:spcPts val="600"/>
                        </a:spcBef>
                        <a:spcAft>
                          <a:spcPts val="1200"/>
                        </a:spcAft>
                      </a:pPr>
                      <a:r>
                        <a:rPr lang="es-ES" sz="1200" b="0" kern="100" dirty="0">
                          <a:effectLst/>
                          <a:latin typeface="+mn-lt"/>
                          <a:cs typeface="Calibri" panose="020F0502020204030204" pitchFamily="34" charset="0"/>
                        </a:rPr>
                        <a:t>La baja voluntaria</a:t>
                      </a:r>
                    </a:p>
                    <a:p>
                      <a:pPr algn="just">
                        <a:lnSpc>
                          <a:spcPct val="115000"/>
                        </a:lnSpc>
                        <a:spcBef>
                          <a:spcPts val="600"/>
                        </a:spcBef>
                        <a:spcAft>
                          <a:spcPts val="1200"/>
                        </a:spcAft>
                      </a:pPr>
                      <a:r>
                        <a:rPr lang="es-ES" sz="1200" b="0" kern="100" dirty="0">
                          <a:effectLst/>
                          <a:latin typeface="+mn-lt"/>
                          <a:cs typeface="Calibri" panose="020F0502020204030204" pitchFamily="34" charset="0"/>
                        </a:rPr>
                        <a:t> </a:t>
                      </a:r>
                      <a:endParaRPr lang="es-ES" sz="1200" b="0" kern="100" dirty="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latin typeface="+mn-lt"/>
                          <a:cs typeface="Calibri" panose="020F0502020204030204" pitchFamily="34" charset="0"/>
                        </a:rPr>
                        <a:t>No realizar actividades competitivas con las actividades empresariales que desarrolle la cooperativa, salvo autorización expresa del Consejo Rector</a:t>
                      </a:r>
                      <a:endParaRPr lang="es-ES" sz="1200" kern="100" dirty="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4084676"/>
                  </a:ext>
                </a:extLst>
              </a:tr>
              <a:tr h="517579">
                <a:tc>
                  <a:txBody>
                    <a:bodyPr/>
                    <a:lstStyle/>
                    <a:p>
                      <a:pPr algn="just">
                        <a:lnSpc>
                          <a:spcPct val="115000"/>
                        </a:lnSpc>
                        <a:spcBef>
                          <a:spcPts val="600"/>
                        </a:spcBef>
                        <a:spcAft>
                          <a:spcPts val="1200"/>
                        </a:spcAft>
                      </a:pPr>
                      <a:r>
                        <a:rPr lang="es-ES" sz="1200" b="0" kern="100" dirty="0">
                          <a:effectLst/>
                          <a:latin typeface="+mn-lt"/>
                          <a:cs typeface="Calibri" panose="020F0502020204030204" pitchFamily="34" charset="0"/>
                        </a:rPr>
                        <a:t>Recibir la información necesaria para el ejercicio de sus derechos y el cumplimiento de sus obligaciones</a:t>
                      </a:r>
                      <a:endParaRPr lang="es-ES" sz="1200" b="0" kern="100" dirty="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a:effectLst/>
                          <a:latin typeface="+mn-lt"/>
                          <a:cs typeface="Calibri" panose="020F0502020204030204" pitchFamily="34" charset="0"/>
                        </a:rPr>
                        <a:t> </a:t>
                      </a:r>
                      <a:endParaRPr lang="es-ES" sz="1200" kern="10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5036718"/>
                  </a:ext>
                </a:extLst>
              </a:tr>
              <a:tr h="517579">
                <a:tc>
                  <a:txBody>
                    <a:bodyPr/>
                    <a:lstStyle/>
                    <a:p>
                      <a:pPr algn="just">
                        <a:lnSpc>
                          <a:spcPct val="115000"/>
                        </a:lnSpc>
                        <a:spcBef>
                          <a:spcPts val="600"/>
                        </a:spcBef>
                        <a:spcAft>
                          <a:spcPts val="1200"/>
                        </a:spcAft>
                      </a:pPr>
                      <a:r>
                        <a:rPr lang="es-ES" sz="1200" b="0" kern="100" dirty="0">
                          <a:effectLst/>
                          <a:latin typeface="+mn-lt"/>
                          <a:cs typeface="Calibri" panose="020F0502020204030204" pitchFamily="34" charset="0"/>
                        </a:rPr>
                        <a:t>La formación profesional adecuada para realizar su trabajo los socios trabajadores y los socios de trabajo</a:t>
                      </a:r>
                      <a:endParaRPr lang="es-ES" sz="1200" b="0" kern="100" dirty="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latin typeface="+mn-lt"/>
                          <a:cs typeface="Calibri" panose="020F0502020204030204" pitchFamily="34" charset="0"/>
                        </a:rPr>
                        <a:t> </a:t>
                      </a:r>
                      <a:endParaRPr lang="es-ES" sz="1200" kern="100" dirty="0">
                        <a:effectLst/>
                        <a:latin typeface="+mn-lt"/>
                        <a:ea typeface="Calibri" panose="020F0502020204030204" pitchFamily="34" charset="0"/>
                        <a:cs typeface="Calibri" panose="020F0502020204030204" pitchFamily="34" charset="0"/>
                      </a:endParaRPr>
                    </a:p>
                  </a:txBody>
                  <a:tcPr marL="46620" marR="466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8455454"/>
                  </a:ext>
                </a:extLst>
              </a:tr>
            </a:tbl>
          </a:graphicData>
        </a:graphic>
      </p:graphicFrame>
      <p:sp>
        <p:nvSpPr>
          <p:cNvPr id="11" name="Rectangle 1">
            <a:extLst>
              <a:ext uri="{FF2B5EF4-FFF2-40B4-BE49-F238E27FC236}">
                <a16:creationId xmlns:a16="http://schemas.microsoft.com/office/drawing/2014/main" id="{71EB30A1-114D-6C51-3F0E-853937C11248}"/>
              </a:ext>
            </a:extLst>
          </p:cNvPr>
          <p:cNvSpPr>
            <a:spLocks noChangeArrowheads="1"/>
          </p:cNvSpPr>
          <p:nvPr/>
        </p:nvSpPr>
        <p:spPr bwMode="auto">
          <a:xfrm>
            <a:off x="0" y="-38135"/>
            <a:ext cx="258404" cy="5334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25392"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kumimoji="0" lang="es-ES" altLang="es-ES" sz="1200" b="0" i="0" u="none" strike="noStrike" cap="none" normalizeH="0" baseline="0" dirty="0">
              <a:ln>
                <a:noFill/>
              </a:ln>
              <a:solidFill>
                <a:srgbClr val="1F4D78"/>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ES" sz="1800" b="0" i="0" u="none" strike="noStrike" cap="none" normalizeH="0" baseline="0" dirty="0">
              <a:ln>
                <a:noFill/>
              </a:ln>
              <a:solidFill>
                <a:schemeClr val="tx1"/>
              </a:solidFill>
              <a:effectLst/>
              <a:latin typeface="Arial" panose="020B0604020202020204" pitchFamily="34" charset="0"/>
            </a:endParaRPr>
          </a:p>
        </p:txBody>
      </p:sp>
      <p:sp>
        <p:nvSpPr>
          <p:cNvPr id="13" name="CuadroTexto 12">
            <a:extLst>
              <a:ext uri="{FF2B5EF4-FFF2-40B4-BE49-F238E27FC236}">
                <a16:creationId xmlns:a16="http://schemas.microsoft.com/office/drawing/2014/main" id="{9A8ECEEB-FE16-48F3-F3D0-54AAA4239718}"/>
              </a:ext>
            </a:extLst>
          </p:cNvPr>
          <p:cNvSpPr txBox="1"/>
          <p:nvPr/>
        </p:nvSpPr>
        <p:spPr>
          <a:xfrm>
            <a:off x="361950" y="2410692"/>
            <a:ext cx="2774113" cy="2246769"/>
          </a:xfrm>
          <a:prstGeom prst="rect">
            <a:avLst/>
          </a:prstGeom>
          <a:noFill/>
        </p:spPr>
        <p:txBody>
          <a:bodyPr wrap="square" rtlCol="0">
            <a:spAutoFit/>
          </a:bodyPr>
          <a:lstStyle/>
          <a:p>
            <a:r>
              <a:rPr lang="es-ES" sz="2800" b="1" dirty="0">
                <a:solidFill>
                  <a:schemeClr val="accent1">
                    <a:lumMod val="75000"/>
                  </a:schemeClr>
                </a:solidFill>
              </a:rPr>
              <a:t>DERECHOS Y OBLIGACIONES DE LOS SOCIOS</a:t>
            </a:r>
          </a:p>
          <a:p>
            <a:r>
              <a:rPr lang="es-ES" sz="2800" b="1" dirty="0">
                <a:solidFill>
                  <a:schemeClr val="accent1">
                    <a:lumMod val="75000"/>
                  </a:schemeClr>
                </a:solidFill>
              </a:rPr>
              <a:t>EN LAS COOPERATIVAS</a:t>
            </a:r>
          </a:p>
        </p:txBody>
      </p:sp>
      <p:pic>
        <p:nvPicPr>
          <p:cNvPr id="12" name="Imagen 11">
            <a:extLst>
              <a:ext uri="{FF2B5EF4-FFF2-40B4-BE49-F238E27FC236}">
                <a16:creationId xmlns:a16="http://schemas.microsoft.com/office/drawing/2014/main" id="{73EE4084-AB03-5C10-FA6C-1427341C493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4" name="Imagen 13" descr="Forma">
            <a:extLst>
              <a:ext uri="{FF2B5EF4-FFF2-40B4-BE49-F238E27FC236}">
                <a16:creationId xmlns:a16="http://schemas.microsoft.com/office/drawing/2014/main" id="{E62F1528-1976-975E-8FFF-A33E644C7D5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1445667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dirty="0"/>
              <a:t>¿QUÉ SON LAS COMUNIDADES ENERGÉTICAS?</a:t>
            </a:r>
          </a:p>
        </p:txBody>
      </p:sp>
      <p:sp>
        <p:nvSpPr>
          <p:cNvPr id="3" name="Marcador de posición de contenido 2"/>
          <p:cNvSpPr>
            <a:spLocks noGrp="1"/>
          </p:cNvSpPr>
          <p:nvPr>
            <p:ph idx="1"/>
          </p:nvPr>
        </p:nvSpPr>
        <p:spPr/>
        <p:txBody>
          <a:bodyPr rtlCol="0"/>
          <a:lstStyle/>
          <a:p>
            <a:pPr algn="just" rtl="0">
              <a:lnSpc>
                <a:spcPct val="150000"/>
              </a:lnSpc>
              <a:spcBef>
                <a:spcPts val="600"/>
              </a:spcBef>
              <a:spcAft>
                <a:spcPts val="1200"/>
              </a:spcAft>
            </a:pPr>
            <a:r>
              <a:rPr lang="es-ES" dirty="0"/>
              <a:t>Las comunidades energéticas son entidades jurídicas de base asociativa cuyo objeto principal consiste en proporcionar ventajas medioambientales, económicas o sociales a los socios o al territorio en el que operan.</a:t>
            </a:r>
          </a:p>
          <a:p>
            <a:pPr algn="just" rtl="0">
              <a:lnSpc>
                <a:spcPct val="150000"/>
              </a:lnSpc>
              <a:spcBef>
                <a:spcPts val="600"/>
              </a:spcBef>
              <a:spcAft>
                <a:spcPts val="1200"/>
              </a:spcAft>
            </a:pPr>
            <a:r>
              <a:rPr lang="es-ES" dirty="0"/>
              <a:t>Pueden adoptar dos formas: </a:t>
            </a:r>
          </a:p>
          <a:p>
            <a:pPr lvl="1" algn="just">
              <a:lnSpc>
                <a:spcPct val="150000"/>
              </a:lnSpc>
              <a:spcBef>
                <a:spcPts val="600"/>
              </a:spcBef>
              <a:spcAft>
                <a:spcPts val="1200"/>
              </a:spcAft>
              <a:buFont typeface="Courier New" panose="02070309020205020404" pitchFamily="49" charset="0"/>
              <a:buChar char="o"/>
            </a:pPr>
            <a:r>
              <a:rPr lang="es-ES" dirty="0"/>
              <a:t> Comunidades ciudadanas de energías (“CCE”)</a:t>
            </a:r>
          </a:p>
          <a:p>
            <a:pPr lvl="1" algn="just">
              <a:lnSpc>
                <a:spcPct val="150000"/>
              </a:lnSpc>
              <a:spcBef>
                <a:spcPts val="600"/>
              </a:spcBef>
              <a:spcAft>
                <a:spcPts val="1200"/>
              </a:spcAft>
              <a:buFont typeface="Courier New" panose="02070309020205020404" pitchFamily="49" charset="0"/>
              <a:buChar char="o"/>
            </a:pPr>
            <a:r>
              <a:rPr lang="es-ES" dirty="0"/>
              <a:t> Comunidades de energías renovables (“CER”)</a:t>
            </a:r>
          </a:p>
          <a:p>
            <a:pPr algn="just" rtl="0">
              <a:lnSpc>
                <a:spcPct val="150000"/>
              </a:lnSpc>
              <a:spcBef>
                <a:spcPts val="600"/>
              </a:spcBef>
              <a:spcAft>
                <a:spcPts val="1200"/>
              </a:spcAft>
            </a:pPr>
            <a:endParaRPr lang="es-ES" dirty="0"/>
          </a:p>
        </p:txBody>
      </p:sp>
      <p:sp>
        <p:nvSpPr>
          <p:cNvPr id="4" name="Marcador de posición de número de diapositiva 3"/>
          <p:cNvSpPr>
            <a:spLocks noGrp="1"/>
          </p:cNvSpPr>
          <p:nvPr>
            <p:ph type="sldNum" sz="quarter" idx="12"/>
          </p:nvPr>
        </p:nvSpPr>
        <p:spPr/>
        <p:txBody>
          <a:bodyPr rtlCol="0"/>
          <a:lstStyle/>
          <a:p>
            <a:pPr rtl="0"/>
            <a:fld id="{9CD8D479-8942-46E8-A226-A4E01F7A105C}" type="slidenum">
              <a:rPr lang="es-ES" smtClean="0"/>
              <a:t>2</a:t>
            </a:fld>
            <a:endParaRPr lang="es-ES" dirty="0"/>
          </a:p>
        </p:txBody>
      </p:sp>
      <p:sp>
        <p:nvSpPr>
          <p:cNvPr id="5" name="Marcador de posición de fecha 4"/>
          <p:cNvSpPr>
            <a:spLocks noGrp="1"/>
          </p:cNvSpPr>
          <p:nvPr>
            <p:ph type="dt" sz="half" idx="10"/>
          </p:nvPr>
        </p:nvSpPr>
        <p:spPr/>
        <p:txBody>
          <a:bodyPr rtlCol="0"/>
          <a:lstStyle/>
          <a:p>
            <a:pPr rtl="0"/>
            <a:fld id="{040AE56E-CFF4-44E8-B8BB-AC261A0566AB}" type="datetime1">
              <a:rPr lang="es-ES" smtClean="0"/>
              <a:t>24/07/2024</a:t>
            </a:fld>
            <a:endParaRPr lang="es-ES" dirty="0"/>
          </a:p>
        </p:txBody>
      </p:sp>
      <p:sp>
        <p:nvSpPr>
          <p:cNvPr id="6" name="Marcador de posición de pie de página 5"/>
          <p:cNvSpPr>
            <a:spLocks noGrp="1"/>
          </p:cNvSpPr>
          <p:nvPr>
            <p:ph type="ftr" sz="quarter" idx="11"/>
          </p:nvPr>
        </p:nvSpPr>
        <p:spPr/>
        <p:txBody>
          <a:bodyPr rtlCol="0"/>
          <a:lstStyle/>
          <a:p>
            <a:pPr rtl="0"/>
            <a:r>
              <a:rPr lang="es-ES" dirty="0"/>
              <a:t>¿Qué son las comunidades energéticas?</a:t>
            </a:r>
          </a:p>
        </p:txBody>
      </p:sp>
      <p:pic>
        <p:nvPicPr>
          <p:cNvPr id="1026" name="Picture 2" descr="Qué y cómo deberían ser las comunidades energéticas locales en España? -  ECOSERVEIS">
            <a:extLst>
              <a:ext uri="{FF2B5EF4-FFF2-40B4-BE49-F238E27FC236}">
                <a16:creationId xmlns:a16="http://schemas.microsoft.com/office/drawing/2014/main" id="{4B6A6DCA-ED87-9B8D-611F-DAFAFBD266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08800" y="4100546"/>
            <a:ext cx="5194733" cy="2382905"/>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n 10">
            <a:extLst>
              <a:ext uri="{FF2B5EF4-FFF2-40B4-BE49-F238E27FC236}">
                <a16:creationId xmlns:a16="http://schemas.microsoft.com/office/drawing/2014/main" id="{2F2730E0-F8DF-8CFB-D35B-697B5DE6BA0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2" name="Imagen 11" descr="Forma">
            <a:extLst>
              <a:ext uri="{FF2B5EF4-FFF2-40B4-BE49-F238E27FC236}">
                <a16:creationId xmlns:a16="http://schemas.microsoft.com/office/drawing/2014/main" id="{76EE8AC2-D8AB-F3F0-9FAC-8CCD3E12C28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1627619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943F2A-B49A-BA3D-0E7A-183B8D7B8847}"/>
              </a:ext>
            </a:extLst>
          </p:cNvPr>
          <p:cNvSpPr>
            <a:spLocks noGrp="1"/>
          </p:cNvSpPr>
          <p:nvPr>
            <p:ph type="title"/>
          </p:nvPr>
        </p:nvSpPr>
        <p:spPr>
          <a:xfrm>
            <a:off x="226700" y="1032094"/>
            <a:ext cx="3611969" cy="2257447"/>
          </a:xfrm>
        </p:spPr>
        <p:txBody>
          <a:bodyPr>
            <a:normAutofit/>
          </a:bodyPr>
          <a:lstStyle/>
          <a:p>
            <a:r>
              <a:rPr lang="es-ES" sz="2800" dirty="0"/>
              <a:t>BAJA DEL SOCIO</a:t>
            </a:r>
          </a:p>
        </p:txBody>
      </p:sp>
      <p:sp>
        <p:nvSpPr>
          <p:cNvPr id="4" name="Marcador de texto 3">
            <a:extLst>
              <a:ext uri="{FF2B5EF4-FFF2-40B4-BE49-F238E27FC236}">
                <a16:creationId xmlns:a16="http://schemas.microsoft.com/office/drawing/2014/main" id="{B88CDB99-4D53-8FDF-A63F-F4B127AD61E4}"/>
              </a:ext>
            </a:extLst>
          </p:cNvPr>
          <p:cNvSpPr>
            <a:spLocks noGrp="1"/>
          </p:cNvSpPr>
          <p:nvPr>
            <p:ph type="body" sz="half" idx="2"/>
          </p:nvPr>
        </p:nvSpPr>
        <p:spPr>
          <a:xfrm>
            <a:off x="3638790" y="334977"/>
            <a:ext cx="8326509" cy="5567983"/>
          </a:xfrm>
        </p:spPr>
        <p:txBody>
          <a:bodyPr>
            <a:noAutofit/>
          </a:bodyPr>
          <a:lstStyle/>
          <a:p>
            <a:pPr algn="just">
              <a:lnSpc>
                <a:spcPct val="100000"/>
              </a:lnSpc>
              <a:spcBef>
                <a:spcPts val="600"/>
              </a:spcBef>
              <a:spcAft>
                <a:spcPts val="600"/>
              </a:spcAft>
            </a:pPr>
            <a:r>
              <a:rPr lang="es-ES" sz="1400" b="1" u="sng" dirty="0">
                <a:effectLst/>
                <a:ea typeface="Calibri" panose="020F0502020204030204" pitchFamily="34" charset="0"/>
                <a:cs typeface="Calibri" panose="020F0502020204030204" pitchFamily="34" charset="0"/>
              </a:rPr>
              <a:t>Baja voluntaria</a:t>
            </a:r>
            <a:endParaRPr lang="es-ES" sz="1400" b="1" u="sng" dirty="0">
              <a:ea typeface="Calibri" panose="020F0502020204030204" pitchFamily="34" charset="0"/>
              <a:cs typeface="Times New Roman" panose="02020603050405020304" pitchFamily="18" charset="0"/>
            </a:endParaRPr>
          </a:p>
          <a:p>
            <a:pPr algn="just">
              <a:lnSpc>
                <a:spcPct val="100000"/>
              </a:lnSpc>
              <a:spcBef>
                <a:spcPts val="600"/>
              </a:spcBef>
              <a:spcAft>
                <a:spcPts val="600"/>
              </a:spcAft>
            </a:pPr>
            <a:r>
              <a:rPr lang="es-ES" sz="1400" dirty="0">
                <a:effectLst/>
                <a:ea typeface="Calibri" panose="020F0502020204030204" pitchFamily="34" charset="0"/>
                <a:cs typeface="Calibri" panose="020F0502020204030204" pitchFamily="34" charset="0"/>
              </a:rPr>
              <a:t>El socio podrá darse de baja voluntariamente en la cooperativa en cualquier momento, mediante preaviso por escrito al Consejo Rector</a:t>
            </a:r>
            <a:endParaRPr lang="es-ES" sz="1400" dirty="0">
              <a:effectLst/>
              <a:ea typeface="Calibri" panose="020F0502020204030204" pitchFamily="34" charset="0"/>
              <a:cs typeface="Times New Roman" panose="02020603050405020304" pitchFamily="18" charset="0"/>
            </a:endParaRPr>
          </a:p>
          <a:p>
            <a:pPr algn="just">
              <a:lnSpc>
                <a:spcPct val="100000"/>
              </a:lnSpc>
              <a:spcBef>
                <a:spcPts val="600"/>
              </a:spcBef>
              <a:spcAft>
                <a:spcPts val="600"/>
              </a:spcAft>
            </a:pPr>
            <a:r>
              <a:rPr lang="es-ES" sz="1400" b="1" u="sng" dirty="0">
                <a:effectLst/>
                <a:ea typeface="Calibri" panose="020F0502020204030204" pitchFamily="34" charset="0"/>
                <a:cs typeface="Calibri" panose="020F0502020204030204" pitchFamily="34" charset="0"/>
              </a:rPr>
              <a:t>Plazo de preaviso</a:t>
            </a:r>
            <a:endParaRPr lang="es-ES" sz="1400" b="1" u="sng" dirty="0">
              <a:ea typeface="Calibri" panose="020F0502020204030204" pitchFamily="34" charset="0"/>
              <a:cs typeface="Times New Roman" panose="02020603050405020304" pitchFamily="18" charset="0"/>
            </a:endParaRPr>
          </a:p>
          <a:p>
            <a:pPr algn="just">
              <a:lnSpc>
                <a:spcPct val="100000"/>
              </a:lnSpc>
              <a:spcBef>
                <a:spcPts val="600"/>
              </a:spcBef>
              <a:spcAft>
                <a:spcPts val="600"/>
              </a:spcAft>
            </a:pPr>
            <a:r>
              <a:rPr lang="es-ES" sz="1400" dirty="0">
                <a:effectLst/>
                <a:ea typeface="Calibri" panose="020F0502020204030204" pitchFamily="34" charset="0"/>
                <a:cs typeface="Times New Roman" panose="02020603050405020304" pitchFamily="18" charset="0"/>
              </a:rPr>
              <a:t>S</a:t>
            </a:r>
            <a:r>
              <a:rPr lang="es-ES" sz="1400" dirty="0">
                <a:effectLst/>
                <a:ea typeface="Calibri" panose="020F0502020204030204" pitchFamily="34" charset="0"/>
                <a:cs typeface="Calibri" panose="020F0502020204030204" pitchFamily="34" charset="0"/>
              </a:rPr>
              <a:t>e fijará en los Estatutos y no podrá ser superior a un año. Su incumplimiento podrá dar lugar a una indemnización de daños y perjuicios.</a:t>
            </a:r>
            <a:endParaRPr lang="es-ES" sz="1400" dirty="0">
              <a:effectLst/>
              <a:ea typeface="Calibri" panose="020F0502020204030204" pitchFamily="34" charset="0"/>
              <a:cs typeface="Times New Roman" panose="02020603050405020304" pitchFamily="18" charset="0"/>
            </a:endParaRPr>
          </a:p>
          <a:p>
            <a:pPr algn="just">
              <a:lnSpc>
                <a:spcPct val="100000"/>
              </a:lnSpc>
              <a:spcBef>
                <a:spcPts val="600"/>
              </a:spcBef>
              <a:spcAft>
                <a:spcPts val="600"/>
              </a:spcAft>
            </a:pPr>
            <a:r>
              <a:rPr lang="es-ES" sz="1400" b="1" u="sng" dirty="0">
                <a:effectLst/>
                <a:ea typeface="Calibri" panose="020F0502020204030204" pitchFamily="34" charset="0"/>
                <a:cs typeface="Calibri" panose="020F0502020204030204" pitchFamily="34" charset="0"/>
              </a:rPr>
              <a:t>Competencias del Consejo Rector</a:t>
            </a:r>
            <a:endParaRPr lang="es-ES" sz="1400" dirty="0">
              <a:effectLst/>
              <a:ea typeface="Calibri" panose="020F0502020204030204" pitchFamily="34" charset="0"/>
              <a:cs typeface="Times New Roman" panose="02020603050405020304" pitchFamily="18" charset="0"/>
            </a:endParaRPr>
          </a:p>
          <a:p>
            <a:pPr algn="just">
              <a:lnSpc>
                <a:spcPct val="100000"/>
              </a:lnSpc>
              <a:spcBef>
                <a:spcPts val="600"/>
              </a:spcBef>
              <a:spcAft>
                <a:spcPts val="600"/>
              </a:spcAft>
            </a:pPr>
            <a:r>
              <a:rPr lang="es-ES" sz="1400" dirty="0">
                <a:effectLst/>
                <a:ea typeface="Calibri" panose="020F0502020204030204" pitchFamily="34" charset="0"/>
                <a:cs typeface="Calibri" panose="020F0502020204030204" pitchFamily="34" charset="0"/>
              </a:rPr>
              <a:t>Califica y determina los efectos de la baja en el plazo de tres meses, salvo que los estatutos establezcan un plazo distinto. Si en este plazo el Consejo Rector no se pronuncia, el socio podrá considerar su baja como justificada a los efectos de liquidación y reembolso de aportaciones al capital.</a:t>
            </a:r>
            <a:endParaRPr lang="es-ES" sz="1400" dirty="0">
              <a:effectLst/>
              <a:ea typeface="Calibri" panose="020F0502020204030204" pitchFamily="34" charset="0"/>
              <a:cs typeface="Times New Roman" panose="02020603050405020304" pitchFamily="18" charset="0"/>
            </a:endParaRPr>
          </a:p>
          <a:p>
            <a:pPr algn="just">
              <a:lnSpc>
                <a:spcPct val="100000"/>
              </a:lnSpc>
              <a:spcBef>
                <a:spcPts val="600"/>
              </a:spcBef>
              <a:spcAft>
                <a:spcPts val="600"/>
              </a:spcAft>
            </a:pPr>
            <a:r>
              <a:rPr lang="es-ES" sz="1400" b="1" u="sng" dirty="0">
                <a:effectLst/>
                <a:ea typeface="Calibri" panose="020F0502020204030204" pitchFamily="34" charset="0"/>
                <a:cs typeface="Calibri" panose="020F0502020204030204" pitchFamily="34" charset="0"/>
              </a:rPr>
              <a:t>Limitaciones</a:t>
            </a:r>
            <a:r>
              <a:rPr lang="es-ES" sz="1400" b="1" dirty="0">
                <a:effectLst/>
                <a:ea typeface="Calibri" panose="020F0502020204030204" pitchFamily="34" charset="0"/>
                <a:cs typeface="Calibri" panose="020F0502020204030204" pitchFamily="34" charset="0"/>
              </a:rPr>
              <a:t> </a:t>
            </a:r>
            <a:endParaRPr lang="es-ES" sz="1400" dirty="0">
              <a:effectLst/>
              <a:ea typeface="Calibri" panose="020F0502020204030204" pitchFamily="34" charset="0"/>
              <a:cs typeface="Times New Roman" panose="02020603050405020304" pitchFamily="18" charset="0"/>
            </a:endParaRPr>
          </a:p>
          <a:p>
            <a:pPr algn="just">
              <a:lnSpc>
                <a:spcPct val="100000"/>
              </a:lnSpc>
              <a:spcBef>
                <a:spcPts val="600"/>
              </a:spcBef>
              <a:spcAft>
                <a:spcPts val="600"/>
              </a:spcAft>
            </a:pPr>
            <a:r>
              <a:rPr lang="es-ES" sz="1400" dirty="0">
                <a:effectLst/>
                <a:ea typeface="Calibri" panose="020F0502020204030204" pitchFamily="34" charset="0"/>
                <a:cs typeface="Calibri" panose="020F0502020204030204" pitchFamily="34" charset="0"/>
              </a:rPr>
              <a:t>Los Estatutos podrán exigir el compromiso del socio de no darse de baja voluntariamente, sin justa causa hasta el final del ejercicio económico o hasta que haya transcurrido, desde su admisión, el tiempo que fijen los Estatutos, que no será superior a cinco años.</a:t>
            </a:r>
          </a:p>
          <a:p>
            <a:pPr algn="just">
              <a:lnSpc>
                <a:spcPct val="100000"/>
              </a:lnSpc>
              <a:spcBef>
                <a:spcPts val="600"/>
              </a:spcBef>
              <a:spcAft>
                <a:spcPts val="600"/>
              </a:spcAft>
            </a:pPr>
            <a:r>
              <a:rPr lang="es-ES" sz="1400" b="1" u="sng" dirty="0">
                <a:cs typeface="Calibri" panose="020F0502020204030204" pitchFamily="34" charset="0"/>
              </a:rPr>
              <a:t>Baja por nuevas obligaciones o cargas</a:t>
            </a:r>
          </a:p>
          <a:p>
            <a:pPr algn="just">
              <a:lnSpc>
                <a:spcPct val="100000"/>
              </a:lnSpc>
              <a:spcBef>
                <a:spcPts val="600"/>
              </a:spcBef>
              <a:spcAft>
                <a:spcPts val="600"/>
              </a:spcAft>
            </a:pPr>
            <a:r>
              <a:rPr lang="es-ES" sz="1400" dirty="0">
                <a:effectLst/>
                <a:ea typeface="Calibri" panose="020F0502020204030204" pitchFamily="34" charset="0"/>
                <a:cs typeface="Times New Roman" panose="02020603050405020304" pitchFamily="18" charset="0"/>
              </a:rPr>
              <a:t>El socio que hubiese salvado expresamente su voto o estuviese ausente y disconforme con cualquier acuerdo de la Asamblea General, que implique la asunción de obligaciones o cargas gravemente onerosas no previstas en los Estatutos, podrá darse de baja, que será justificada</a:t>
            </a:r>
          </a:p>
          <a:p>
            <a:endParaRPr lang="es-ES" sz="1400" dirty="0"/>
          </a:p>
        </p:txBody>
      </p:sp>
      <p:sp>
        <p:nvSpPr>
          <p:cNvPr id="5" name="Marcador de número de diapositiva 4">
            <a:extLst>
              <a:ext uri="{FF2B5EF4-FFF2-40B4-BE49-F238E27FC236}">
                <a16:creationId xmlns:a16="http://schemas.microsoft.com/office/drawing/2014/main" id="{663FEE52-4C06-3C8F-A319-1266039B4638}"/>
              </a:ext>
            </a:extLst>
          </p:cNvPr>
          <p:cNvSpPr>
            <a:spLocks noGrp="1"/>
          </p:cNvSpPr>
          <p:nvPr>
            <p:ph type="sldNum" sz="quarter" idx="12"/>
          </p:nvPr>
        </p:nvSpPr>
        <p:spPr/>
        <p:txBody>
          <a:bodyPr/>
          <a:lstStyle/>
          <a:p>
            <a:pPr rtl="0"/>
            <a:fld id="{9CD8D479-8942-46E8-A226-A4E01F7A105C}" type="slidenum">
              <a:rPr lang="es-ES" noProof="0" smtClean="0"/>
              <a:t>20</a:t>
            </a:fld>
            <a:endParaRPr lang="es-ES" noProof="0" dirty="0"/>
          </a:p>
        </p:txBody>
      </p:sp>
      <p:sp>
        <p:nvSpPr>
          <p:cNvPr id="6" name="Marcador de fecha 5">
            <a:extLst>
              <a:ext uri="{FF2B5EF4-FFF2-40B4-BE49-F238E27FC236}">
                <a16:creationId xmlns:a16="http://schemas.microsoft.com/office/drawing/2014/main" id="{8D975A25-4824-FB69-33F8-456F63D823C7}"/>
              </a:ext>
            </a:extLst>
          </p:cNvPr>
          <p:cNvSpPr>
            <a:spLocks noGrp="1"/>
          </p:cNvSpPr>
          <p:nvPr>
            <p:ph type="dt" sz="half" idx="10"/>
          </p:nvPr>
        </p:nvSpPr>
        <p:spPr/>
        <p:txBody>
          <a:bodyPr/>
          <a:lstStyle/>
          <a:p>
            <a:pPr rtl="0"/>
            <a:fld id="{2337AC02-EA6D-465F-BF03-15EFEA467FA6}" type="datetime1">
              <a:rPr lang="es-ES" noProof="0" smtClean="0"/>
              <a:t>24/07/2024</a:t>
            </a:fld>
            <a:endParaRPr lang="es-ES" noProof="0" dirty="0"/>
          </a:p>
        </p:txBody>
      </p:sp>
      <p:sp>
        <p:nvSpPr>
          <p:cNvPr id="7" name="Marcador de pie de página 6">
            <a:extLst>
              <a:ext uri="{FF2B5EF4-FFF2-40B4-BE49-F238E27FC236}">
                <a16:creationId xmlns:a16="http://schemas.microsoft.com/office/drawing/2014/main" id="{613AEB38-B973-0565-E80D-7DEEAB7BFB28}"/>
              </a:ext>
            </a:extLst>
          </p:cNvPr>
          <p:cNvSpPr>
            <a:spLocks noGrp="1"/>
          </p:cNvSpPr>
          <p:nvPr>
            <p:ph type="ftr" sz="quarter" idx="11"/>
          </p:nvPr>
        </p:nvSpPr>
        <p:spPr/>
        <p:txBody>
          <a:bodyPr/>
          <a:lstStyle/>
          <a:p>
            <a:pPr rtl="0"/>
            <a:r>
              <a:rPr lang="es-ES" noProof="0" dirty="0"/>
              <a:t>Figuras idóneas - cooperativas</a:t>
            </a:r>
          </a:p>
        </p:txBody>
      </p:sp>
      <p:sp>
        <p:nvSpPr>
          <p:cNvPr id="8" name="Flecha: a la derecha 7">
            <a:extLst>
              <a:ext uri="{FF2B5EF4-FFF2-40B4-BE49-F238E27FC236}">
                <a16:creationId xmlns:a16="http://schemas.microsoft.com/office/drawing/2014/main" id="{7AE6253D-A171-A26F-952E-1A332A5930AD}"/>
              </a:ext>
            </a:extLst>
          </p:cNvPr>
          <p:cNvSpPr/>
          <p:nvPr/>
        </p:nvSpPr>
        <p:spPr>
          <a:xfrm>
            <a:off x="3087231" y="2835548"/>
            <a:ext cx="398352" cy="40740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1" name="Imagen 10">
            <a:extLst>
              <a:ext uri="{FF2B5EF4-FFF2-40B4-BE49-F238E27FC236}">
                <a16:creationId xmlns:a16="http://schemas.microsoft.com/office/drawing/2014/main" id="{4921C83F-D4DD-8E29-CB29-073B7E8222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4" name="Imagen 13" descr="Forma">
            <a:extLst>
              <a:ext uri="{FF2B5EF4-FFF2-40B4-BE49-F238E27FC236}">
                <a16:creationId xmlns:a16="http://schemas.microsoft.com/office/drawing/2014/main" id="{EFAE4DDB-51EC-8F09-53A4-0F92594D3A5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2061214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47F27C11-DCA2-A02B-EA3F-793525DDA7B9}"/>
              </a:ext>
            </a:extLst>
          </p:cNvPr>
          <p:cNvSpPr>
            <a:spLocks noGrp="1"/>
          </p:cNvSpPr>
          <p:nvPr>
            <p:ph type="sldNum" sz="quarter" idx="12"/>
          </p:nvPr>
        </p:nvSpPr>
        <p:spPr/>
        <p:txBody>
          <a:bodyPr/>
          <a:lstStyle/>
          <a:p>
            <a:pPr rtl="0"/>
            <a:fld id="{9CD8D479-8942-46E8-A226-A4E01F7A105C}" type="slidenum">
              <a:rPr lang="es-ES" noProof="0" smtClean="0"/>
              <a:t>21</a:t>
            </a:fld>
            <a:endParaRPr lang="es-ES" noProof="0" dirty="0"/>
          </a:p>
        </p:txBody>
      </p:sp>
      <p:sp>
        <p:nvSpPr>
          <p:cNvPr id="3" name="Marcador de fecha 2">
            <a:extLst>
              <a:ext uri="{FF2B5EF4-FFF2-40B4-BE49-F238E27FC236}">
                <a16:creationId xmlns:a16="http://schemas.microsoft.com/office/drawing/2014/main" id="{6C827C97-C6E4-1A62-AF7A-85251DCA8C0C}"/>
              </a:ext>
            </a:extLst>
          </p:cNvPr>
          <p:cNvSpPr>
            <a:spLocks noGrp="1"/>
          </p:cNvSpPr>
          <p:nvPr>
            <p:ph type="dt" sz="half" idx="10"/>
          </p:nvPr>
        </p:nvSpPr>
        <p:spPr/>
        <p:txBody>
          <a:bodyPr/>
          <a:lstStyle/>
          <a:p>
            <a:pPr rtl="0"/>
            <a:fld id="{0060FE62-507F-4526-A445-3A3BC99BF160}" type="datetime1">
              <a:rPr lang="es-ES" noProof="0" smtClean="0"/>
              <a:t>24/07/2024</a:t>
            </a:fld>
            <a:endParaRPr lang="es-ES" noProof="0" dirty="0"/>
          </a:p>
        </p:txBody>
      </p:sp>
      <p:sp>
        <p:nvSpPr>
          <p:cNvPr id="4" name="Marcador de pie de página 3">
            <a:extLst>
              <a:ext uri="{FF2B5EF4-FFF2-40B4-BE49-F238E27FC236}">
                <a16:creationId xmlns:a16="http://schemas.microsoft.com/office/drawing/2014/main" id="{0A53D098-A68C-8C62-5529-DBC007CE9CF2}"/>
              </a:ext>
            </a:extLst>
          </p:cNvPr>
          <p:cNvSpPr>
            <a:spLocks noGrp="1"/>
          </p:cNvSpPr>
          <p:nvPr>
            <p:ph type="ftr" sz="quarter" idx="11"/>
          </p:nvPr>
        </p:nvSpPr>
        <p:spPr/>
        <p:txBody>
          <a:bodyPr/>
          <a:lstStyle/>
          <a:p>
            <a:pPr rtl="0"/>
            <a:r>
              <a:rPr lang="es-ES" noProof="0" dirty="0"/>
              <a:t>Figuras idóneas - cooperativas</a:t>
            </a:r>
          </a:p>
        </p:txBody>
      </p:sp>
      <p:sp>
        <p:nvSpPr>
          <p:cNvPr id="5" name="CuadroTexto 4">
            <a:extLst>
              <a:ext uri="{FF2B5EF4-FFF2-40B4-BE49-F238E27FC236}">
                <a16:creationId xmlns:a16="http://schemas.microsoft.com/office/drawing/2014/main" id="{1054810F-489A-1A00-D6F1-967718B7699C}"/>
              </a:ext>
            </a:extLst>
          </p:cNvPr>
          <p:cNvSpPr txBox="1"/>
          <p:nvPr/>
        </p:nvSpPr>
        <p:spPr>
          <a:xfrm>
            <a:off x="3286609" y="28776"/>
            <a:ext cx="8319432" cy="7825219"/>
          </a:xfrm>
          <a:prstGeom prst="rect">
            <a:avLst/>
          </a:prstGeom>
          <a:noFill/>
        </p:spPr>
        <p:txBody>
          <a:bodyPr wrap="square" rtlCol="0">
            <a:spAutoFit/>
          </a:bodyPr>
          <a:lstStyle/>
          <a:p>
            <a:pPr algn="just">
              <a:lnSpc>
                <a:spcPct val="150000"/>
              </a:lnSpc>
              <a:spcBef>
                <a:spcPts val="600"/>
              </a:spcBef>
              <a:spcAft>
                <a:spcPts val="600"/>
              </a:spcAft>
            </a:pPr>
            <a:r>
              <a:rPr lang="es-ES" sz="1600" b="1" u="sng" dirty="0">
                <a:effectLst/>
                <a:latin typeface="Calibri" panose="020F0502020204030204" pitchFamily="34" charset="0"/>
                <a:ea typeface="Calibri" panose="020F0502020204030204" pitchFamily="34" charset="0"/>
                <a:cs typeface="Calibri" panose="020F0502020204030204" pitchFamily="34" charset="0"/>
              </a:rPr>
              <a:t>Baja obligatoria</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600"/>
              </a:spcBef>
              <a:spcAft>
                <a:spcPts val="1200"/>
              </a:spcAft>
            </a:pPr>
            <a:r>
              <a:rPr lang="es-ES" sz="1400" dirty="0">
                <a:cs typeface="Calibri" panose="020F0502020204030204" pitchFamily="34" charset="0"/>
              </a:rPr>
              <a:t>Causarán baja obligatoria los socios que pierdan los requisitos exigidos para serlo según la Ley o los Estatutos de la cooperativa y será acordada, previa audiencia del interesado, por el Consejo Rector, de oficio, a petición de cualquier otro socio o del propio afectado.</a:t>
            </a:r>
          </a:p>
          <a:p>
            <a:pPr algn="just">
              <a:lnSpc>
                <a:spcPct val="150000"/>
              </a:lnSpc>
              <a:spcBef>
                <a:spcPts val="600"/>
              </a:spcBef>
              <a:spcAft>
                <a:spcPts val="1200"/>
              </a:spcAft>
            </a:pPr>
            <a:r>
              <a:rPr lang="es-ES" sz="1400" dirty="0">
                <a:cs typeface="Calibri" panose="020F0502020204030204" pitchFamily="34" charset="0"/>
              </a:rPr>
              <a:t>El acuerdo del Consejo Rector produce efectos desde que sea notificada la ratificación del Comité de Recursos o, en su defecto, de la Asamblea General, o haya transcurrido el plazo para recurrir ante los mismos sin haberlo hecho. No obstante, podrá establecer con carácter inmediato la suspensión cautelar de derechos y obligaciones del socio hasta que el acuerdo sea ejecutivo si así lo prevén los Estatutos, que deberán determinar el alcance de dicha suspensión. </a:t>
            </a:r>
          </a:p>
          <a:p>
            <a:pPr algn="just">
              <a:lnSpc>
                <a:spcPct val="150000"/>
              </a:lnSpc>
              <a:spcBef>
                <a:spcPts val="600"/>
              </a:spcBef>
              <a:spcAft>
                <a:spcPts val="1200"/>
              </a:spcAft>
            </a:pPr>
            <a:r>
              <a:rPr lang="es-ES" sz="1400" dirty="0">
                <a:cs typeface="Calibri" panose="020F0502020204030204" pitchFamily="34" charset="0"/>
              </a:rPr>
              <a:t>El socio conservará su derecho de voto en la Asamblea General mientras el acuerdo no sea ejecutivo.</a:t>
            </a:r>
          </a:p>
          <a:p>
            <a:pPr algn="just">
              <a:lnSpc>
                <a:spcPct val="150000"/>
              </a:lnSpc>
              <a:spcBef>
                <a:spcPts val="600"/>
              </a:spcBef>
              <a:spcAft>
                <a:spcPts val="1200"/>
              </a:spcAft>
            </a:pPr>
            <a:r>
              <a:rPr lang="es-ES" sz="1400" dirty="0">
                <a:cs typeface="Calibri" panose="020F0502020204030204" pitchFamily="34" charset="0"/>
              </a:rPr>
              <a:t>El socio disconforme con el acuerdo motivado del Consejo Rector, sobre la calificación y efectos de su baja podrá impugnarlo en el plazo de un mes, desde su notificación, ante el Comité de Recursos que deberá resolver en el plazo de dos meses o, en su defecto, ante la Asamblea General que resolverá en la primera reunión que se celebre. </a:t>
            </a:r>
          </a:p>
          <a:p>
            <a:pPr algn="just">
              <a:lnSpc>
                <a:spcPct val="150000"/>
              </a:lnSpc>
              <a:spcBef>
                <a:spcPts val="600"/>
              </a:spcBef>
              <a:spcAft>
                <a:spcPts val="1200"/>
              </a:spcAft>
            </a:pPr>
            <a:r>
              <a:rPr lang="es-ES" sz="1400" dirty="0">
                <a:cs typeface="Calibri" panose="020F0502020204030204" pitchFamily="34" charset="0"/>
              </a:rPr>
              <a:t>Transcurridos dichos plazos sin haberse resuelto y notificado el recurso, se entenderá que éste ha sido estimado.</a:t>
            </a:r>
          </a:p>
          <a:p>
            <a:pPr algn="just">
              <a:lnSpc>
                <a:spcPct val="150000"/>
              </a:lnSpc>
              <a:spcBef>
                <a:spcPts val="600"/>
              </a:spcBef>
              <a:spcAft>
                <a:spcPts val="1200"/>
              </a:spcAft>
            </a:pPr>
            <a:endParaRPr lang="es-ES" sz="13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600"/>
              </a:spcBef>
              <a:spcAft>
                <a:spcPts val="600"/>
              </a:spcAft>
            </a:pPr>
            <a:endParaRPr lang="es-ES" sz="1400" dirty="0">
              <a:effectLst/>
              <a:ea typeface="Calibri" panose="020F0502020204030204" pitchFamily="34" charset="0"/>
              <a:cs typeface="Times New Roman" panose="02020603050405020304" pitchFamily="18" charset="0"/>
            </a:endParaRPr>
          </a:p>
          <a:p>
            <a:endParaRPr lang="es-ES" dirty="0"/>
          </a:p>
        </p:txBody>
      </p:sp>
      <p:sp>
        <p:nvSpPr>
          <p:cNvPr id="6" name="Título 1">
            <a:extLst>
              <a:ext uri="{FF2B5EF4-FFF2-40B4-BE49-F238E27FC236}">
                <a16:creationId xmlns:a16="http://schemas.microsoft.com/office/drawing/2014/main" id="{B01C0B67-29D9-B4E6-73A2-0F45A6B0249B}"/>
              </a:ext>
            </a:extLst>
          </p:cNvPr>
          <p:cNvSpPr txBox="1">
            <a:spLocks/>
          </p:cNvSpPr>
          <p:nvPr/>
        </p:nvSpPr>
        <p:spPr>
          <a:xfrm>
            <a:off x="40640" y="2725795"/>
            <a:ext cx="3611969" cy="2257447"/>
          </a:xfrm>
          <a:prstGeom prst="rect">
            <a:avLst/>
          </a:prstGeom>
        </p:spPr>
        <p:txBody>
          <a:bodyPr>
            <a:normAutofit/>
          </a:bodyPr>
          <a:lstStyle>
            <a:lvl1pPr algn="l" defTabSz="914400" rtl="0" eaLnBrk="1" latinLnBrk="0" hangingPunct="1">
              <a:spcBef>
                <a:spcPct val="0"/>
              </a:spcBef>
              <a:buNone/>
              <a:defRPr sz="3400" kern="1200">
                <a:solidFill>
                  <a:schemeClr val="accent1">
                    <a:lumMod val="75000"/>
                  </a:schemeClr>
                </a:solidFill>
                <a:latin typeface="+mj-lt"/>
                <a:ea typeface="+mj-ea"/>
                <a:cs typeface="+mj-cs"/>
              </a:defRPr>
            </a:lvl1pPr>
          </a:lstStyle>
          <a:p>
            <a:r>
              <a:rPr lang="es-ES" sz="2400" dirty="0"/>
              <a:t>BAJA DEL SOCIO (2)</a:t>
            </a:r>
          </a:p>
        </p:txBody>
      </p:sp>
      <p:sp>
        <p:nvSpPr>
          <p:cNvPr id="7" name="Flecha: a la derecha 6">
            <a:extLst>
              <a:ext uri="{FF2B5EF4-FFF2-40B4-BE49-F238E27FC236}">
                <a16:creationId xmlns:a16="http://schemas.microsoft.com/office/drawing/2014/main" id="{66C700A6-6F6D-7C11-2937-66F02AB23851}"/>
              </a:ext>
            </a:extLst>
          </p:cNvPr>
          <p:cNvSpPr/>
          <p:nvPr/>
        </p:nvSpPr>
        <p:spPr>
          <a:xfrm>
            <a:off x="2847617" y="2776595"/>
            <a:ext cx="398352" cy="40740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1" name="Imagen 10">
            <a:extLst>
              <a:ext uri="{FF2B5EF4-FFF2-40B4-BE49-F238E27FC236}">
                <a16:creationId xmlns:a16="http://schemas.microsoft.com/office/drawing/2014/main" id="{7485AEB2-9EE0-BA58-4EFD-B1B64FC78B2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5" name="Imagen 14" descr="Forma">
            <a:extLst>
              <a:ext uri="{FF2B5EF4-FFF2-40B4-BE49-F238E27FC236}">
                <a16:creationId xmlns:a16="http://schemas.microsoft.com/office/drawing/2014/main" id="{4C0764A1-135E-1E7E-99C9-3279581941D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939700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ómo crear una asociación, paso a paso, en el segundo dossier Somos  Pacientes | Somos Pacientes">
            <a:extLst>
              <a:ext uri="{FF2B5EF4-FFF2-40B4-BE49-F238E27FC236}">
                <a16:creationId xmlns:a16="http://schemas.microsoft.com/office/drawing/2014/main" id="{23B648C5-ABE4-839C-B789-DAE869E2B0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9266" y="714374"/>
            <a:ext cx="2990309" cy="2143995"/>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036DF757-EB5D-2B87-15CB-E60576411C37}"/>
              </a:ext>
            </a:extLst>
          </p:cNvPr>
          <p:cNvSpPr>
            <a:spLocks noGrp="1"/>
          </p:cNvSpPr>
          <p:nvPr>
            <p:ph type="title"/>
          </p:nvPr>
        </p:nvSpPr>
        <p:spPr>
          <a:xfrm>
            <a:off x="704851" y="681719"/>
            <a:ext cx="4155622" cy="2532888"/>
          </a:xfrm>
        </p:spPr>
        <p:txBody>
          <a:bodyPr/>
          <a:lstStyle/>
          <a:p>
            <a:r>
              <a:rPr lang="es-ES" dirty="0"/>
              <a:t>ASOCIACIONES</a:t>
            </a:r>
          </a:p>
        </p:txBody>
      </p:sp>
      <p:sp>
        <p:nvSpPr>
          <p:cNvPr id="4" name="Marcador de texto 3">
            <a:extLst>
              <a:ext uri="{FF2B5EF4-FFF2-40B4-BE49-F238E27FC236}">
                <a16:creationId xmlns:a16="http://schemas.microsoft.com/office/drawing/2014/main" id="{4DF3CC17-7553-6578-93E8-19F6A915F07A}"/>
              </a:ext>
            </a:extLst>
          </p:cNvPr>
          <p:cNvSpPr>
            <a:spLocks noGrp="1"/>
          </p:cNvSpPr>
          <p:nvPr>
            <p:ph type="body" sz="half" idx="2"/>
          </p:nvPr>
        </p:nvSpPr>
        <p:spPr>
          <a:xfrm>
            <a:off x="556630" y="3293922"/>
            <a:ext cx="4528052" cy="3061611"/>
          </a:xfrm>
        </p:spPr>
        <p:txBody>
          <a:bodyPr>
            <a:normAutofit/>
          </a:bodyPr>
          <a:lstStyle/>
          <a:p>
            <a:pPr algn="just"/>
            <a:r>
              <a:rPr lang="es-ES" sz="1600" dirty="0"/>
              <a:t>Son personas jurídicas de derecho privado formadas por la unión de personas para la consecución de un fin lícito. </a:t>
            </a:r>
          </a:p>
          <a:p>
            <a:pPr algn="just"/>
            <a:r>
              <a:rPr lang="es-ES" sz="1600" dirty="0"/>
              <a:t>Las Administraciones Públicas pueden formar parte de las asociaciones.</a:t>
            </a:r>
          </a:p>
          <a:p>
            <a:pPr algn="just"/>
            <a:r>
              <a:rPr lang="es-ES" sz="1600" dirty="0"/>
              <a:t>Su funcionamiento y organización deben ser democráticos y no pueden tener ánimo de lucro.   Si su actividad genera beneficios, deben destinarse al cumplimiento de sus fines.</a:t>
            </a:r>
          </a:p>
        </p:txBody>
      </p:sp>
      <p:sp>
        <p:nvSpPr>
          <p:cNvPr id="5" name="Marcador de número de diapositiva 4">
            <a:extLst>
              <a:ext uri="{FF2B5EF4-FFF2-40B4-BE49-F238E27FC236}">
                <a16:creationId xmlns:a16="http://schemas.microsoft.com/office/drawing/2014/main" id="{24F4635C-6977-5875-0580-8A18D5F982B7}"/>
              </a:ext>
            </a:extLst>
          </p:cNvPr>
          <p:cNvSpPr>
            <a:spLocks noGrp="1"/>
          </p:cNvSpPr>
          <p:nvPr>
            <p:ph type="sldNum" sz="quarter" idx="12"/>
          </p:nvPr>
        </p:nvSpPr>
        <p:spPr/>
        <p:txBody>
          <a:bodyPr/>
          <a:lstStyle/>
          <a:p>
            <a:pPr rtl="0"/>
            <a:fld id="{9CD8D479-8942-46E8-A226-A4E01F7A105C}" type="slidenum">
              <a:rPr lang="es-ES" noProof="0" smtClean="0"/>
              <a:t>22</a:t>
            </a:fld>
            <a:endParaRPr lang="es-ES" noProof="0" dirty="0"/>
          </a:p>
        </p:txBody>
      </p:sp>
      <p:sp>
        <p:nvSpPr>
          <p:cNvPr id="6" name="Marcador de fecha 5">
            <a:extLst>
              <a:ext uri="{FF2B5EF4-FFF2-40B4-BE49-F238E27FC236}">
                <a16:creationId xmlns:a16="http://schemas.microsoft.com/office/drawing/2014/main" id="{9C8AF62E-9176-1792-1A6B-A792E54FC7B7}"/>
              </a:ext>
            </a:extLst>
          </p:cNvPr>
          <p:cNvSpPr>
            <a:spLocks noGrp="1"/>
          </p:cNvSpPr>
          <p:nvPr>
            <p:ph type="dt" sz="half" idx="10"/>
          </p:nvPr>
        </p:nvSpPr>
        <p:spPr/>
        <p:txBody>
          <a:bodyPr/>
          <a:lstStyle/>
          <a:p>
            <a:pPr rtl="0"/>
            <a:fld id="{2337AC02-EA6D-465F-BF03-15EFEA467FA6}" type="datetime1">
              <a:rPr lang="es-ES" noProof="0" smtClean="0"/>
              <a:t>24/07/2024</a:t>
            </a:fld>
            <a:endParaRPr lang="es-ES" noProof="0" dirty="0"/>
          </a:p>
        </p:txBody>
      </p:sp>
      <p:sp>
        <p:nvSpPr>
          <p:cNvPr id="7" name="Marcador de pie de página 6">
            <a:extLst>
              <a:ext uri="{FF2B5EF4-FFF2-40B4-BE49-F238E27FC236}">
                <a16:creationId xmlns:a16="http://schemas.microsoft.com/office/drawing/2014/main" id="{0567FE85-73C9-BE33-B62C-B1E25046D3FA}"/>
              </a:ext>
            </a:extLst>
          </p:cNvPr>
          <p:cNvSpPr>
            <a:spLocks noGrp="1"/>
          </p:cNvSpPr>
          <p:nvPr>
            <p:ph type="ftr" sz="quarter" idx="11"/>
          </p:nvPr>
        </p:nvSpPr>
        <p:spPr/>
        <p:txBody>
          <a:bodyPr/>
          <a:lstStyle/>
          <a:p>
            <a:pPr rtl="0"/>
            <a:r>
              <a:rPr lang="es-ES" noProof="0" dirty="0"/>
              <a:t>Figuras idóneas - asociaciones</a:t>
            </a:r>
          </a:p>
        </p:txBody>
      </p:sp>
      <p:sp>
        <p:nvSpPr>
          <p:cNvPr id="8" name="Marcador de texto 3">
            <a:extLst>
              <a:ext uri="{FF2B5EF4-FFF2-40B4-BE49-F238E27FC236}">
                <a16:creationId xmlns:a16="http://schemas.microsoft.com/office/drawing/2014/main" id="{C6A88804-2704-5884-425C-8A61E977014C}"/>
              </a:ext>
            </a:extLst>
          </p:cNvPr>
          <p:cNvSpPr txBox="1">
            <a:spLocks/>
          </p:cNvSpPr>
          <p:nvPr/>
        </p:nvSpPr>
        <p:spPr>
          <a:xfrm>
            <a:off x="5525473" y="503946"/>
            <a:ext cx="6379834" cy="5507555"/>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900"/>
              </a:spcBef>
              <a:buFont typeface="Arial" panose="020B0604020202020204" pitchFamily="34" charset="0"/>
              <a:buNone/>
              <a:defRPr sz="1800" kern="1200">
                <a:solidFill>
                  <a:schemeClr val="tx1"/>
                </a:solidFill>
                <a:latin typeface="+mn-lt"/>
                <a:ea typeface="+mn-ea"/>
                <a:cs typeface="+mn-cs"/>
              </a:defRPr>
            </a:lvl1pPr>
            <a:lvl2pPr marL="457200" indent="0" algn="l" defTabSz="914400" rtl="0" eaLnBrk="1" latinLnBrk="0" hangingPunct="1">
              <a:lnSpc>
                <a:spcPct val="90000"/>
              </a:lnSpc>
              <a:spcBef>
                <a:spcPts val="4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4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4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4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4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4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4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400"/>
              </a:spcBef>
              <a:buFont typeface="Arial" panose="020B0604020202020204" pitchFamily="34" charset="0"/>
              <a:buNone/>
              <a:defRPr sz="1000" kern="1200">
                <a:solidFill>
                  <a:schemeClr val="tx1"/>
                </a:solidFill>
                <a:latin typeface="+mn-lt"/>
                <a:ea typeface="+mn-ea"/>
                <a:cs typeface="+mn-cs"/>
              </a:defRPr>
            </a:lvl9pPr>
          </a:lstStyle>
          <a:p>
            <a:pPr algn="ctr"/>
            <a:r>
              <a:rPr lang="es-ES" sz="2000" b="1" dirty="0">
                <a:solidFill>
                  <a:schemeClr val="accent1">
                    <a:lumMod val="75000"/>
                  </a:schemeClr>
                </a:solidFill>
                <a:effectLst>
                  <a:outerShdw blurRad="38100" dist="38100" dir="2700000" algn="tl">
                    <a:srgbClr val="000000">
                      <a:alpha val="43137"/>
                    </a:srgbClr>
                  </a:outerShdw>
                </a:effectLst>
              </a:rPr>
              <a:t>Constitución de una asociación</a:t>
            </a:r>
          </a:p>
          <a:p>
            <a:pPr algn="just"/>
            <a:endParaRPr lang="es-ES" sz="1600" dirty="0">
              <a:effectLst>
                <a:outerShdw blurRad="38100" dist="38100" dir="2700000" algn="tl">
                  <a:srgbClr val="000000">
                    <a:alpha val="43137"/>
                  </a:srgbClr>
                </a:outerShdw>
              </a:effectLst>
            </a:endParaRPr>
          </a:p>
        </p:txBody>
      </p:sp>
      <p:sp>
        <p:nvSpPr>
          <p:cNvPr id="10" name="Elipse 9">
            <a:extLst>
              <a:ext uri="{FF2B5EF4-FFF2-40B4-BE49-F238E27FC236}">
                <a16:creationId xmlns:a16="http://schemas.microsoft.com/office/drawing/2014/main" id="{CE66B6E3-F97A-A314-1907-B826C90B5CE3}"/>
              </a:ext>
            </a:extLst>
          </p:cNvPr>
          <p:cNvSpPr/>
          <p:nvPr/>
        </p:nvSpPr>
        <p:spPr>
          <a:xfrm>
            <a:off x="5400725" y="3068320"/>
            <a:ext cx="1874745" cy="111502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dirty="0"/>
              <a:t>Acuerdo y acta fundacional</a:t>
            </a:r>
          </a:p>
        </p:txBody>
      </p:sp>
      <p:sp>
        <p:nvSpPr>
          <p:cNvPr id="11" name="Flecha: a la derecha 10">
            <a:extLst>
              <a:ext uri="{FF2B5EF4-FFF2-40B4-BE49-F238E27FC236}">
                <a16:creationId xmlns:a16="http://schemas.microsoft.com/office/drawing/2014/main" id="{EF486B1B-0431-0F08-9AD3-0A4D9A189373}"/>
              </a:ext>
            </a:extLst>
          </p:cNvPr>
          <p:cNvSpPr/>
          <p:nvPr/>
        </p:nvSpPr>
        <p:spPr>
          <a:xfrm>
            <a:off x="7331091" y="3392740"/>
            <a:ext cx="371192" cy="36151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CuadroTexto 11">
            <a:extLst>
              <a:ext uri="{FF2B5EF4-FFF2-40B4-BE49-F238E27FC236}">
                <a16:creationId xmlns:a16="http://schemas.microsoft.com/office/drawing/2014/main" id="{131A686F-1B0A-376C-F7F4-8862F05CF182}"/>
              </a:ext>
            </a:extLst>
          </p:cNvPr>
          <p:cNvSpPr txBox="1"/>
          <p:nvPr/>
        </p:nvSpPr>
        <p:spPr>
          <a:xfrm>
            <a:off x="7815722" y="1066799"/>
            <a:ext cx="4033716" cy="5015075"/>
          </a:xfrm>
          <a:prstGeom prst="rect">
            <a:avLst/>
          </a:prstGeom>
          <a:noFill/>
        </p:spPr>
        <p:txBody>
          <a:bodyPr wrap="square" rtlCol="0">
            <a:spAutoFit/>
          </a:bodyPr>
          <a:lstStyle/>
          <a:p>
            <a:pPr marL="285750" indent="-285750" algn="just">
              <a:buFont typeface="Wingdings" panose="05000000000000000000" pitchFamily="2" charset="2"/>
              <a:buChar char="§"/>
            </a:pPr>
            <a:r>
              <a:rPr lang="es-ES" sz="1600" dirty="0"/>
              <a:t>Tres o más personas físicas o jurídicas acuerdan colaborar para lograr objetivos lícitos, comunes y de interés general o particular</a:t>
            </a:r>
          </a:p>
          <a:p>
            <a:pPr marL="285750" indent="-285750" algn="just">
              <a:buFont typeface="Wingdings" panose="05000000000000000000" pitchFamily="2" charset="2"/>
              <a:buChar char="§"/>
            </a:pPr>
            <a:r>
              <a:rPr lang="es-ES" sz="1600" dirty="0"/>
              <a:t>Se crea un acta fundacional que incluye la aprobación de estatutos</a:t>
            </a:r>
          </a:p>
          <a:p>
            <a:pPr marL="285750" indent="-285750" algn="just">
              <a:buFont typeface="Wingdings" panose="05000000000000000000" pitchFamily="2" charset="2"/>
              <a:buChar char="§"/>
            </a:pPr>
            <a:r>
              <a:rPr lang="es-ES" sz="1600" dirty="0"/>
              <a:t>Con la firma del acta se adquiere personalidad jurídica y plena capacidad de obrar</a:t>
            </a:r>
          </a:p>
          <a:p>
            <a:pPr marL="285750" indent="-285750" algn="just">
              <a:buFont typeface="Wingdings" panose="05000000000000000000" pitchFamily="2" charset="2"/>
              <a:buChar char="§"/>
            </a:pPr>
            <a:r>
              <a:rPr lang="es-ES" sz="1600" dirty="0"/>
              <a:t>Inscripción en el registro de asociaciones</a:t>
            </a:r>
          </a:p>
          <a:p>
            <a:pPr marL="285750" indent="-285750" algn="just">
              <a:buFont typeface="Wingdings" panose="05000000000000000000" pitchFamily="2" charset="2"/>
              <a:buChar char="§"/>
            </a:pPr>
            <a:r>
              <a:rPr lang="es-ES" sz="1600" dirty="0"/>
              <a:t>Las personas jurídicas deben adjuntar una certificación del acuerdo válido adoptado por el órgano competente, indicando la intención de formar parte de la asociación y designando la persona física que la representará</a:t>
            </a:r>
          </a:p>
          <a:p>
            <a:pPr marL="285750" indent="-285750" algn="just">
              <a:buFont typeface="Wingdings" panose="05000000000000000000" pitchFamily="2" charset="2"/>
              <a:buChar char="§"/>
            </a:pPr>
            <a:r>
              <a:rPr lang="es-ES" sz="1600" dirty="0"/>
              <a:t>Las personas físicas deben acreditar su identidad. En caso de actuar a través de un representante, se debe aportar la acreditación de su identidad</a:t>
            </a:r>
          </a:p>
        </p:txBody>
      </p:sp>
      <p:pic>
        <p:nvPicPr>
          <p:cNvPr id="14" name="Imagen 13">
            <a:extLst>
              <a:ext uri="{FF2B5EF4-FFF2-40B4-BE49-F238E27FC236}">
                <a16:creationId xmlns:a16="http://schemas.microsoft.com/office/drawing/2014/main" id="{0491D08E-E5BC-03E6-7972-2633DC9AD4F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6" name="Imagen 15" descr="Forma">
            <a:extLst>
              <a:ext uri="{FF2B5EF4-FFF2-40B4-BE49-F238E27FC236}">
                <a16:creationId xmlns:a16="http://schemas.microsoft.com/office/drawing/2014/main" id="{00FD147D-C0B3-5519-3D4D-AB3FF2A18CD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752332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DD7CC4F8-5C1E-3243-A097-086D54909F28}"/>
              </a:ext>
            </a:extLst>
          </p:cNvPr>
          <p:cNvSpPr>
            <a:spLocks noGrp="1"/>
          </p:cNvSpPr>
          <p:nvPr>
            <p:ph type="sldNum" sz="quarter" idx="12"/>
          </p:nvPr>
        </p:nvSpPr>
        <p:spPr/>
        <p:txBody>
          <a:bodyPr/>
          <a:lstStyle/>
          <a:p>
            <a:fld id="{9CD8D479-8942-46E8-A226-A4E01F7A105C}" type="slidenum">
              <a:rPr lang="es-ES" smtClean="0"/>
              <a:pPr/>
              <a:t>23</a:t>
            </a:fld>
            <a:endParaRPr lang="es-ES" dirty="0"/>
          </a:p>
        </p:txBody>
      </p:sp>
      <p:sp>
        <p:nvSpPr>
          <p:cNvPr id="5" name="Marcador de fecha 4">
            <a:extLst>
              <a:ext uri="{FF2B5EF4-FFF2-40B4-BE49-F238E27FC236}">
                <a16:creationId xmlns:a16="http://schemas.microsoft.com/office/drawing/2014/main" id="{9D158BF2-BBB2-908D-4E55-BADE25655B09}"/>
              </a:ext>
            </a:extLst>
          </p:cNvPr>
          <p:cNvSpPr>
            <a:spLocks noGrp="1"/>
          </p:cNvSpPr>
          <p:nvPr>
            <p:ph type="dt" sz="half" idx="10"/>
          </p:nvPr>
        </p:nvSpPr>
        <p:spPr/>
        <p:txBody>
          <a:bodyPr/>
          <a:lstStyle/>
          <a:p>
            <a:pPr rtl="0"/>
            <a:fld id="{DBD9F02B-2DC8-4099-A266-B747EC68FF67}" type="datetime1">
              <a:rPr lang="es-ES" noProof="0" smtClean="0"/>
              <a:t>24/07/2024</a:t>
            </a:fld>
            <a:endParaRPr lang="es-ES" noProof="0" dirty="0"/>
          </a:p>
        </p:txBody>
      </p:sp>
      <p:sp>
        <p:nvSpPr>
          <p:cNvPr id="6" name="Marcador de pie de página 5">
            <a:extLst>
              <a:ext uri="{FF2B5EF4-FFF2-40B4-BE49-F238E27FC236}">
                <a16:creationId xmlns:a16="http://schemas.microsoft.com/office/drawing/2014/main" id="{11FFBF2A-5DB4-A33A-45E5-29C94FC809F1}"/>
              </a:ext>
            </a:extLst>
          </p:cNvPr>
          <p:cNvSpPr>
            <a:spLocks noGrp="1"/>
          </p:cNvSpPr>
          <p:nvPr>
            <p:ph type="ftr" sz="quarter" idx="11"/>
          </p:nvPr>
        </p:nvSpPr>
        <p:spPr/>
        <p:txBody>
          <a:bodyPr/>
          <a:lstStyle/>
          <a:p>
            <a:pPr rtl="0"/>
            <a:r>
              <a:rPr lang="es-ES" noProof="0" dirty="0"/>
              <a:t>Figuras idóneas - asociaciones</a:t>
            </a:r>
          </a:p>
        </p:txBody>
      </p:sp>
      <p:sp>
        <p:nvSpPr>
          <p:cNvPr id="7" name="CuadroTexto 6">
            <a:extLst>
              <a:ext uri="{FF2B5EF4-FFF2-40B4-BE49-F238E27FC236}">
                <a16:creationId xmlns:a16="http://schemas.microsoft.com/office/drawing/2014/main" id="{EDA88635-725A-05C6-9358-092944111CA5}"/>
              </a:ext>
            </a:extLst>
          </p:cNvPr>
          <p:cNvSpPr txBox="1"/>
          <p:nvPr/>
        </p:nvSpPr>
        <p:spPr>
          <a:xfrm>
            <a:off x="453402" y="534249"/>
            <a:ext cx="4057628" cy="400110"/>
          </a:xfrm>
          <a:prstGeom prst="rect">
            <a:avLst/>
          </a:prstGeom>
          <a:noFill/>
        </p:spPr>
        <p:txBody>
          <a:bodyPr wrap="square" rtlCol="0">
            <a:spAutoFit/>
          </a:bodyPr>
          <a:lstStyle/>
          <a:p>
            <a:r>
              <a:rPr lang="es-ES" sz="2000" dirty="0">
                <a:solidFill>
                  <a:schemeClr val="accent1">
                    <a:lumMod val="50000"/>
                  </a:schemeClr>
                </a:solidFill>
                <a:effectLst>
                  <a:outerShdw blurRad="38100" dist="38100" dir="2700000" algn="tl">
                    <a:srgbClr val="000000">
                      <a:alpha val="43137"/>
                    </a:srgbClr>
                  </a:outerShdw>
                </a:effectLst>
              </a:rPr>
              <a:t>Constitución de una asociación (2</a:t>
            </a:r>
            <a:r>
              <a:rPr lang="es-ES" dirty="0"/>
              <a:t>)</a:t>
            </a:r>
          </a:p>
        </p:txBody>
      </p:sp>
      <p:sp>
        <p:nvSpPr>
          <p:cNvPr id="8" name="Elipse 7">
            <a:extLst>
              <a:ext uri="{FF2B5EF4-FFF2-40B4-BE49-F238E27FC236}">
                <a16:creationId xmlns:a16="http://schemas.microsoft.com/office/drawing/2014/main" id="{F76C840F-A5CF-8872-2945-23ACDCEAE84C}"/>
              </a:ext>
            </a:extLst>
          </p:cNvPr>
          <p:cNvSpPr/>
          <p:nvPr/>
        </p:nvSpPr>
        <p:spPr>
          <a:xfrm>
            <a:off x="608922" y="2055137"/>
            <a:ext cx="2392571" cy="205577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b="1" dirty="0"/>
              <a:t>ESTATUTOS</a:t>
            </a:r>
          </a:p>
        </p:txBody>
      </p:sp>
      <p:sp>
        <p:nvSpPr>
          <p:cNvPr id="9" name="Flecha: a la derecha 8">
            <a:extLst>
              <a:ext uri="{FF2B5EF4-FFF2-40B4-BE49-F238E27FC236}">
                <a16:creationId xmlns:a16="http://schemas.microsoft.com/office/drawing/2014/main" id="{5AC3D1F6-D30E-B96E-B1B2-DB9731D5EFC7}"/>
              </a:ext>
            </a:extLst>
          </p:cNvPr>
          <p:cNvSpPr/>
          <p:nvPr/>
        </p:nvSpPr>
        <p:spPr>
          <a:xfrm>
            <a:off x="3332257" y="2820570"/>
            <a:ext cx="687482" cy="62059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CuadroTexto 9">
            <a:extLst>
              <a:ext uri="{FF2B5EF4-FFF2-40B4-BE49-F238E27FC236}">
                <a16:creationId xmlns:a16="http://schemas.microsoft.com/office/drawing/2014/main" id="{F96AEBB9-C2F5-15B3-3292-83D256C79D72}"/>
              </a:ext>
            </a:extLst>
          </p:cNvPr>
          <p:cNvSpPr txBox="1"/>
          <p:nvPr/>
        </p:nvSpPr>
        <p:spPr>
          <a:xfrm>
            <a:off x="4213161" y="448738"/>
            <a:ext cx="7718626" cy="6601807"/>
          </a:xfrm>
          <a:prstGeom prst="rect">
            <a:avLst/>
          </a:prstGeom>
          <a:noFill/>
        </p:spPr>
        <p:txBody>
          <a:bodyPr wrap="square" rtlCol="0">
            <a:spAutoFit/>
          </a:bodyPr>
          <a:lstStyle/>
          <a:p>
            <a:pPr algn="just">
              <a:spcBef>
                <a:spcPts val="600"/>
              </a:spcBef>
              <a:spcAft>
                <a:spcPts val="600"/>
              </a:spcAft>
            </a:pPr>
            <a:r>
              <a:rPr lang="es-ES" sz="1400" dirty="0">
                <a:effectLst/>
                <a:ea typeface="Calibri" panose="020F0502020204030204" pitchFamily="34" charset="0"/>
                <a:cs typeface="Calibri" panose="020F0502020204030204" pitchFamily="34" charset="0"/>
              </a:rPr>
              <a:t>Los Estatutos deberán contener los siguientes extremos:</a:t>
            </a:r>
            <a:endParaRPr lang="es-ES" sz="1400" dirty="0">
              <a:effectLst/>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mj-lt"/>
              <a:buAutoNum type="arabicPeriod"/>
            </a:pPr>
            <a:r>
              <a:rPr lang="es-ES" sz="1400" dirty="0">
                <a:effectLst/>
                <a:ea typeface="Calibri" panose="020F0502020204030204" pitchFamily="34" charset="0"/>
                <a:cs typeface="Calibri" panose="020F0502020204030204" pitchFamily="34" charset="0"/>
              </a:rPr>
              <a:t>La denominación.</a:t>
            </a:r>
            <a:endParaRPr lang="es-ES" sz="1400" dirty="0">
              <a:effectLst/>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mj-lt"/>
              <a:buAutoNum type="arabicPeriod"/>
            </a:pPr>
            <a:r>
              <a:rPr lang="es-ES" sz="1400" dirty="0">
                <a:effectLst/>
                <a:ea typeface="Calibri" panose="020F0502020204030204" pitchFamily="34" charset="0"/>
                <a:cs typeface="Calibri" panose="020F0502020204030204" pitchFamily="34" charset="0"/>
              </a:rPr>
              <a:t>El domicilio, así como el ámbito territorial en que haya de realizar principalmente sus actividades.</a:t>
            </a:r>
            <a:endParaRPr lang="es-ES" sz="1400" dirty="0">
              <a:effectLst/>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mj-lt"/>
              <a:buAutoNum type="arabicPeriod"/>
            </a:pPr>
            <a:r>
              <a:rPr lang="es-ES" sz="1400" dirty="0">
                <a:effectLst/>
                <a:ea typeface="Calibri" panose="020F0502020204030204" pitchFamily="34" charset="0"/>
                <a:cs typeface="Calibri" panose="020F0502020204030204" pitchFamily="34" charset="0"/>
              </a:rPr>
              <a:t>La duración, cuando la asociación no se constituya por tiempo indefinido.</a:t>
            </a:r>
            <a:endParaRPr lang="es-ES" sz="1400" dirty="0">
              <a:effectLst/>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mj-lt"/>
              <a:buAutoNum type="arabicPeriod"/>
            </a:pPr>
            <a:r>
              <a:rPr lang="es-ES" sz="1400" dirty="0">
                <a:effectLst/>
                <a:ea typeface="Calibri" panose="020F0502020204030204" pitchFamily="34" charset="0"/>
                <a:cs typeface="Calibri" panose="020F0502020204030204" pitchFamily="34" charset="0"/>
              </a:rPr>
              <a:t>Los fines y actividades de la asociación, descritos de forma precisa.</a:t>
            </a:r>
            <a:endParaRPr lang="es-ES" sz="1400" dirty="0">
              <a:effectLst/>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mj-lt"/>
              <a:buAutoNum type="arabicPeriod"/>
            </a:pPr>
            <a:r>
              <a:rPr lang="es-ES" sz="1400" dirty="0">
                <a:effectLst/>
                <a:ea typeface="Calibri" panose="020F0502020204030204" pitchFamily="34" charset="0"/>
                <a:cs typeface="Calibri" panose="020F0502020204030204" pitchFamily="34" charset="0"/>
              </a:rPr>
              <a:t>Los requisitos y modalidades de admisión y baja, sanción y separación de los asociados y, en su caso, sus clases. Podrán incluir también las consecuencias del impago de las cuotas por parte de los asociados.</a:t>
            </a:r>
            <a:endParaRPr lang="es-ES" sz="1400" dirty="0">
              <a:effectLst/>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mj-lt"/>
              <a:buAutoNum type="arabicPeriod"/>
            </a:pPr>
            <a:r>
              <a:rPr lang="es-ES" sz="1400" dirty="0">
                <a:effectLst/>
                <a:ea typeface="Calibri" panose="020F0502020204030204" pitchFamily="34" charset="0"/>
                <a:cs typeface="Calibri" panose="020F0502020204030204" pitchFamily="34" charset="0"/>
              </a:rPr>
              <a:t>Los derechos y obligaciones de los asociados y, en su caso, de cada una de sus distintas modalidades.</a:t>
            </a:r>
            <a:endParaRPr lang="es-ES" sz="1400" dirty="0">
              <a:effectLst/>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mj-lt"/>
              <a:buAutoNum type="arabicPeriod"/>
            </a:pPr>
            <a:r>
              <a:rPr lang="es-ES" sz="1400" dirty="0">
                <a:effectLst/>
                <a:ea typeface="Calibri" panose="020F0502020204030204" pitchFamily="34" charset="0"/>
                <a:cs typeface="Calibri" panose="020F0502020204030204" pitchFamily="34" charset="0"/>
              </a:rPr>
              <a:t>Los criterios que garanticen el funcionamiento democrático de la asociación.</a:t>
            </a:r>
            <a:endParaRPr lang="es-ES" sz="1400" dirty="0">
              <a:effectLst/>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mj-lt"/>
              <a:buAutoNum type="arabicPeriod"/>
            </a:pPr>
            <a:r>
              <a:rPr lang="es-ES" sz="1400" dirty="0">
                <a:effectLst/>
                <a:ea typeface="Calibri" panose="020F0502020204030204" pitchFamily="34" charset="0"/>
                <a:cs typeface="Calibri" panose="020F0502020204030204" pitchFamily="34" charset="0"/>
              </a:rPr>
              <a:t>Las normas relativas a los órganos de gobierno y representación</a:t>
            </a:r>
            <a:endParaRPr lang="es-ES" sz="1400" dirty="0">
              <a:effectLst/>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mj-lt"/>
              <a:buAutoNum type="arabicPeriod"/>
            </a:pPr>
            <a:r>
              <a:rPr lang="es-ES" sz="1400" dirty="0">
                <a:effectLst/>
                <a:ea typeface="Calibri" panose="020F0502020204030204" pitchFamily="34" charset="0"/>
                <a:cs typeface="Calibri" panose="020F0502020204030204" pitchFamily="34" charset="0"/>
              </a:rPr>
              <a:t>El régimen de administración, contabilidad y documentación, así como la fecha de cierre del ejercicio asociativo.</a:t>
            </a:r>
            <a:endParaRPr lang="es-ES" sz="1400" dirty="0">
              <a:effectLst/>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mj-lt"/>
              <a:buAutoNum type="arabicPeriod"/>
            </a:pPr>
            <a:r>
              <a:rPr lang="es-ES" sz="1400" dirty="0">
                <a:effectLst/>
                <a:ea typeface="Calibri" panose="020F0502020204030204" pitchFamily="34" charset="0"/>
                <a:cs typeface="Calibri" panose="020F0502020204030204" pitchFamily="34" charset="0"/>
              </a:rPr>
              <a:t>El patrimonio inicial y los recursos económicos de los que se podrá hacer uso.</a:t>
            </a:r>
            <a:endParaRPr lang="es-ES" sz="1400" dirty="0">
              <a:effectLst/>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mj-lt"/>
              <a:buAutoNum type="arabicPeriod"/>
            </a:pPr>
            <a:r>
              <a:rPr lang="es-ES" sz="1400" dirty="0">
                <a:effectLst/>
                <a:ea typeface="Calibri" panose="020F0502020204030204" pitchFamily="34" charset="0"/>
                <a:cs typeface="Calibri" panose="020F0502020204030204" pitchFamily="34" charset="0"/>
              </a:rPr>
              <a:t>Causas de disolución y destino del patrimonio en tal supuesto, que no podrá desvirtuar el carácter no lucrativo de la entidad.</a:t>
            </a:r>
            <a:endParaRPr lang="es-ES" sz="1400" dirty="0">
              <a:effectLst/>
              <a:ea typeface="Calibri" panose="020F0502020204030204" pitchFamily="34" charset="0"/>
              <a:cs typeface="Times New Roman" panose="02020603050405020304" pitchFamily="18" charset="0"/>
            </a:endParaRPr>
          </a:p>
          <a:p>
            <a:pPr algn="just">
              <a:spcBef>
                <a:spcPts val="600"/>
              </a:spcBef>
              <a:spcAft>
                <a:spcPts val="600"/>
              </a:spcAft>
            </a:pPr>
            <a:r>
              <a:rPr lang="es-ES" sz="1400" dirty="0">
                <a:effectLst/>
                <a:ea typeface="Calibri" panose="020F0502020204030204" pitchFamily="34" charset="0"/>
                <a:cs typeface="Calibri" panose="020F0502020204030204" pitchFamily="34" charset="0"/>
              </a:rPr>
              <a:t>También podrán contener cualesquiera otras disposiciones y condiciones lícitas que los promotores consideren convenientes, siempre que no se opongan a las leyes ni contradigan los principios configuradores de la asociación.</a:t>
            </a:r>
            <a:endParaRPr lang="es-ES" sz="1400" dirty="0">
              <a:effectLst/>
              <a:ea typeface="Calibri" panose="020F0502020204030204" pitchFamily="34" charset="0"/>
              <a:cs typeface="Times New Roman" panose="02020603050405020304" pitchFamily="18" charset="0"/>
            </a:endParaRPr>
          </a:p>
          <a:p>
            <a:endParaRPr lang="es-ES" dirty="0"/>
          </a:p>
        </p:txBody>
      </p:sp>
      <p:pic>
        <p:nvPicPr>
          <p:cNvPr id="12" name="Imagen 11">
            <a:extLst>
              <a:ext uri="{FF2B5EF4-FFF2-40B4-BE49-F238E27FC236}">
                <a16:creationId xmlns:a16="http://schemas.microsoft.com/office/drawing/2014/main" id="{C6583719-4C33-453D-D768-DCD74D8B15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3" name="Imagen 12" descr="Forma">
            <a:extLst>
              <a:ext uri="{FF2B5EF4-FFF2-40B4-BE49-F238E27FC236}">
                <a16:creationId xmlns:a16="http://schemas.microsoft.com/office/drawing/2014/main" id="{663782F2-2942-753D-25F9-DDCAE65337E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6428" y="40640"/>
            <a:ext cx="691291" cy="691291"/>
          </a:xfrm>
          <a:prstGeom prst="rect">
            <a:avLst/>
          </a:prstGeom>
        </p:spPr>
      </p:pic>
    </p:spTree>
    <p:extLst>
      <p:ext uri="{BB962C8B-B14F-4D97-AF65-F5344CB8AC3E}">
        <p14:creationId xmlns:p14="http://schemas.microsoft.com/office/powerpoint/2010/main" val="1436218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a:extLst>
              <a:ext uri="{FF2B5EF4-FFF2-40B4-BE49-F238E27FC236}">
                <a16:creationId xmlns:a16="http://schemas.microsoft.com/office/drawing/2014/main" id="{1224837A-DC58-8F20-A09C-BA36F555F6FD}"/>
              </a:ext>
            </a:extLst>
          </p:cNvPr>
          <p:cNvSpPr>
            <a:spLocks noGrp="1"/>
          </p:cNvSpPr>
          <p:nvPr>
            <p:ph type="sldNum" sz="quarter" idx="12"/>
          </p:nvPr>
        </p:nvSpPr>
        <p:spPr/>
        <p:txBody>
          <a:bodyPr/>
          <a:lstStyle/>
          <a:p>
            <a:pPr rtl="0"/>
            <a:fld id="{9CD8D479-8942-46E8-A226-A4E01F7A105C}" type="slidenum">
              <a:rPr lang="es-ES" noProof="0" smtClean="0"/>
              <a:t>24</a:t>
            </a:fld>
            <a:endParaRPr lang="es-ES" noProof="0" dirty="0"/>
          </a:p>
        </p:txBody>
      </p:sp>
      <p:sp>
        <p:nvSpPr>
          <p:cNvPr id="6" name="Marcador de fecha 5">
            <a:extLst>
              <a:ext uri="{FF2B5EF4-FFF2-40B4-BE49-F238E27FC236}">
                <a16:creationId xmlns:a16="http://schemas.microsoft.com/office/drawing/2014/main" id="{1C372EC7-4936-D531-2B73-B3DA02CB3B4F}"/>
              </a:ext>
            </a:extLst>
          </p:cNvPr>
          <p:cNvSpPr>
            <a:spLocks noGrp="1"/>
          </p:cNvSpPr>
          <p:nvPr>
            <p:ph type="dt" sz="half" idx="10"/>
          </p:nvPr>
        </p:nvSpPr>
        <p:spPr/>
        <p:txBody>
          <a:bodyPr/>
          <a:lstStyle/>
          <a:p>
            <a:pPr rtl="0"/>
            <a:fld id="{2337AC02-EA6D-465F-BF03-15EFEA467FA6}" type="datetime1">
              <a:rPr lang="es-ES" noProof="0" smtClean="0"/>
              <a:t>24/07/2024</a:t>
            </a:fld>
            <a:endParaRPr lang="es-ES" noProof="0" dirty="0"/>
          </a:p>
        </p:txBody>
      </p:sp>
      <p:sp>
        <p:nvSpPr>
          <p:cNvPr id="7" name="Marcador de pie de página 6">
            <a:extLst>
              <a:ext uri="{FF2B5EF4-FFF2-40B4-BE49-F238E27FC236}">
                <a16:creationId xmlns:a16="http://schemas.microsoft.com/office/drawing/2014/main" id="{ECC19D7C-C7A5-377B-7AEB-F30C9A5A0245}"/>
              </a:ext>
            </a:extLst>
          </p:cNvPr>
          <p:cNvSpPr>
            <a:spLocks noGrp="1"/>
          </p:cNvSpPr>
          <p:nvPr>
            <p:ph type="ftr" sz="quarter" idx="11"/>
          </p:nvPr>
        </p:nvSpPr>
        <p:spPr/>
        <p:txBody>
          <a:bodyPr/>
          <a:lstStyle/>
          <a:p>
            <a:pPr rtl="0"/>
            <a:r>
              <a:rPr lang="es-ES" noProof="0" dirty="0"/>
              <a:t>Figuras idóneas - asociaciones</a:t>
            </a:r>
          </a:p>
        </p:txBody>
      </p:sp>
      <p:sp>
        <p:nvSpPr>
          <p:cNvPr id="8" name="Elipse 7">
            <a:extLst>
              <a:ext uri="{FF2B5EF4-FFF2-40B4-BE49-F238E27FC236}">
                <a16:creationId xmlns:a16="http://schemas.microsoft.com/office/drawing/2014/main" id="{DF8D8FDE-F53B-BBC1-6016-0C693948CB48}"/>
              </a:ext>
            </a:extLst>
          </p:cNvPr>
          <p:cNvSpPr/>
          <p:nvPr/>
        </p:nvSpPr>
        <p:spPr>
          <a:xfrm>
            <a:off x="1309403" y="1506042"/>
            <a:ext cx="1964602" cy="121969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dirty="0"/>
              <a:t>Inscripción en el Registro</a:t>
            </a:r>
          </a:p>
        </p:txBody>
      </p:sp>
      <p:sp>
        <p:nvSpPr>
          <p:cNvPr id="9" name="Flecha: a la derecha 8">
            <a:extLst>
              <a:ext uri="{FF2B5EF4-FFF2-40B4-BE49-F238E27FC236}">
                <a16:creationId xmlns:a16="http://schemas.microsoft.com/office/drawing/2014/main" id="{E3FD5980-A6B6-DE2C-98D4-A084C9866A6A}"/>
              </a:ext>
            </a:extLst>
          </p:cNvPr>
          <p:cNvSpPr/>
          <p:nvPr/>
        </p:nvSpPr>
        <p:spPr>
          <a:xfrm rot="5400000">
            <a:off x="2106108" y="2977248"/>
            <a:ext cx="371192" cy="36151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CuadroTexto 9">
            <a:extLst>
              <a:ext uri="{FF2B5EF4-FFF2-40B4-BE49-F238E27FC236}">
                <a16:creationId xmlns:a16="http://schemas.microsoft.com/office/drawing/2014/main" id="{C6E15B81-772D-1242-ECC3-B9DEE68674C6}"/>
              </a:ext>
            </a:extLst>
          </p:cNvPr>
          <p:cNvSpPr txBox="1"/>
          <p:nvPr/>
        </p:nvSpPr>
        <p:spPr>
          <a:xfrm>
            <a:off x="972679" y="604272"/>
            <a:ext cx="4057628" cy="400110"/>
          </a:xfrm>
          <a:prstGeom prst="rect">
            <a:avLst/>
          </a:prstGeom>
          <a:noFill/>
        </p:spPr>
        <p:txBody>
          <a:bodyPr wrap="square" rtlCol="0">
            <a:spAutoFit/>
          </a:bodyPr>
          <a:lstStyle/>
          <a:p>
            <a:r>
              <a:rPr lang="es-ES" sz="2000" dirty="0">
                <a:solidFill>
                  <a:schemeClr val="accent1">
                    <a:lumMod val="50000"/>
                  </a:schemeClr>
                </a:solidFill>
                <a:effectLst>
                  <a:outerShdw blurRad="38100" dist="38100" dir="2700000" algn="tl">
                    <a:srgbClr val="000000">
                      <a:alpha val="43137"/>
                    </a:srgbClr>
                  </a:outerShdw>
                </a:effectLst>
              </a:rPr>
              <a:t>Constitución de una asociación (3</a:t>
            </a:r>
            <a:r>
              <a:rPr lang="es-ES" dirty="0"/>
              <a:t>)</a:t>
            </a:r>
          </a:p>
        </p:txBody>
      </p:sp>
      <p:sp>
        <p:nvSpPr>
          <p:cNvPr id="11" name="CuadroTexto 10">
            <a:extLst>
              <a:ext uri="{FF2B5EF4-FFF2-40B4-BE49-F238E27FC236}">
                <a16:creationId xmlns:a16="http://schemas.microsoft.com/office/drawing/2014/main" id="{1F8436A4-D470-78D8-ED97-4F8D7EC00DFF}"/>
              </a:ext>
            </a:extLst>
          </p:cNvPr>
          <p:cNvSpPr txBox="1"/>
          <p:nvPr/>
        </p:nvSpPr>
        <p:spPr>
          <a:xfrm>
            <a:off x="453402" y="3523405"/>
            <a:ext cx="4576905" cy="1323439"/>
          </a:xfrm>
          <a:prstGeom prst="rect">
            <a:avLst/>
          </a:prstGeom>
          <a:noFill/>
        </p:spPr>
        <p:txBody>
          <a:bodyPr wrap="square" rtlCol="0">
            <a:spAutoFit/>
          </a:bodyPr>
          <a:lstStyle/>
          <a:p>
            <a:pPr algn="just"/>
            <a:r>
              <a:rPr lang="es-ES" sz="1600" dirty="0"/>
              <a:t>Deben inscribirse en el Registro correspondiente a los solos efectos de publicidad</a:t>
            </a:r>
          </a:p>
          <a:p>
            <a:pPr algn="just"/>
            <a:r>
              <a:rPr lang="es-ES" sz="1600" dirty="0"/>
              <a:t>Los promotores realizarán las actuaciones precisas para la inscripción, respondiendo en caso contrario de las consecuencias de su falta</a:t>
            </a:r>
          </a:p>
        </p:txBody>
      </p:sp>
      <p:sp>
        <p:nvSpPr>
          <p:cNvPr id="13" name="CuadroTexto 12">
            <a:extLst>
              <a:ext uri="{FF2B5EF4-FFF2-40B4-BE49-F238E27FC236}">
                <a16:creationId xmlns:a16="http://schemas.microsoft.com/office/drawing/2014/main" id="{713C3024-9C80-C0C3-05A3-C8FBD05EF54C}"/>
              </a:ext>
            </a:extLst>
          </p:cNvPr>
          <p:cNvSpPr txBox="1"/>
          <p:nvPr/>
        </p:nvSpPr>
        <p:spPr>
          <a:xfrm>
            <a:off x="5271733" y="635050"/>
            <a:ext cx="6427960" cy="5570756"/>
          </a:xfrm>
          <a:prstGeom prst="rect">
            <a:avLst/>
          </a:prstGeom>
          <a:noFill/>
        </p:spPr>
        <p:txBody>
          <a:bodyPr wrap="square" rtlCol="0">
            <a:spAutoFit/>
          </a:bodyPr>
          <a:lstStyle/>
          <a:p>
            <a:r>
              <a:rPr lang="es-ES" dirty="0">
                <a:solidFill>
                  <a:schemeClr val="accent1">
                    <a:lumMod val="50000"/>
                  </a:schemeClr>
                </a:solidFill>
                <a:effectLst>
                  <a:outerShdw blurRad="38100" dist="38100" dir="2700000" algn="tl">
                    <a:srgbClr val="000000">
                      <a:alpha val="43137"/>
                    </a:srgbClr>
                  </a:outerShdw>
                </a:effectLst>
              </a:rPr>
              <a:t>ÓRGANOS Y FUNCIONAMIENTO INTERNO DE LA ASOCIACIÓN</a:t>
            </a:r>
          </a:p>
          <a:p>
            <a:endParaRPr lang="es-ES" dirty="0">
              <a:solidFill>
                <a:schemeClr val="accent1">
                  <a:lumMod val="50000"/>
                </a:schemeClr>
              </a:solidFill>
              <a:effectLst>
                <a:outerShdw blurRad="38100" dist="38100" dir="2700000" algn="tl">
                  <a:srgbClr val="000000">
                    <a:alpha val="43137"/>
                  </a:srgbClr>
                </a:outerShdw>
              </a:effectLst>
            </a:endParaRPr>
          </a:p>
          <a:p>
            <a:pPr marL="285750" indent="-285750" algn="just">
              <a:buFont typeface="Wingdings" panose="05000000000000000000" pitchFamily="2" charset="2"/>
              <a:buChar char="v"/>
            </a:pPr>
            <a:r>
              <a:rPr lang="es-ES" sz="1600" dirty="0"/>
              <a:t>La</a:t>
            </a:r>
            <a:r>
              <a:rPr lang="es-ES" sz="1600" dirty="0">
                <a:effectLst>
                  <a:outerShdw blurRad="38100" dist="38100" dir="2700000" algn="tl">
                    <a:srgbClr val="000000">
                      <a:alpha val="43137"/>
                    </a:srgbClr>
                  </a:outerShdw>
                </a:effectLst>
              </a:rPr>
              <a:t> </a:t>
            </a:r>
            <a:r>
              <a:rPr lang="es-ES" sz="1600" dirty="0"/>
              <a:t>Asamblea General es el órgano de gobierno de la asociación, integrada por los asociados. Adopta sus acuerdos por mayoría y deberá reunirse al menos una vez al año.</a:t>
            </a:r>
          </a:p>
          <a:p>
            <a:pPr algn="just"/>
            <a:endParaRPr lang="es-ES" sz="1600" dirty="0"/>
          </a:p>
          <a:p>
            <a:pPr marL="285750" indent="-285750" algn="just">
              <a:buFont typeface="Wingdings" panose="05000000000000000000" pitchFamily="2" charset="2"/>
              <a:buChar char="v"/>
            </a:pPr>
            <a:r>
              <a:rPr lang="es-ES" sz="1600" dirty="0"/>
              <a:t>Existirá un órgano de representación que gestione y represente los intereses de la asociación, conforme las disposiciones y directivas de la Asamblea General. Deberá estar formado por asociados que deberán:</a:t>
            </a:r>
          </a:p>
          <a:p>
            <a:pPr algn="just"/>
            <a:endParaRPr lang="es-ES" sz="1600" dirty="0"/>
          </a:p>
          <a:p>
            <a:pPr marL="742950" lvl="1" indent="-285750" algn="just">
              <a:buFont typeface="Courier New" panose="02070309020205020404" pitchFamily="49" charset="0"/>
              <a:buChar char="o"/>
            </a:pPr>
            <a:r>
              <a:rPr lang="es-ES" sz="1600" dirty="0"/>
              <a:t>Ser mayores de edad</a:t>
            </a:r>
          </a:p>
          <a:p>
            <a:pPr marL="742950" lvl="1" indent="-285750" algn="just">
              <a:buFont typeface="Courier New" panose="02070309020205020404" pitchFamily="49" charset="0"/>
              <a:buChar char="o"/>
            </a:pPr>
            <a:r>
              <a:rPr lang="es-ES" sz="1600" dirty="0"/>
              <a:t> Estar en pleno uso de sus derechos civiles</a:t>
            </a:r>
          </a:p>
          <a:p>
            <a:pPr marL="742950" lvl="1" indent="-285750" algn="just">
              <a:buFont typeface="Courier New" panose="02070309020205020404" pitchFamily="49" charset="0"/>
              <a:buChar char="o"/>
            </a:pPr>
            <a:r>
              <a:rPr lang="es-ES" sz="1600" dirty="0"/>
              <a:t>No estar incursos en los motivos de incompatibilidad previstos en la ley</a:t>
            </a:r>
          </a:p>
          <a:p>
            <a:pPr marL="742950" lvl="1" indent="-285750" algn="just">
              <a:buFont typeface="Courier New" panose="02070309020205020404" pitchFamily="49" charset="0"/>
              <a:buChar char="o"/>
            </a:pPr>
            <a:endParaRPr lang="es-ES" sz="1600" dirty="0"/>
          </a:p>
          <a:p>
            <a:pPr marL="285750" indent="-285750" algn="just">
              <a:buFont typeface="Wingdings" panose="05000000000000000000" pitchFamily="2" charset="2"/>
              <a:buChar char="v"/>
            </a:pPr>
            <a:r>
              <a:rPr lang="es-ES" sz="1600" dirty="0"/>
              <a:t>La asociación deberá realizar las actividades necesarias para el cumplimiento de sus fines. En caso de comunidades energéticas, habrán de cumplir con las normas que regulan la producción de energía con los medios instalados</a:t>
            </a:r>
          </a:p>
          <a:p>
            <a:pPr algn="just"/>
            <a:endParaRPr lang="es-ES" sz="1600" dirty="0"/>
          </a:p>
          <a:p>
            <a:pPr marL="285750" indent="-285750" algn="just">
              <a:buFont typeface="Wingdings" panose="05000000000000000000" pitchFamily="2" charset="2"/>
              <a:buChar char="v"/>
            </a:pPr>
            <a:r>
              <a:rPr lang="es-ES" sz="1600" dirty="0"/>
              <a:t>Si se obtienen beneficios deberán destinarse de forma exclusiva al cumplimiento de sus fines </a:t>
            </a:r>
            <a:r>
              <a:rPr lang="es-ES" sz="1600" dirty="0">
                <a:sym typeface="Wingdings" panose="05000000000000000000" pitchFamily="2" charset="2"/>
              </a:rPr>
              <a:t> no cabe el reparto entre los asociados</a:t>
            </a:r>
            <a:endParaRPr lang="es-ES" sz="1600" dirty="0"/>
          </a:p>
        </p:txBody>
      </p:sp>
      <p:pic>
        <p:nvPicPr>
          <p:cNvPr id="12" name="Imagen 11">
            <a:extLst>
              <a:ext uri="{FF2B5EF4-FFF2-40B4-BE49-F238E27FC236}">
                <a16:creationId xmlns:a16="http://schemas.microsoft.com/office/drawing/2014/main" id="{9B5878F8-5343-356E-06A2-00365EAE8D7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5" name="Imagen 14" descr="Forma">
            <a:extLst>
              <a:ext uri="{FF2B5EF4-FFF2-40B4-BE49-F238E27FC236}">
                <a16:creationId xmlns:a16="http://schemas.microsoft.com/office/drawing/2014/main" id="{467EF22B-6185-6169-6711-89244D5CB1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1945704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330B0A-C313-DB54-6B49-B225ACBB2284}"/>
              </a:ext>
            </a:extLst>
          </p:cNvPr>
          <p:cNvSpPr>
            <a:spLocks noGrp="1"/>
          </p:cNvSpPr>
          <p:nvPr>
            <p:ph type="title"/>
          </p:nvPr>
        </p:nvSpPr>
        <p:spPr>
          <a:xfrm>
            <a:off x="453402" y="-108621"/>
            <a:ext cx="7423114" cy="1152924"/>
          </a:xfrm>
        </p:spPr>
        <p:txBody>
          <a:bodyPr/>
          <a:lstStyle/>
          <a:p>
            <a:r>
              <a:rPr lang="es-ES" dirty="0"/>
              <a:t>Asociaciones de utilidad pública</a:t>
            </a:r>
          </a:p>
        </p:txBody>
      </p:sp>
      <p:sp>
        <p:nvSpPr>
          <p:cNvPr id="4" name="Marcador de texto 3">
            <a:extLst>
              <a:ext uri="{FF2B5EF4-FFF2-40B4-BE49-F238E27FC236}">
                <a16:creationId xmlns:a16="http://schemas.microsoft.com/office/drawing/2014/main" id="{CDF49A9A-0B5D-7355-84C6-C0F047FC4EB0}"/>
              </a:ext>
            </a:extLst>
          </p:cNvPr>
          <p:cNvSpPr>
            <a:spLocks noGrp="1"/>
          </p:cNvSpPr>
          <p:nvPr>
            <p:ph type="body" sz="half" idx="2"/>
          </p:nvPr>
        </p:nvSpPr>
        <p:spPr>
          <a:xfrm>
            <a:off x="325821" y="1181708"/>
            <a:ext cx="5477477" cy="4801314"/>
          </a:xfrm>
        </p:spPr>
        <p:txBody>
          <a:bodyPr>
            <a:normAutofit/>
          </a:bodyPr>
          <a:lstStyle/>
          <a:p>
            <a:pPr algn="just"/>
            <a:r>
              <a:rPr lang="es-ES" sz="1600" dirty="0"/>
              <a:t>Requisitos para su constitución:</a:t>
            </a:r>
            <a:endParaRPr lang="es-ES" sz="1600" b="0" i="0" u="none" strike="noStrike" baseline="0" dirty="0"/>
          </a:p>
          <a:p>
            <a:pPr marL="285750" indent="-285750" algn="just">
              <a:buFont typeface="Arial" panose="020B0604020202020204" pitchFamily="34" charset="0"/>
              <a:buChar char="•"/>
            </a:pPr>
            <a:r>
              <a:rPr lang="es-ES" sz="1600" b="0" i="0" u="none" strike="noStrike" baseline="0" dirty="0"/>
              <a:t>Que sus fines estatutarios tiendan a promover el interés general. </a:t>
            </a:r>
          </a:p>
          <a:p>
            <a:pPr marL="285750" indent="-285750" algn="just">
              <a:buFont typeface="Arial" panose="020B0604020202020204" pitchFamily="34" charset="0"/>
              <a:buChar char="•"/>
            </a:pPr>
            <a:r>
              <a:rPr lang="es-ES" sz="1600" b="0" i="0" u="none" strike="noStrike" baseline="0" dirty="0"/>
              <a:t>Que su actividad no esté restringida exclusivamente a beneficiar a sus asociados, sino abierta a cualquier otro posible beneficiario que reúna las condiciones y caracteres exigidos por la índole de sus propios fines. </a:t>
            </a:r>
          </a:p>
          <a:p>
            <a:pPr marL="285750" indent="-285750" algn="just">
              <a:buFont typeface="Arial" panose="020B0604020202020204" pitchFamily="34" charset="0"/>
              <a:buChar char="•"/>
            </a:pPr>
            <a:r>
              <a:rPr lang="es-ES" sz="1600" b="0" i="0" u="none" strike="noStrike" baseline="0" dirty="0"/>
              <a:t>Que los miembros de los órganos de representación que perciban retribuciones no lo hagan con cargo a fondos y subvenciones públicas. </a:t>
            </a:r>
          </a:p>
          <a:p>
            <a:pPr marL="285750" indent="-285750" algn="just">
              <a:buFont typeface="Arial" panose="020B0604020202020204" pitchFamily="34" charset="0"/>
              <a:buChar char="•"/>
            </a:pPr>
            <a:r>
              <a:rPr lang="es-ES" sz="1600" b="0" i="0" u="none" strike="noStrike" baseline="0" dirty="0"/>
              <a:t>Que cuenten con los medios personales y materiales adecuados y con la organización idónea para garantizar el cumplimiento de los fines estatutarios </a:t>
            </a:r>
          </a:p>
          <a:p>
            <a:pPr marL="285750" indent="-285750" algn="just">
              <a:buFont typeface="Arial" panose="020B0604020202020204" pitchFamily="34" charset="0"/>
              <a:buChar char="•"/>
            </a:pPr>
            <a:r>
              <a:rPr lang="es-ES" sz="1600" b="0" i="0" u="none" strike="noStrike" baseline="0" dirty="0"/>
              <a:t>Que se encuentren constituidas, inscritas en el Registro correspondiente, en funcionamiento y dando cumplimiento efectivo a sus fines, ininterrumpidamente, al menos durante los dos años inmediatamente anteriores a la presentación de la solicitud. </a:t>
            </a:r>
          </a:p>
          <a:p>
            <a:endParaRPr lang="es-ES" sz="1800" b="0" i="0" u="none" strike="noStrike" baseline="0" dirty="0">
              <a:latin typeface="Calibri" panose="020F0502020204030204" pitchFamily="34" charset="0"/>
            </a:endParaRPr>
          </a:p>
          <a:p>
            <a:pPr algn="just"/>
            <a:endParaRPr lang="es-ES" dirty="0"/>
          </a:p>
        </p:txBody>
      </p:sp>
      <p:sp>
        <p:nvSpPr>
          <p:cNvPr id="5" name="Marcador de número de diapositiva 4">
            <a:extLst>
              <a:ext uri="{FF2B5EF4-FFF2-40B4-BE49-F238E27FC236}">
                <a16:creationId xmlns:a16="http://schemas.microsoft.com/office/drawing/2014/main" id="{6464128E-4565-0663-4815-29012FBD3265}"/>
              </a:ext>
            </a:extLst>
          </p:cNvPr>
          <p:cNvSpPr>
            <a:spLocks noGrp="1"/>
          </p:cNvSpPr>
          <p:nvPr>
            <p:ph type="sldNum" sz="quarter" idx="12"/>
          </p:nvPr>
        </p:nvSpPr>
        <p:spPr/>
        <p:txBody>
          <a:bodyPr/>
          <a:lstStyle/>
          <a:p>
            <a:pPr rtl="0"/>
            <a:fld id="{9CD8D479-8942-46E8-A226-A4E01F7A105C}" type="slidenum">
              <a:rPr lang="es-ES" noProof="0" smtClean="0"/>
              <a:t>25</a:t>
            </a:fld>
            <a:endParaRPr lang="es-ES" noProof="0" dirty="0"/>
          </a:p>
        </p:txBody>
      </p:sp>
      <p:sp>
        <p:nvSpPr>
          <p:cNvPr id="7" name="Marcador de pie de página 6">
            <a:extLst>
              <a:ext uri="{FF2B5EF4-FFF2-40B4-BE49-F238E27FC236}">
                <a16:creationId xmlns:a16="http://schemas.microsoft.com/office/drawing/2014/main" id="{2141109F-24BE-57E1-49E6-BA61425607C8}"/>
              </a:ext>
            </a:extLst>
          </p:cNvPr>
          <p:cNvSpPr>
            <a:spLocks noGrp="1"/>
          </p:cNvSpPr>
          <p:nvPr>
            <p:ph type="ftr" sz="quarter" idx="11"/>
          </p:nvPr>
        </p:nvSpPr>
        <p:spPr/>
        <p:txBody>
          <a:bodyPr/>
          <a:lstStyle/>
          <a:p>
            <a:pPr rtl="0"/>
            <a:r>
              <a:rPr lang="es-ES" noProof="0" dirty="0"/>
              <a:t>Figuras idóneas - asociaciones</a:t>
            </a:r>
          </a:p>
        </p:txBody>
      </p:sp>
      <p:sp>
        <p:nvSpPr>
          <p:cNvPr id="8" name="CuadroTexto 7">
            <a:extLst>
              <a:ext uri="{FF2B5EF4-FFF2-40B4-BE49-F238E27FC236}">
                <a16:creationId xmlns:a16="http://schemas.microsoft.com/office/drawing/2014/main" id="{DCF727A3-47B3-CF6F-4CC0-4F8D6DFE3EEC}"/>
              </a:ext>
            </a:extLst>
          </p:cNvPr>
          <p:cNvSpPr txBox="1"/>
          <p:nvPr/>
        </p:nvSpPr>
        <p:spPr>
          <a:xfrm>
            <a:off x="6096000" y="1114219"/>
            <a:ext cx="5930021" cy="5047536"/>
          </a:xfrm>
          <a:prstGeom prst="rect">
            <a:avLst/>
          </a:prstGeom>
          <a:noFill/>
        </p:spPr>
        <p:txBody>
          <a:bodyPr wrap="square" rtlCol="0">
            <a:spAutoFit/>
          </a:bodyPr>
          <a:lstStyle/>
          <a:p>
            <a:pPr algn="just"/>
            <a:r>
              <a:rPr lang="es-ES" sz="1600" dirty="0"/>
              <a:t>Las asociaciones declaradas de utilidad pública tendrán derechos a </a:t>
            </a:r>
          </a:p>
          <a:p>
            <a:pPr algn="just"/>
            <a:r>
              <a:rPr lang="es-ES" sz="1600" dirty="0"/>
              <a:t>usar la mención "Declarada de Utilidad Pública" en toda clase de documentos, a continuación de su denominación; disfrutar de las siguientes exenciones y beneficios fiscales: Tipo de gravamen reducido en impuesto de sociedades: 10%; exención en impuesto de bienes inmuebles e impuesto de actividades económicas; y asistencia jurídica gratuita. </a:t>
            </a:r>
          </a:p>
          <a:p>
            <a:pPr marL="285750" indent="-285750" algn="just">
              <a:buFont typeface="Arial" panose="020B0604020202020204" pitchFamily="34" charset="0"/>
              <a:buChar char="•"/>
            </a:pPr>
            <a:endParaRPr lang="es-ES" sz="1600" dirty="0"/>
          </a:p>
          <a:p>
            <a:pPr algn="just"/>
            <a:r>
              <a:rPr lang="es-ES" sz="1600" dirty="0"/>
              <a:t>La declaración de utilidad pública conlleva las siguientes obligaciones: </a:t>
            </a:r>
          </a:p>
          <a:p>
            <a:pPr marL="285750" indent="-285750" algn="just">
              <a:buFont typeface="Arial" panose="020B0604020202020204" pitchFamily="34" charset="0"/>
              <a:buChar char="•"/>
            </a:pPr>
            <a:endParaRPr lang="es-ES" sz="1600" dirty="0"/>
          </a:p>
          <a:p>
            <a:pPr marL="285750" indent="-285750" algn="just">
              <a:buFont typeface="Arial" panose="020B0604020202020204" pitchFamily="34" charset="0"/>
              <a:buChar char="•"/>
            </a:pPr>
            <a:r>
              <a:rPr lang="es-ES" sz="1600" dirty="0"/>
              <a:t>Presentar las cuentas anuales en los 6 meses siguientes a la finalización del ejercicio, junto con la memoria descriptiva de las actividades realizadas ante el organismo encargado de verificar su constitución y efectuar su inscripción. </a:t>
            </a:r>
          </a:p>
          <a:p>
            <a:pPr algn="just"/>
            <a:endParaRPr lang="es-ES" sz="1600" dirty="0"/>
          </a:p>
          <a:p>
            <a:pPr marL="285750" indent="-285750" algn="just">
              <a:buFont typeface="Arial" panose="020B0604020202020204" pitchFamily="34" charset="0"/>
              <a:buChar char="•"/>
            </a:pPr>
            <a:r>
              <a:rPr lang="es-ES" sz="1600" dirty="0"/>
              <a:t>Facilitar a las Administraciones públicas los informes que éstas les requieran, sobre las actividades realizadas en cumplimiento de sus fines. </a:t>
            </a:r>
          </a:p>
          <a:p>
            <a:pPr marL="285750" indent="-285750">
              <a:buFont typeface="Arial" panose="020B0604020202020204" pitchFamily="34" charset="0"/>
              <a:buChar char="•"/>
            </a:pPr>
            <a:endParaRPr lang="es-ES" dirty="0"/>
          </a:p>
        </p:txBody>
      </p:sp>
      <p:pic>
        <p:nvPicPr>
          <p:cNvPr id="9" name="Imagen 8">
            <a:extLst>
              <a:ext uri="{FF2B5EF4-FFF2-40B4-BE49-F238E27FC236}">
                <a16:creationId xmlns:a16="http://schemas.microsoft.com/office/drawing/2014/main" id="{A3505F1A-41E2-06C3-F587-7246F1A4E1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0" name="Imagen 9" descr="Forma">
            <a:extLst>
              <a:ext uri="{FF2B5EF4-FFF2-40B4-BE49-F238E27FC236}">
                <a16:creationId xmlns:a16="http://schemas.microsoft.com/office/drawing/2014/main" id="{B6770A82-C09E-6F35-85BF-EA9714ED0F0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3461622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Imagen 16" descr="Forma">
            <a:extLst>
              <a:ext uri="{FF2B5EF4-FFF2-40B4-BE49-F238E27FC236}">
                <a16:creationId xmlns:a16="http://schemas.microsoft.com/office/drawing/2014/main" id="{D378C98E-9E47-CB3E-AFF9-177BE4FBE5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
        <p:nvSpPr>
          <p:cNvPr id="2" name="Título 1">
            <a:extLst>
              <a:ext uri="{FF2B5EF4-FFF2-40B4-BE49-F238E27FC236}">
                <a16:creationId xmlns:a16="http://schemas.microsoft.com/office/drawing/2014/main" id="{816DBC68-3BB1-8D0C-4748-3AE5AB72B6B1}"/>
              </a:ext>
            </a:extLst>
          </p:cNvPr>
          <p:cNvSpPr>
            <a:spLocks noGrp="1"/>
          </p:cNvSpPr>
          <p:nvPr>
            <p:ph type="title"/>
          </p:nvPr>
        </p:nvSpPr>
        <p:spPr>
          <a:xfrm>
            <a:off x="504679" y="399112"/>
            <a:ext cx="4155622" cy="2532888"/>
          </a:xfrm>
        </p:spPr>
        <p:txBody>
          <a:bodyPr/>
          <a:lstStyle/>
          <a:p>
            <a:r>
              <a:rPr lang="es-ES" dirty="0"/>
              <a:t>SOCIEDAD LIMITADA</a:t>
            </a:r>
          </a:p>
        </p:txBody>
      </p:sp>
      <p:sp>
        <p:nvSpPr>
          <p:cNvPr id="4" name="Marcador de texto 3">
            <a:extLst>
              <a:ext uri="{FF2B5EF4-FFF2-40B4-BE49-F238E27FC236}">
                <a16:creationId xmlns:a16="http://schemas.microsoft.com/office/drawing/2014/main" id="{A7C0C0A5-144B-E43E-7753-E61770904ED9}"/>
              </a:ext>
            </a:extLst>
          </p:cNvPr>
          <p:cNvSpPr>
            <a:spLocks noGrp="1"/>
          </p:cNvSpPr>
          <p:nvPr>
            <p:ph type="body" sz="half" idx="2"/>
          </p:nvPr>
        </p:nvSpPr>
        <p:spPr>
          <a:xfrm>
            <a:off x="453402" y="3215525"/>
            <a:ext cx="4155622" cy="1549516"/>
          </a:xfrm>
        </p:spPr>
        <p:txBody>
          <a:bodyPr>
            <a:normAutofit/>
          </a:bodyPr>
          <a:lstStyle/>
          <a:p>
            <a:pPr algn="just"/>
            <a:r>
              <a:rPr lang="es-ES" sz="1600" dirty="0"/>
              <a:t>Es una sociedad de capital que goza de personalidad jurídica propia y cuyo capital se divide en participaciones sociales. </a:t>
            </a:r>
          </a:p>
          <a:p>
            <a:pPr algn="just"/>
            <a:r>
              <a:rPr lang="es-ES" sz="1600" dirty="0"/>
              <a:t>Se puede constituir en comunidad energética siempre y cuando se pacte la ausencia de ánimo de lucro.</a:t>
            </a:r>
          </a:p>
        </p:txBody>
      </p:sp>
      <p:sp>
        <p:nvSpPr>
          <p:cNvPr id="5" name="Marcador de número de diapositiva 4">
            <a:extLst>
              <a:ext uri="{FF2B5EF4-FFF2-40B4-BE49-F238E27FC236}">
                <a16:creationId xmlns:a16="http://schemas.microsoft.com/office/drawing/2014/main" id="{7D82505E-62D5-AC4C-9C04-553BA8B899F9}"/>
              </a:ext>
            </a:extLst>
          </p:cNvPr>
          <p:cNvSpPr>
            <a:spLocks noGrp="1"/>
          </p:cNvSpPr>
          <p:nvPr>
            <p:ph type="sldNum" sz="quarter" idx="12"/>
          </p:nvPr>
        </p:nvSpPr>
        <p:spPr/>
        <p:txBody>
          <a:bodyPr/>
          <a:lstStyle/>
          <a:p>
            <a:pPr rtl="0"/>
            <a:fld id="{9CD8D479-8942-46E8-A226-A4E01F7A105C}" type="slidenum">
              <a:rPr lang="es-ES" noProof="0" smtClean="0"/>
              <a:t>26</a:t>
            </a:fld>
            <a:endParaRPr lang="es-ES" noProof="0" dirty="0"/>
          </a:p>
        </p:txBody>
      </p:sp>
      <p:sp>
        <p:nvSpPr>
          <p:cNvPr id="6" name="Marcador de fecha 5">
            <a:extLst>
              <a:ext uri="{FF2B5EF4-FFF2-40B4-BE49-F238E27FC236}">
                <a16:creationId xmlns:a16="http://schemas.microsoft.com/office/drawing/2014/main" id="{5BA230B7-D5FB-C2C9-FBDA-94238719C63B}"/>
              </a:ext>
            </a:extLst>
          </p:cNvPr>
          <p:cNvSpPr>
            <a:spLocks noGrp="1"/>
          </p:cNvSpPr>
          <p:nvPr>
            <p:ph type="dt" sz="half" idx="10"/>
          </p:nvPr>
        </p:nvSpPr>
        <p:spPr/>
        <p:txBody>
          <a:bodyPr/>
          <a:lstStyle/>
          <a:p>
            <a:pPr rtl="0"/>
            <a:fld id="{2337AC02-EA6D-465F-BF03-15EFEA467FA6}" type="datetime1">
              <a:rPr lang="es-ES" noProof="0" smtClean="0"/>
              <a:t>24/07/2024</a:t>
            </a:fld>
            <a:endParaRPr lang="es-ES" noProof="0" dirty="0"/>
          </a:p>
        </p:txBody>
      </p:sp>
      <p:sp>
        <p:nvSpPr>
          <p:cNvPr id="7" name="Marcador de pie de página 6">
            <a:extLst>
              <a:ext uri="{FF2B5EF4-FFF2-40B4-BE49-F238E27FC236}">
                <a16:creationId xmlns:a16="http://schemas.microsoft.com/office/drawing/2014/main" id="{A412B73B-BC12-08AA-98AA-A256A04B5760}"/>
              </a:ext>
            </a:extLst>
          </p:cNvPr>
          <p:cNvSpPr>
            <a:spLocks noGrp="1"/>
          </p:cNvSpPr>
          <p:nvPr>
            <p:ph type="ftr" sz="quarter" idx="11"/>
          </p:nvPr>
        </p:nvSpPr>
        <p:spPr/>
        <p:txBody>
          <a:bodyPr/>
          <a:lstStyle/>
          <a:p>
            <a:pPr rtl="0"/>
            <a:r>
              <a:rPr lang="es-ES" noProof="0" dirty="0"/>
              <a:t>Figuras idóneas – sociedad limitada</a:t>
            </a:r>
          </a:p>
        </p:txBody>
      </p:sp>
      <p:pic>
        <p:nvPicPr>
          <p:cNvPr id="1026" name="Picture 2" descr="Compra tu Sociedad Limitada: trámites y gestión por 1250€ + IVA - Enley">
            <a:extLst>
              <a:ext uri="{FF2B5EF4-FFF2-40B4-BE49-F238E27FC236}">
                <a16:creationId xmlns:a16="http://schemas.microsoft.com/office/drawing/2014/main" id="{3D410601-BC75-E0B2-9DB4-DD46654254D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332" y="134638"/>
            <a:ext cx="2977558" cy="2036124"/>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82346C23-B33D-65E2-F279-FC47620EBCF8}"/>
              </a:ext>
            </a:extLst>
          </p:cNvPr>
          <p:cNvSpPr txBox="1"/>
          <p:nvPr/>
        </p:nvSpPr>
        <p:spPr>
          <a:xfrm>
            <a:off x="6172200" y="676275"/>
            <a:ext cx="4609775" cy="400110"/>
          </a:xfrm>
          <a:prstGeom prst="rect">
            <a:avLst/>
          </a:prstGeom>
          <a:noFill/>
        </p:spPr>
        <p:txBody>
          <a:bodyPr wrap="square" rtlCol="0">
            <a:spAutoFit/>
          </a:bodyPr>
          <a:lstStyle/>
          <a:p>
            <a:r>
              <a:rPr lang="es-ES" sz="2000" dirty="0">
                <a:solidFill>
                  <a:schemeClr val="accent1">
                    <a:lumMod val="50000"/>
                  </a:schemeClr>
                </a:solidFill>
                <a:effectLst>
                  <a:outerShdw blurRad="38100" dist="38100" dir="2700000" algn="tl">
                    <a:srgbClr val="000000">
                      <a:alpha val="43137"/>
                    </a:srgbClr>
                  </a:outerShdw>
                </a:effectLst>
              </a:rPr>
              <a:t>Constitución de una sociedad limitada</a:t>
            </a:r>
          </a:p>
        </p:txBody>
      </p:sp>
      <p:sp>
        <p:nvSpPr>
          <p:cNvPr id="10" name="Elipse 9">
            <a:extLst>
              <a:ext uri="{FF2B5EF4-FFF2-40B4-BE49-F238E27FC236}">
                <a16:creationId xmlns:a16="http://schemas.microsoft.com/office/drawing/2014/main" id="{BCEFC91F-2F14-D0E3-51EA-DF76B00A27D7}"/>
              </a:ext>
            </a:extLst>
          </p:cNvPr>
          <p:cNvSpPr/>
          <p:nvPr/>
        </p:nvSpPr>
        <p:spPr>
          <a:xfrm>
            <a:off x="5485050" y="1514475"/>
            <a:ext cx="1964602" cy="143487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2000" dirty="0"/>
              <a:t>Requisitos</a:t>
            </a:r>
          </a:p>
        </p:txBody>
      </p:sp>
      <p:sp>
        <p:nvSpPr>
          <p:cNvPr id="11" name="Flecha: a la derecha 10">
            <a:extLst>
              <a:ext uri="{FF2B5EF4-FFF2-40B4-BE49-F238E27FC236}">
                <a16:creationId xmlns:a16="http://schemas.microsoft.com/office/drawing/2014/main" id="{A45050CA-DA6C-73AD-5759-56331E0249D5}"/>
              </a:ext>
            </a:extLst>
          </p:cNvPr>
          <p:cNvSpPr/>
          <p:nvPr/>
        </p:nvSpPr>
        <p:spPr>
          <a:xfrm>
            <a:off x="7694707" y="2010714"/>
            <a:ext cx="458693" cy="39093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CuadroTexto 11">
            <a:extLst>
              <a:ext uri="{FF2B5EF4-FFF2-40B4-BE49-F238E27FC236}">
                <a16:creationId xmlns:a16="http://schemas.microsoft.com/office/drawing/2014/main" id="{8D55A48F-342C-63EA-5E11-67CE8C26A312}"/>
              </a:ext>
            </a:extLst>
          </p:cNvPr>
          <p:cNvSpPr txBox="1"/>
          <p:nvPr/>
        </p:nvSpPr>
        <p:spPr>
          <a:xfrm>
            <a:off x="8274401" y="1514475"/>
            <a:ext cx="3307999" cy="1323439"/>
          </a:xfrm>
          <a:prstGeom prst="rect">
            <a:avLst/>
          </a:prstGeom>
          <a:noFill/>
        </p:spPr>
        <p:txBody>
          <a:bodyPr wrap="square" rtlCol="0">
            <a:spAutoFit/>
          </a:bodyPr>
          <a:lstStyle/>
          <a:p>
            <a:pPr marL="285750" indent="-285750" algn="just">
              <a:buFont typeface="Wingdings" panose="05000000000000000000" pitchFamily="2" charset="2"/>
              <a:buChar char="v"/>
            </a:pPr>
            <a:r>
              <a:rPr lang="es-ES" sz="1600" dirty="0"/>
              <a:t>Escritura pública</a:t>
            </a:r>
          </a:p>
          <a:p>
            <a:pPr marL="285750" indent="-285750" algn="just">
              <a:buFont typeface="Wingdings" panose="05000000000000000000" pitchFamily="2" charset="2"/>
              <a:buChar char="v"/>
            </a:pPr>
            <a:r>
              <a:rPr lang="es-ES" sz="1600" dirty="0"/>
              <a:t>Inscripción en el Registro Mercantil</a:t>
            </a:r>
          </a:p>
          <a:p>
            <a:pPr marL="285750" indent="-285750" algn="just">
              <a:buFont typeface="Wingdings" panose="05000000000000000000" pitchFamily="2" charset="2"/>
              <a:buChar char="v"/>
            </a:pPr>
            <a:r>
              <a:rPr lang="es-ES" sz="1600" dirty="0"/>
              <a:t>Asunción de la totalidad de las participaciones sociales</a:t>
            </a:r>
          </a:p>
        </p:txBody>
      </p:sp>
      <p:sp>
        <p:nvSpPr>
          <p:cNvPr id="13" name="CuadroTexto 12">
            <a:extLst>
              <a:ext uri="{FF2B5EF4-FFF2-40B4-BE49-F238E27FC236}">
                <a16:creationId xmlns:a16="http://schemas.microsoft.com/office/drawing/2014/main" id="{ACC7694A-724C-C714-D052-E3B29A589A49}"/>
              </a:ext>
            </a:extLst>
          </p:cNvPr>
          <p:cNvSpPr txBox="1"/>
          <p:nvPr/>
        </p:nvSpPr>
        <p:spPr>
          <a:xfrm>
            <a:off x="7582978" y="3012718"/>
            <a:ext cx="1913447" cy="461665"/>
          </a:xfrm>
          <a:prstGeom prst="rect">
            <a:avLst/>
          </a:prstGeom>
          <a:noFill/>
        </p:spPr>
        <p:txBody>
          <a:bodyPr wrap="square" rtlCol="0">
            <a:spAutoFit/>
          </a:bodyPr>
          <a:lstStyle/>
          <a:p>
            <a:r>
              <a:rPr lang="es-ES" sz="2400" dirty="0">
                <a:solidFill>
                  <a:schemeClr val="accent1">
                    <a:lumMod val="50000"/>
                  </a:schemeClr>
                </a:solidFill>
                <a:effectLst>
                  <a:outerShdw blurRad="38100" dist="38100" dir="2700000" algn="tl">
                    <a:srgbClr val="000000">
                      <a:alpha val="43137"/>
                    </a:srgbClr>
                  </a:outerShdw>
                </a:effectLst>
              </a:rPr>
              <a:t>Capital social</a:t>
            </a:r>
          </a:p>
        </p:txBody>
      </p:sp>
      <p:sp>
        <p:nvSpPr>
          <p:cNvPr id="15" name="CuadroTexto 14">
            <a:extLst>
              <a:ext uri="{FF2B5EF4-FFF2-40B4-BE49-F238E27FC236}">
                <a16:creationId xmlns:a16="http://schemas.microsoft.com/office/drawing/2014/main" id="{DD7CC509-6306-2DD4-9166-756CC2E1038B}"/>
              </a:ext>
            </a:extLst>
          </p:cNvPr>
          <p:cNvSpPr txBox="1"/>
          <p:nvPr/>
        </p:nvSpPr>
        <p:spPr>
          <a:xfrm>
            <a:off x="5121254" y="3230850"/>
            <a:ext cx="6584370" cy="3816429"/>
          </a:xfrm>
          <a:prstGeom prst="rect">
            <a:avLst/>
          </a:prstGeom>
          <a:noFill/>
        </p:spPr>
        <p:txBody>
          <a:bodyPr wrap="square" rtlCol="0">
            <a:spAutoFit/>
          </a:bodyPr>
          <a:lstStyle/>
          <a:p>
            <a:endParaRPr lang="es-ES" sz="1200" dirty="0"/>
          </a:p>
          <a:p>
            <a:pPr marL="285750" indent="-285750" algn="just">
              <a:buFont typeface="Arial" panose="020B0604020202020204" pitchFamily="34" charset="0"/>
              <a:buChar char="•"/>
            </a:pPr>
            <a:r>
              <a:rPr lang="es-ES" sz="1600" dirty="0"/>
              <a:t>Se integra por las aportaciones de todos los socios, quienes no responden personalmente de las deudas sociales.</a:t>
            </a:r>
          </a:p>
          <a:p>
            <a:pPr marL="285750" indent="-285750" algn="just">
              <a:buFont typeface="Arial" panose="020B0604020202020204" pitchFamily="34" charset="0"/>
              <a:buChar char="•"/>
            </a:pPr>
            <a:r>
              <a:rPr lang="es-ES" sz="1600" dirty="0"/>
              <a:t>No podrá ser inferior a un euro. En caso de no alcanzar la cifra de tres mil euros, se aplicarán las siguientes reglas:</a:t>
            </a:r>
          </a:p>
          <a:p>
            <a:pPr marL="742950" lvl="1" indent="-285750" algn="just">
              <a:buFont typeface="Courier New" panose="02070309020205020404" pitchFamily="49" charset="0"/>
              <a:buChar char="o"/>
            </a:pPr>
            <a:r>
              <a:rPr lang="es-ES" sz="1600" dirty="0"/>
              <a:t>Deberá destinarse a la reserva legal una cifra al menos igual al 20 por ciento del beneficio hasta que dicha reserva junto con el capital social alcance el importe de tres mil euros.</a:t>
            </a:r>
          </a:p>
          <a:p>
            <a:pPr marL="742950" lvl="1" indent="-285750" algn="just">
              <a:buFont typeface="Courier New" panose="02070309020205020404" pitchFamily="49" charset="0"/>
              <a:buChar char="o"/>
            </a:pPr>
            <a:r>
              <a:rPr lang="es-ES" sz="1600" dirty="0"/>
              <a:t>En caso de liquidación, voluntaria o forzosa, si el patrimonio de la sociedad fuera insuficiente para atender el pago de las obligaciones sociales, los socios responderán solidariamente de la diferencia entre el importe de tres mil euros y la cifra del capital suscrito.</a:t>
            </a:r>
          </a:p>
          <a:p>
            <a:pPr marL="285750" indent="-285750" algn="just">
              <a:buFont typeface="Arial" panose="020B0604020202020204" pitchFamily="34" charset="0"/>
              <a:buChar char="•"/>
            </a:pPr>
            <a:endParaRPr lang="es-ES" dirty="0"/>
          </a:p>
          <a:p>
            <a:endParaRPr lang="es-ES" dirty="0"/>
          </a:p>
          <a:p>
            <a:endParaRPr lang="es-ES" dirty="0"/>
          </a:p>
        </p:txBody>
      </p:sp>
      <p:pic>
        <p:nvPicPr>
          <p:cNvPr id="16" name="Imagen 15">
            <a:extLst>
              <a:ext uri="{FF2B5EF4-FFF2-40B4-BE49-F238E27FC236}">
                <a16:creationId xmlns:a16="http://schemas.microsoft.com/office/drawing/2014/main" id="{7C28325D-F2DC-D4BF-DB22-48D372C4749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spTree>
    <p:extLst>
      <p:ext uri="{BB962C8B-B14F-4D97-AF65-F5344CB8AC3E}">
        <p14:creationId xmlns:p14="http://schemas.microsoft.com/office/powerpoint/2010/main" val="1661570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3B9E8464-4A3C-3067-E812-EC271FA4B973}"/>
              </a:ext>
            </a:extLst>
          </p:cNvPr>
          <p:cNvSpPr>
            <a:spLocks noGrp="1"/>
          </p:cNvSpPr>
          <p:nvPr>
            <p:ph type="sldNum" sz="quarter" idx="12"/>
          </p:nvPr>
        </p:nvSpPr>
        <p:spPr/>
        <p:txBody>
          <a:bodyPr/>
          <a:lstStyle/>
          <a:p>
            <a:pPr rtl="0"/>
            <a:fld id="{9CD8D479-8942-46E8-A226-A4E01F7A105C}" type="slidenum">
              <a:rPr lang="es-ES" noProof="0" smtClean="0"/>
              <a:t>27</a:t>
            </a:fld>
            <a:endParaRPr lang="es-ES" noProof="0" dirty="0"/>
          </a:p>
        </p:txBody>
      </p:sp>
      <p:sp>
        <p:nvSpPr>
          <p:cNvPr id="3" name="Marcador de fecha 2">
            <a:extLst>
              <a:ext uri="{FF2B5EF4-FFF2-40B4-BE49-F238E27FC236}">
                <a16:creationId xmlns:a16="http://schemas.microsoft.com/office/drawing/2014/main" id="{E98D5FFC-DF8B-36B5-C3DF-4987723480E9}"/>
              </a:ext>
            </a:extLst>
          </p:cNvPr>
          <p:cNvSpPr>
            <a:spLocks noGrp="1"/>
          </p:cNvSpPr>
          <p:nvPr>
            <p:ph type="dt" sz="half" idx="10"/>
          </p:nvPr>
        </p:nvSpPr>
        <p:spPr/>
        <p:txBody>
          <a:bodyPr/>
          <a:lstStyle/>
          <a:p>
            <a:pPr rtl="0"/>
            <a:fld id="{0060FE62-507F-4526-A445-3A3BC99BF160}" type="datetime1">
              <a:rPr lang="es-ES" noProof="0" smtClean="0"/>
              <a:t>24/07/2024</a:t>
            </a:fld>
            <a:endParaRPr lang="es-ES" noProof="0" dirty="0"/>
          </a:p>
        </p:txBody>
      </p:sp>
      <p:sp>
        <p:nvSpPr>
          <p:cNvPr id="4" name="Marcador de pie de página 3">
            <a:extLst>
              <a:ext uri="{FF2B5EF4-FFF2-40B4-BE49-F238E27FC236}">
                <a16:creationId xmlns:a16="http://schemas.microsoft.com/office/drawing/2014/main" id="{AF6B8AFC-E46F-F1D4-47DC-5D167D115885}"/>
              </a:ext>
            </a:extLst>
          </p:cNvPr>
          <p:cNvSpPr>
            <a:spLocks noGrp="1"/>
          </p:cNvSpPr>
          <p:nvPr>
            <p:ph type="ftr" sz="quarter" idx="11"/>
          </p:nvPr>
        </p:nvSpPr>
        <p:spPr/>
        <p:txBody>
          <a:bodyPr/>
          <a:lstStyle/>
          <a:p>
            <a:pPr rtl="0"/>
            <a:r>
              <a:rPr lang="es-ES" noProof="0" dirty="0"/>
              <a:t>Figuras idóneas – sociedad limitada</a:t>
            </a:r>
          </a:p>
        </p:txBody>
      </p:sp>
      <p:sp>
        <p:nvSpPr>
          <p:cNvPr id="7" name="CuadroTexto 6">
            <a:extLst>
              <a:ext uri="{FF2B5EF4-FFF2-40B4-BE49-F238E27FC236}">
                <a16:creationId xmlns:a16="http://schemas.microsoft.com/office/drawing/2014/main" id="{76FD2ACD-6A0A-D0BD-5CB6-AC33CB7B38A8}"/>
              </a:ext>
            </a:extLst>
          </p:cNvPr>
          <p:cNvSpPr txBox="1"/>
          <p:nvPr/>
        </p:nvSpPr>
        <p:spPr>
          <a:xfrm>
            <a:off x="504679" y="577333"/>
            <a:ext cx="4800746" cy="400110"/>
          </a:xfrm>
          <a:prstGeom prst="rect">
            <a:avLst/>
          </a:prstGeom>
          <a:noFill/>
        </p:spPr>
        <p:txBody>
          <a:bodyPr wrap="square" rtlCol="0">
            <a:spAutoFit/>
          </a:bodyPr>
          <a:lstStyle/>
          <a:p>
            <a:r>
              <a:rPr lang="es-ES" sz="2000" dirty="0">
                <a:solidFill>
                  <a:schemeClr val="accent1">
                    <a:lumMod val="50000"/>
                  </a:schemeClr>
                </a:solidFill>
                <a:effectLst>
                  <a:outerShdw blurRad="38100" dist="38100" dir="2700000" algn="tl">
                    <a:srgbClr val="000000">
                      <a:alpha val="43137"/>
                    </a:srgbClr>
                  </a:outerShdw>
                </a:effectLst>
              </a:rPr>
              <a:t>Régimen de transmisión de participaciones</a:t>
            </a:r>
          </a:p>
        </p:txBody>
      </p:sp>
      <p:sp>
        <p:nvSpPr>
          <p:cNvPr id="9" name="Elipse 8">
            <a:extLst>
              <a:ext uri="{FF2B5EF4-FFF2-40B4-BE49-F238E27FC236}">
                <a16:creationId xmlns:a16="http://schemas.microsoft.com/office/drawing/2014/main" id="{DE7B12F8-47C6-DE23-DAE5-0ACE04D2AA9F}"/>
              </a:ext>
            </a:extLst>
          </p:cNvPr>
          <p:cNvSpPr/>
          <p:nvPr/>
        </p:nvSpPr>
        <p:spPr>
          <a:xfrm>
            <a:off x="504679" y="1504950"/>
            <a:ext cx="1964602" cy="143487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2000" dirty="0"/>
              <a:t>Voluntaria inter vivos</a:t>
            </a:r>
          </a:p>
        </p:txBody>
      </p:sp>
      <p:sp>
        <p:nvSpPr>
          <p:cNvPr id="10" name="Flecha: a la derecha 9">
            <a:extLst>
              <a:ext uri="{FF2B5EF4-FFF2-40B4-BE49-F238E27FC236}">
                <a16:creationId xmlns:a16="http://schemas.microsoft.com/office/drawing/2014/main" id="{88227739-CD22-B474-094F-BC159E0F5DE2}"/>
              </a:ext>
            </a:extLst>
          </p:cNvPr>
          <p:cNvSpPr/>
          <p:nvPr/>
        </p:nvSpPr>
        <p:spPr>
          <a:xfrm>
            <a:off x="2905052" y="2026917"/>
            <a:ext cx="458693" cy="39093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CuadroTexto 10">
            <a:extLst>
              <a:ext uri="{FF2B5EF4-FFF2-40B4-BE49-F238E27FC236}">
                <a16:creationId xmlns:a16="http://schemas.microsoft.com/office/drawing/2014/main" id="{24314A62-D7F1-4976-C5FD-C53608B983B6}"/>
              </a:ext>
            </a:extLst>
          </p:cNvPr>
          <p:cNvSpPr txBox="1"/>
          <p:nvPr/>
        </p:nvSpPr>
        <p:spPr>
          <a:xfrm>
            <a:off x="3799516" y="1243125"/>
            <a:ext cx="7725734" cy="1989775"/>
          </a:xfrm>
          <a:prstGeom prst="rect">
            <a:avLst/>
          </a:prstGeom>
          <a:noFill/>
        </p:spPr>
        <p:txBody>
          <a:bodyPr wrap="square" rtlCol="0">
            <a:spAutoFit/>
          </a:bodyPr>
          <a:lstStyle/>
          <a:p>
            <a:pPr marL="285750" indent="-285750" algn="just">
              <a:lnSpc>
                <a:spcPct val="90000"/>
              </a:lnSpc>
              <a:spcBef>
                <a:spcPts val="900"/>
              </a:spcBef>
              <a:buFont typeface="Wingdings" panose="05000000000000000000" pitchFamily="2" charset="2"/>
              <a:buChar char="v"/>
            </a:pPr>
            <a:r>
              <a:rPr lang="es-ES" sz="1600" dirty="0"/>
              <a:t>Salvo disposición contraria de los estatutos, será libre la transmisión voluntaria de participaciones por actos inter vivos en los siguientes casos:</a:t>
            </a:r>
          </a:p>
          <a:p>
            <a:pPr marL="742950" lvl="1" indent="-285750" algn="just">
              <a:lnSpc>
                <a:spcPct val="90000"/>
              </a:lnSpc>
              <a:spcBef>
                <a:spcPts val="900"/>
              </a:spcBef>
              <a:buFont typeface="Courier New" panose="02070309020205020404" pitchFamily="49" charset="0"/>
              <a:buChar char="o"/>
            </a:pPr>
            <a:r>
              <a:rPr lang="es-ES" sz="1600" dirty="0"/>
              <a:t>Entre socios.</a:t>
            </a:r>
          </a:p>
          <a:p>
            <a:pPr marL="742950" lvl="1" indent="-285750" algn="just">
              <a:lnSpc>
                <a:spcPct val="90000"/>
              </a:lnSpc>
              <a:spcBef>
                <a:spcPts val="900"/>
              </a:spcBef>
              <a:buFont typeface="Courier New" panose="02070309020205020404" pitchFamily="49" charset="0"/>
              <a:buChar char="o"/>
            </a:pPr>
            <a:r>
              <a:rPr lang="es-ES" sz="1600" dirty="0"/>
              <a:t>En favor del cónyuge, ascendiente o descendiente del socio o en favor de sociedades pertenecientes al mismo grupo que la transmitente. </a:t>
            </a:r>
          </a:p>
          <a:p>
            <a:pPr algn="just">
              <a:lnSpc>
                <a:spcPct val="90000"/>
              </a:lnSpc>
              <a:spcBef>
                <a:spcPts val="900"/>
              </a:spcBef>
            </a:pPr>
            <a:r>
              <a:rPr lang="es-ES" sz="1600" dirty="0"/>
              <a:t>En los demás casos, la transmisión está sometida a las reglas y limitaciones que establezcan los estatutos y, en su defecto, las establecidas en esta ley.</a:t>
            </a:r>
          </a:p>
        </p:txBody>
      </p:sp>
      <p:sp>
        <p:nvSpPr>
          <p:cNvPr id="12" name="Elipse 11">
            <a:extLst>
              <a:ext uri="{FF2B5EF4-FFF2-40B4-BE49-F238E27FC236}">
                <a16:creationId xmlns:a16="http://schemas.microsoft.com/office/drawing/2014/main" id="{7052776F-B593-2A1B-293F-3B52B9EAF13F}"/>
              </a:ext>
            </a:extLst>
          </p:cNvPr>
          <p:cNvSpPr/>
          <p:nvPr/>
        </p:nvSpPr>
        <p:spPr>
          <a:xfrm>
            <a:off x="504679" y="5099623"/>
            <a:ext cx="1964602" cy="133927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2000" dirty="0"/>
              <a:t>Mortis causa</a:t>
            </a:r>
          </a:p>
        </p:txBody>
      </p:sp>
      <p:sp>
        <p:nvSpPr>
          <p:cNvPr id="13" name="Flecha: a la derecha 12">
            <a:extLst>
              <a:ext uri="{FF2B5EF4-FFF2-40B4-BE49-F238E27FC236}">
                <a16:creationId xmlns:a16="http://schemas.microsoft.com/office/drawing/2014/main" id="{52D8104D-23AB-07FD-BF8B-9544640CA7DB}"/>
              </a:ext>
            </a:extLst>
          </p:cNvPr>
          <p:cNvSpPr/>
          <p:nvPr/>
        </p:nvSpPr>
        <p:spPr>
          <a:xfrm>
            <a:off x="2766234" y="3659208"/>
            <a:ext cx="458693" cy="39093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4" name="CuadroTexto 13">
            <a:extLst>
              <a:ext uri="{FF2B5EF4-FFF2-40B4-BE49-F238E27FC236}">
                <a16:creationId xmlns:a16="http://schemas.microsoft.com/office/drawing/2014/main" id="{26020DBF-BC17-4B0C-FE7E-EF0318BC36F3}"/>
              </a:ext>
            </a:extLst>
          </p:cNvPr>
          <p:cNvSpPr txBox="1"/>
          <p:nvPr/>
        </p:nvSpPr>
        <p:spPr>
          <a:xfrm>
            <a:off x="3799516" y="3672604"/>
            <a:ext cx="7468559" cy="584775"/>
          </a:xfrm>
          <a:prstGeom prst="rect">
            <a:avLst/>
          </a:prstGeom>
          <a:noFill/>
        </p:spPr>
        <p:txBody>
          <a:bodyPr wrap="square" rtlCol="0">
            <a:spAutoFit/>
          </a:bodyPr>
          <a:lstStyle/>
          <a:p>
            <a:pPr marL="285750" indent="-285750" algn="just">
              <a:buFont typeface="Wingdings" panose="05000000000000000000" pitchFamily="2" charset="2"/>
              <a:buChar char="v"/>
            </a:pPr>
            <a:r>
              <a:rPr lang="es-ES" sz="1600" dirty="0"/>
              <a:t>En caso de transmisión forzosa de las participaciones sociales, cabe la posibilidad de pactarse en estatutos el derecho de adquisición preferente.</a:t>
            </a:r>
          </a:p>
        </p:txBody>
      </p:sp>
      <p:sp>
        <p:nvSpPr>
          <p:cNvPr id="15" name="Elipse 14">
            <a:extLst>
              <a:ext uri="{FF2B5EF4-FFF2-40B4-BE49-F238E27FC236}">
                <a16:creationId xmlns:a16="http://schemas.microsoft.com/office/drawing/2014/main" id="{AEBDF0CA-898B-46D9-2BB9-7974221C551E}"/>
              </a:ext>
            </a:extLst>
          </p:cNvPr>
          <p:cNvSpPr/>
          <p:nvPr/>
        </p:nvSpPr>
        <p:spPr>
          <a:xfrm>
            <a:off x="570091" y="3137241"/>
            <a:ext cx="1964602" cy="143487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2000" dirty="0"/>
              <a:t>Forzosa</a:t>
            </a:r>
          </a:p>
        </p:txBody>
      </p:sp>
      <p:sp>
        <p:nvSpPr>
          <p:cNvPr id="16" name="Flecha: a la derecha 15">
            <a:extLst>
              <a:ext uri="{FF2B5EF4-FFF2-40B4-BE49-F238E27FC236}">
                <a16:creationId xmlns:a16="http://schemas.microsoft.com/office/drawing/2014/main" id="{FAE77889-11CE-9BFA-DABE-78BB8C66564B}"/>
              </a:ext>
            </a:extLst>
          </p:cNvPr>
          <p:cNvSpPr/>
          <p:nvPr/>
        </p:nvSpPr>
        <p:spPr>
          <a:xfrm>
            <a:off x="2752577" y="5635147"/>
            <a:ext cx="458693" cy="39093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7" name="CuadroTexto 16">
            <a:extLst>
              <a:ext uri="{FF2B5EF4-FFF2-40B4-BE49-F238E27FC236}">
                <a16:creationId xmlns:a16="http://schemas.microsoft.com/office/drawing/2014/main" id="{A1EA1278-C182-9628-3768-E6225945706F}"/>
              </a:ext>
            </a:extLst>
          </p:cNvPr>
          <p:cNvSpPr txBox="1"/>
          <p:nvPr/>
        </p:nvSpPr>
        <p:spPr>
          <a:xfrm>
            <a:off x="3799516" y="5148044"/>
            <a:ext cx="7811459" cy="1077218"/>
          </a:xfrm>
          <a:prstGeom prst="rect">
            <a:avLst/>
          </a:prstGeom>
          <a:noFill/>
        </p:spPr>
        <p:txBody>
          <a:bodyPr wrap="square" rtlCol="0">
            <a:spAutoFit/>
          </a:bodyPr>
          <a:lstStyle/>
          <a:p>
            <a:pPr marL="285750" indent="-285750" algn="just">
              <a:buFont typeface="Wingdings" panose="05000000000000000000" pitchFamily="2" charset="2"/>
              <a:buChar char="v"/>
            </a:pPr>
            <a:r>
              <a:rPr lang="es-ES" sz="1600" dirty="0"/>
              <a:t>La adquisición de alguna participación social por sucesión hereditaria confiere al heredero o legatario la condición de socio.</a:t>
            </a:r>
          </a:p>
          <a:p>
            <a:pPr algn="just"/>
            <a:endParaRPr lang="es-ES" sz="1600" dirty="0"/>
          </a:p>
          <a:p>
            <a:pPr marL="285750" indent="-285750" algn="just">
              <a:buFont typeface="Wingdings" panose="05000000000000000000" pitchFamily="2" charset="2"/>
              <a:buChar char="v"/>
            </a:pPr>
            <a:r>
              <a:rPr lang="es-ES" sz="1600" dirty="0"/>
              <a:t>No obstante, se podría establecer en estatutos el derecho de adquisición preferente.</a:t>
            </a:r>
            <a:endParaRPr lang="es-ES" dirty="0"/>
          </a:p>
        </p:txBody>
      </p:sp>
      <p:pic>
        <p:nvPicPr>
          <p:cNvPr id="8" name="Imagen 7">
            <a:extLst>
              <a:ext uri="{FF2B5EF4-FFF2-40B4-BE49-F238E27FC236}">
                <a16:creationId xmlns:a16="http://schemas.microsoft.com/office/drawing/2014/main" id="{2E87D447-B6CC-2FA4-6C3C-42D1197AD1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8" name="Imagen 17" descr="Forma">
            <a:extLst>
              <a:ext uri="{FF2B5EF4-FFF2-40B4-BE49-F238E27FC236}">
                <a16:creationId xmlns:a16="http://schemas.microsoft.com/office/drawing/2014/main" id="{A52D49EC-CC1B-4C6E-3288-2A19CC3E13C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3803105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469DAB4-EB4B-6070-24AB-C77A8B112590}"/>
              </a:ext>
            </a:extLst>
          </p:cNvPr>
          <p:cNvSpPr>
            <a:spLocks noGrp="1"/>
          </p:cNvSpPr>
          <p:nvPr>
            <p:ph idx="1"/>
          </p:nvPr>
        </p:nvSpPr>
        <p:spPr>
          <a:xfrm>
            <a:off x="4167351" y="531643"/>
            <a:ext cx="3686174" cy="1046945"/>
          </a:xfrm>
        </p:spPr>
        <p:txBody>
          <a:bodyPr>
            <a:normAutofit/>
          </a:bodyPr>
          <a:lstStyle/>
          <a:p>
            <a:pPr marL="0" indent="0">
              <a:buNone/>
            </a:pPr>
            <a:r>
              <a:rPr lang="es-ES" sz="2400" dirty="0">
                <a:solidFill>
                  <a:schemeClr val="accent1">
                    <a:lumMod val="50000"/>
                  </a:schemeClr>
                </a:solidFill>
                <a:effectLst>
                  <a:outerShdw blurRad="38100" dist="38100" dir="2700000" algn="tl">
                    <a:srgbClr val="000000">
                      <a:alpha val="43137"/>
                    </a:srgbClr>
                  </a:outerShdw>
                </a:effectLst>
              </a:rPr>
              <a:t>Órganos de la sociedad</a:t>
            </a:r>
          </a:p>
        </p:txBody>
      </p:sp>
      <p:sp>
        <p:nvSpPr>
          <p:cNvPr id="4" name="Marcador de número de diapositiva 3">
            <a:extLst>
              <a:ext uri="{FF2B5EF4-FFF2-40B4-BE49-F238E27FC236}">
                <a16:creationId xmlns:a16="http://schemas.microsoft.com/office/drawing/2014/main" id="{ADAC23D4-0E37-6BB0-48CA-4C98451ABD55}"/>
              </a:ext>
            </a:extLst>
          </p:cNvPr>
          <p:cNvSpPr>
            <a:spLocks noGrp="1"/>
          </p:cNvSpPr>
          <p:nvPr>
            <p:ph type="sldNum" sz="quarter" idx="12"/>
          </p:nvPr>
        </p:nvSpPr>
        <p:spPr/>
        <p:txBody>
          <a:bodyPr/>
          <a:lstStyle/>
          <a:p>
            <a:fld id="{9CD8D479-8942-46E8-A226-A4E01F7A105C}" type="slidenum">
              <a:rPr lang="es-ES" smtClean="0"/>
              <a:pPr/>
              <a:t>28</a:t>
            </a:fld>
            <a:endParaRPr lang="es-ES" dirty="0"/>
          </a:p>
        </p:txBody>
      </p:sp>
      <p:sp>
        <p:nvSpPr>
          <p:cNvPr id="5" name="Marcador de fecha 4">
            <a:extLst>
              <a:ext uri="{FF2B5EF4-FFF2-40B4-BE49-F238E27FC236}">
                <a16:creationId xmlns:a16="http://schemas.microsoft.com/office/drawing/2014/main" id="{E05F0614-CC64-677A-F01B-8FA61ED5A080}"/>
              </a:ext>
            </a:extLst>
          </p:cNvPr>
          <p:cNvSpPr>
            <a:spLocks noGrp="1"/>
          </p:cNvSpPr>
          <p:nvPr>
            <p:ph type="dt" sz="half" idx="10"/>
          </p:nvPr>
        </p:nvSpPr>
        <p:spPr/>
        <p:txBody>
          <a:bodyPr/>
          <a:lstStyle/>
          <a:p>
            <a:pPr rtl="0"/>
            <a:fld id="{DBD9F02B-2DC8-4099-A266-B747EC68FF67}" type="datetime1">
              <a:rPr lang="es-ES" noProof="0" smtClean="0"/>
              <a:t>24/07/2024</a:t>
            </a:fld>
            <a:endParaRPr lang="es-ES" noProof="0" dirty="0"/>
          </a:p>
        </p:txBody>
      </p:sp>
      <p:sp>
        <p:nvSpPr>
          <p:cNvPr id="6" name="Marcador de pie de página 5">
            <a:extLst>
              <a:ext uri="{FF2B5EF4-FFF2-40B4-BE49-F238E27FC236}">
                <a16:creationId xmlns:a16="http://schemas.microsoft.com/office/drawing/2014/main" id="{BF886C7C-718B-E078-C6C0-C7B684F46BD9}"/>
              </a:ext>
            </a:extLst>
          </p:cNvPr>
          <p:cNvSpPr>
            <a:spLocks noGrp="1"/>
          </p:cNvSpPr>
          <p:nvPr>
            <p:ph type="ftr" sz="quarter" idx="11"/>
          </p:nvPr>
        </p:nvSpPr>
        <p:spPr/>
        <p:txBody>
          <a:bodyPr/>
          <a:lstStyle/>
          <a:p>
            <a:pPr rtl="0"/>
            <a:r>
              <a:rPr lang="es-ES" noProof="0" dirty="0"/>
              <a:t>Figuras idóneas – sociedad limitada</a:t>
            </a:r>
          </a:p>
        </p:txBody>
      </p:sp>
      <p:sp>
        <p:nvSpPr>
          <p:cNvPr id="8" name="Rectángulo: esquinas redondeadas 7">
            <a:extLst>
              <a:ext uri="{FF2B5EF4-FFF2-40B4-BE49-F238E27FC236}">
                <a16:creationId xmlns:a16="http://schemas.microsoft.com/office/drawing/2014/main" id="{7A0DD16E-11E8-D4CF-3134-32CE04C7E658}"/>
              </a:ext>
            </a:extLst>
          </p:cNvPr>
          <p:cNvSpPr/>
          <p:nvPr/>
        </p:nvSpPr>
        <p:spPr>
          <a:xfrm>
            <a:off x="1219527" y="1104900"/>
            <a:ext cx="2362200" cy="138112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ES" b="1" dirty="0">
                <a:solidFill>
                  <a:schemeClr val="accent1">
                    <a:lumMod val="75000"/>
                  </a:schemeClr>
                </a:solidFill>
              </a:rPr>
              <a:t>JUNTA GENERAL</a:t>
            </a:r>
          </a:p>
        </p:txBody>
      </p:sp>
      <p:sp>
        <p:nvSpPr>
          <p:cNvPr id="9" name="CuadroTexto 8">
            <a:extLst>
              <a:ext uri="{FF2B5EF4-FFF2-40B4-BE49-F238E27FC236}">
                <a16:creationId xmlns:a16="http://schemas.microsoft.com/office/drawing/2014/main" id="{B097A307-65E6-3091-72B6-535B088D93E6}"/>
              </a:ext>
            </a:extLst>
          </p:cNvPr>
          <p:cNvSpPr txBox="1"/>
          <p:nvPr/>
        </p:nvSpPr>
        <p:spPr>
          <a:xfrm>
            <a:off x="633903" y="2663816"/>
            <a:ext cx="3533448" cy="3662541"/>
          </a:xfrm>
          <a:prstGeom prst="rect">
            <a:avLst/>
          </a:prstGeom>
          <a:noFill/>
        </p:spPr>
        <p:txBody>
          <a:bodyPr wrap="square" rtlCol="0">
            <a:spAutoFit/>
          </a:bodyPr>
          <a:lstStyle/>
          <a:p>
            <a:pPr marL="285750" indent="-285750" algn="just">
              <a:buFont typeface="Wingdings" panose="05000000000000000000" pitchFamily="2" charset="2"/>
              <a:buChar char="v"/>
            </a:pPr>
            <a:r>
              <a:rPr lang="es-ES" dirty="0"/>
              <a:t>Pueden ser ordinarias o extraordinarias.</a:t>
            </a:r>
          </a:p>
          <a:p>
            <a:pPr marL="285750" indent="-285750" algn="just">
              <a:buFont typeface="Wingdings" panose="05000000000000000000" pitchFamily="2" charset="2"/>
              <a:buChar char="v"/>
            </a:pPr>
            <a:r>
              <a:rPr lang="es-ES" dirty="0"/>
              <a:t>Se convoca por los administradores o, en su caso, por los liquidadores.</a:t>
            </a:r>
          </a:p>
          <a:p>
            <a:pPr marL="285750" indent="-285750" algn="just">
              <a:buFont typeface="Wingdings" panose="05000000000000000000" pitchFamily="2" charset="2"/>
              <a:buChar char="v"/>
            </a:pPr>
            <a:r>
              <a:rPr lang="es-ES" dirty="0"/>
              <a:t>Los acuerdos se adoptan por mayoría de votos válidamente emitidos siempre que representen 1/3 de los votos correspondientes a las participaciones en que se divida  el capital social.</a:t>
            </a:r>
          </a:p>
          <a:p>
            <a:pPr algn="just"/>
            <a:endParaRPr lang="es-ES" sz="1600" dirty="0"/>
          </a:p>
        </p:txBody>
      </p:sp>
      <p:sp>
        <p:nvSpPr>
          <p:cNvPr id="10" name="Rectángulo: esquinas redondeadas 9">
            <a:extLst>
              <a:ext uri="{FF2B5EF4-FFF2-40B4-BE49-F238E27FC236}">
                <a16:creationId xmlns:a16="http://schemas.microsoft.com/office/drawing/2014/main" id="{DA54C942-1029-2A7E-6E05-BD7654B37444}"/>
              </a:ext>
            </a:extLst>
          </p:cNvPr>
          <p:cNvSpPr/>
          <p:nvPr/>
        </p:nvSpPr>
        <p:spPr>
          <a:xfrm>
            <a:off x="7944177" y="1104899"/>
            <a:ext cx="2362200" cy="138112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ES" b="1" dirty="0">
                <a:solidFill>
                  <a:schemeClr val="accent1">
                    <a:lumMod val="75000"/>
                  </a:schemeClr>
                </a:solidFill>
              </a:rPr>
              <a:t>ÓRGANO DE ADMINISTRACIÓN</a:t>
            </a:r>
          </a:p>
        </p:txBody>
      </p:sp>
      <p:sp>
        <p:nvSpPr>
          <p:cNvPr id="11" name="CuadroTexto 10">
            <a:extLst>
              <a:ext uri="{FF2B5EF4-FFF2-40B4-BE49-F238E27FC236}">
                <a16:creationId xmlns:a16="http://schemas.microsoft.com/office/drawing/2014/main" id="{8C4C7E21-490A-C8A6-E550-AA1BC8331E7B}"/>
              </a:ext>
            </a:extLst>
          </p:cNvPr>
          <p:cNvSpPr txBox="1"/>
          <p:nvPr/>
        </p:nvSpPr>
        <p:spPr>
          <a:xfrm>
            <a:off x="7248527" y="2663815"/>
            <a:ext cx="3533448" cy="2308324"/>
          </a:xfrm>
          <a:prstGeom prst="rect">
            <a:avLst/>
          </a:prstGeom>
          <a:noFill/>
        </p:spPr>
        <p:txBody>
          <a:bodyPr wrap="square" rtlCol="0">
            <a:spAutoFit/>
          </a:bodyPr>
          <a:lstStyle/>
          <a:p>
            <a:pPr marL="285750" indent="-285750" algn="just">
              <a:buFont typeface="Wingdings" panose="05000000000000000000" pitchFamily="2" charset="2"/>
              <a:buChar char="v"/>
            </a:pPr>
            <a:r>
              <a:rPr lang="es-ES" dirty="0"/>
              <a:t>Puede ser un administrador único, varios administradores que actúen de forma solidaria o conjunta o un Consejo de Administración.</a:t>
            </a:r>
          </a:p>
          <a:p>
            <a:pPr algn="just"/>
            <a:endParaRPr lang="es-ES" dirty="0"/>
          </a:p>
          <a:p>
            <a:pPr marL="285750" indent="-285750" algn="just">
              <a:buFont typeface="Wingdings" panose="05000000000000000000" pitchFamily="2" charset="2"/>
              <a:buChar char="v"/>
            </a:pPr>
            <a:r>
              <a:rPr lang="es-ES" dirty="0"/>
              <a:t>Los administradores pueden ser personas físicas o jurídicas.</a:t>
            </a:r>
          </a:p>
        </p:txBody>
      </p:sp>
      <p:pic>
        <p:nvPicPr>
          <p:cNvPr id="12" name="Imagen 11">
            <a:extLst>
              <a:ext uri="{FF2B5EF4-FFF2-40B4-BE49-F238E27FC236}">
                <a16:creationId xmlns:a16="http://schemas.microsoft.com/office/drawing/2014/main" id="{7B76FAEB-4463-6AE6-376C-80A7AF66EA4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3" name="Imagen 12" descr="Forma">
            <a:extLst>
              <a:ext uri="{FF2B5EF4-FFF2-40B4-BE49-F238E27FC236}">
                <a16:creationId xmlns:a16="http://schemas.microsoft.com/office/drawing/2014/main" id="{6530348E-2234-5FA9-7D7E-F495C787F1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3730316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E376B7-57CB-94BF-E7E1-8F1020F69BEE}"/>
              </a:ext>
            </a:extLst>
          </p:cNvPr>
          <p:cNvSpPr>
            <a:spLocks noGrp="1"/>
          </p:cNvSpPr>
          <p:nvPr>
            <p:ph type="title"/>
          </p:nvPr>
        </p:nvSpPr>
        <p:spPr>
          <a:xfrm>
            <a:off x="886048" y="0"/>
            <a:ext cx="9371949" cy="1183566"/>
          </a:xfrm>
        </p:spPr>
        <p:txBody>
          <a:bodyPr/>
          <a:lstStyle/>
          <a:p>
            <a:r>
              <a:rPr lang="es-ES" dirty="0"/>
              <a:t>TIPOS DE AUTOCONSUMO</a:t>
            </a:r>
          </a:p>
        </p:txBody>
      </p:sp>
      <p:sp>
        <p:nvSpPr>
          <p:cNvPr id="3" name="Marcador de número de diapositiva 2">
            <a:extLst>
              <a:ext uri="{FF2B5EF4-FFF2-40B4-BE49-F238E27FC236}">
                <a16:creationId xmlns:a16="http://schemas.microsoft.com/office/drawing/2014/main" id="{CA8C4808-39A8-9AF2-04D5-7E3DBFE598CC}"/>
              </a:ext>
            </a:extLst>
          </p:cNvPr>
          <p:cNvSpPr>
            <a:spLocks noGrp="1"/>
          </p:cNvSpPr>
          <p:nvPr>
            <p:ph type="sldNum" sz="quarter" idx="12"/>
          </p:nvPr>
        </p:nvSpPr>
        <p:spPr/>
        <p:txBody>
          <a:bodyPr/>
          <a:lstStyle/>
          <a:p>
            <a:pPr rtl="0"/>
            <a:fld id="{9CD8D479-8942-46E8-A226-A4E01F7A105C}" type="slidenum">
              <a:rPr lang="es-ES" noProof="0" smtClean="0"/>
              <a:t>29</a:t>
            </a:fld>
            <a:endParaRPr lang="es-ES" noProof="0" dirty="0"/>
          </a:p>
        </p:txBody>
      </p:sp>
      <p:sp>
        <p:nvSpPr>
          <p:cNvPr id="5" name="Marcador de pie de página 4">
            <a:extLst>
              <a:ext uri="{FF2B5EF4-FFF2-40B4-BE49-F238E27FC236}">
                <a16:creationId xmlns:a16="http://schemas.microsoft.com/office/drawing/2014/main" id="{A3D5698C-05CF-7810-F0B9-605481066E56}"/>
              </a:ext>
            </a:extLst>
          </p:cNvPr>
          <p:cNvSpPr>
            <a:spLocks noGrp="1"/>
          </p:cNvSpPr>
          <p:nvPr>
            <p:ph type="ftr" sz="quarter" idx="11"/>
          </p:nvPr>
        </p:nvSpPr>
        <p:spPr/>
        <p:txBody>
          <a:bodyPr/>
          <a:lstStyle/>
          <a:p>
            <a:pPr rtl="0"/>
            <a:r>
              <a:rPr lang="es-ES" noProof="0" dirty="0"/>
              <a:t>Tipos de autoconsumo</a:t>
            </a:r>
          </a:p>
        </p:txBody>
      </p:sp>
      <p:graphicFrame>
        <p:nvGraphicFramePr>
          <p:cNvPr id="6" name="Tabla 5">
            <a:extLst>
              <a:ext uri="{FF2B5EF4-FFF2-40B4-BE49-F238E27FC236}">
                <a16:creationId xmlns:a16="http://schemas.microsoft.com/office/drawing/2014/main" id="{4C5D2E43-5DEE-B337-C36E-E983593DA7D5}"/>
              </a:ext>
            </a:extLst>
          </p:cNvPr>
          <p:cNvGraphicFramePr>
            <a:graphicFrameLocks noGrp="1"/>
          </p:cNvGraphicFramePr>
          <p:nvPr>
            <p:extLst>
              <p:ext uri="{D42A27DB-BD31-4B8C-83A1-F6EECF244321}">
                <p14:modId xmlns:p14="http://schemas.microsoft.com/office/powerpoint/2010/main" val="650802231"/>
              </p:ext>
            </p:extLst>
          </p:nvPr>
        </p:nvGraphicFramePr>
        <p:xfrm>
          <a:off x="453400" y="1720187"/>
          <a:ext cx="5642600" cy="4615990"/>
        </p:xfrm>
        <a:graphic>
          <a:graphicData uri="http://schemas.openxmlformats.org/drawingml/2006/table">
            <a:tbl>
              <a:tblPr firstRow="1" firstCol="1" bandRow="1">
                <a:tableStyleId>{3B4B98B0-60AC-42C2-AFA5-B58CD77FA1E5}</a:tableStyleId>
              </a:tblPr>
              <a:tblGrid>
                <a:gridCol w="2821300">
                  <a:extLst>
                    <a:ext uri="{9D8B030D-6E8A-4147-A177-3AD203B41FA5}">
                      <a16:colId xmlns:a16="http://schemas.microsoft.com/office/drawing/2014/main" val="3603340042"/>
                    </a:ext>
                  </a:extLst>
                </a:gridCol>
                <a:gridCol w="2821300">
                  <a:extLst>
                    <a:ext uri="{9D8B030D-6E8A-4147-A177-3AD203B41FA5}">
                      <a16:colId xmlns:a16="http://schemas.microsoft.com/office/drawing/2014/main" val="1134273930"/>
                    </a:ext>
                  </a:extLst>
                </a:gridCol>
              </a:tblGrid>
              <a:tr h="1146825">
                <a:tc>
                  <a:txBody>
                    <a:bodyPr/>
                    <a:lstStyle/>
                    <a:p>
                      <a:pPr algn="ctr">
                        <a:lnSpc>
                          <a:spcPct val="115000"/>
                        </a:lnSpc>
                        <a:spcBef>
                          <a:spcPts val="600"/>
                        </a:spcBef>
                        <a:spcAft>
                          <a:spcPts val="1200"/>
                        </a:spcAft>
                      </a:pPr>
                      <a:endParaRPr lang="es-ES" sz="1200" dirty="0">
                        <a:effectLst/>
                      </a:endParaRPr>
                    </a:p>
                    <a:p>
                      <a:pPr algn="ctr">
                        <a:lnSpc>
                          <a:spcPct val="115000"/>
                        </a:lnSpc>
                        <a:spcBef>
                          <a:spcPts val="600"/>
                        </a:spcBef>
                        <a:spcAft>
                          <a:spcPts val="1200"/>
                        </a:spcAft>
                      </a:pPr>
                      <a:r>
                        <a:rPr lang="es-ES" sz="1200" dirty="0">
                          <a:effectLst/>
                        </a:rPr>
                        <a:t>AUTOCONSUMO INDIVIDUAL</a:t>
                      </a:r>
                    </a:p>
                    <a:p>
                      <a:pPr algn="ctr">
                        <a:lnSpc>
                          <a:spcPct val="115000"/>
                        </a:lnSpc>
                        <a:spcBef>
                          <a:spcPts val="600"/>
                        </a:spcBef>
                        <a:spcAft>
                          <a:spcPts val="1200"/>
                        </a:spcAft>
                      </a:pP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1200"/>
                        </a:spcAft>
                      </a:pPr>
                      <a:endParaRPr lang="es-ES" sz="1200" dirty="0">
                        <a:effectLst/>
                      </a:endParaRPr>
                    </a:p>
                    <a:p>
                      <a:pPr algn="ctr">
                        <a:lnSpc>
                          <a:spcPct val="115000"/>
                        </a:lnSpc>
                        <a:spcBef>
                          <a:spcPts val="600"/>
                        </a:spcBef>
                        <a:spcAft>
                          <a:spcPts val="1200"/>
                        </a:spcAft>
                      </a:pPr>
                      <a:r>
                        <a:rPr lang="es-ES" sz="1200" dirty="0">
                          <a:effectLst/>
                        </a:rPr>
                        <a:t>AUTOCONSUMO COLECTIVO</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51887276"/>
                  </a:ext>
                </a:extLst>
              </a:tr>
              <a:tr h="3469165">
                <a:tc>
                  <a:txBody>
                    <a:bodyPr/>
                    <a:lstStyle/>
                    <a:p>
                      <a:pPr algn="just">
                        <a:lnSpc>
                          <a:spcPct val="115000"/>
                        </a:lnSpc>
                        <a:spcBef>
                          <a:spcPts val="600"/>
                        </a:spcBef>
                        <a:spcAft>
                          <a:spcPts val="1200"/>
                        </a:spcAft>
                      </a:pPr>
                      <a:r>
                        <a:rPr lang="es-ES" sz="1600" b="0" dirty="0">
                          <a:effectLst/>
                        </a:rPr>
                        <a:t>Un solo consumidor se alimenta de la energía eléctrica que proviene de las instalaciones de producción</a:t>
                      </a:r>
                      <a:r>
                        <a:rPr lang="es-ES" sz="1400" b="0" dirty="0">
                          <a:effectLst/>
                        </a:rPr>
                        <a:t>.</a:t>
                      </a:r>
                      <a:endParaRPr lang="es-ES"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600" dirty="0">
                          <a:effectLst/>
                        </a:rPr>
                        <a:t>Se dice que un sujeto consumidor participa en un autoconsumo colectivo cuando pertenece a un grupo de varios consumidores que se alimentan, de forma acordada, de energía eléctrica que proveniente de instalaciones de producción próximas a las de consumo y asociadas a los mismos.</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9091298"/>
                  </a:ext>
                </a:extLst>
              </a:tr>
            </a:tbl>
          </a:graphicData>
        </a:graphic>
      </p:graphicFrame>
      <p:sp>
        <p:nvSpPr>
          <p:cNvPr id="7" name="Rectangle 1">
            <a:extLst>
              <a:ext uri="{FF2B5EF4-FFF2-40B4-BE49-F238E27FC236}">
                <a16:creationId xmlns:a16="http://schemas.microsoft.com/office/drawing/2014/main" id="{E7414BD1-385B-4B86-243C-86ABA83529B4}"/>
              </a:ext>
            </a:extLst>
          </p:cNvPr>
          <p:cNvSpPr>
            <a:spLocks noChangeArrowheads="1"/>
          </p:cNvSpPr>
          <p:nvPr/>
        </p:nvSpPr>
        <p:spPr bwMode="auto">
          <a:xfrm>
            <a:off x="886048" y="1248199"/>
            <a:ext cx="409073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4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t>El RD 244/2019 diferencia dos tipos de autoconsumo:</a:t>
            </a:r>
            <a:endParaRPr kumimoji="0" lang="es-ES" altLang="es-ES" sz="1400" b="0" i="0" u="none" strike="noStrike" cap="none" normalizeH="0" baseline="0" dirty="0">
              <a:ln>
                <a:noFill/>
              </a:ln>
              <a:solidFill>
                <a:schemeClr val="tx1"/>
              </a:solidFill>
              <a:effectLst/>
            </a:endParaRPr>
          </a:p>
        </p:txBody>
      </p:sp>
      <p:graphicFrame>
        <p:nvGraphicFramePr>
          <p:cNvPr id="8" name="Tabla 7">
            <a:extLst>
              <a:ext uri="{FF2B5EF4-FFF2-40B4-BE49-F238E27FC236}">
                <a16:creationId xmlns:a16="http://schemas.microsoft.com/office/drawing/2014/main" id="{E27FE1E0-35DD-308D-D937-274973363FCD}"/>
              </a:ext>
            </a:extLst>
          </p:cNvPr>
          <p:cNvGraphicFramePr>
            <a:graphicFrameLocks noGrp="1"/>
          </p:cNvGraphicFramePr>
          <p:nvPr>
            <p:extLst>
              <p:ext uri="{D42A27DB-BD31-4B8C-83A1-F6EECF244321}">
                <p14:modId xmlns:p14="http://schemas.microsoft.com/office/powerpoint/2010/main" val="73611243"/>
              </p:ext>
            </p:extLst>
          </p:nvPr>
        </p:nvGraphicFramePr>
        <p:xfrm>
          <a:off x="6724650" y="1699788"/>
          <a:ext cx="5013948" cy="4636389"/>
        </p:xfrm>
        <a:graphic>
          <a:graphicData uri="http://schemas.openxmlformats.org/drawingml/2006/table">
            <a:tbl>
              <a:tblPr firstRow="1" firstCol="1" bandRow="1">
                <a:tableStyleId>{3B4B98B0-60AC-42C2-AFA5-B58CD77FA1E5}</a:tableStyleId>
              </a:tblPr>
              <a:tblGrid>
                <a:gridCol w="2505075">
                  <a:extLst>
                    <a:ext uri="{9D8B030D-6E8A-4147-A177-3AD203B41FA5}">
                      <a16:colId xmlns:a16="http://schemas.microsoft.com/office/drawing/2014/main" val="130819894"/>
                    </a:ext>
                  </a:extLst>
                </a:gridCol>
                <a:gridCol w="2508873">
                  <a:extLst>
                    <a:ext uri="{9D8B030D-6E8A-4147-A177-3AD203B41FA5}">
                      <a16:colId xmlns:a16="http://schemas.microsoft.com/office/drawing/2014/main" val="2736827660"/>
                    </a:ext>
                  </a:extLst>
                </a:gridCol>
              </a:tblGrid>
              <a:tr h="416849">
                <a:tc>
                  <a:txBody>
                    <a:bodyPr/>
                    <a:lstStyle/>
                    <a:p>
                      <a:pPr algn="ctr">
                        <a:lnSpc>
                          <a:spcPct val="115000"/>
                        </a:lnSpc>
                        <a:spcBef>
                          <a:spcPts val="600"/>
                        </a:spcBef>
                        <a:spcAft>
                          <a:spcPts val="1200"/>
                        </a:spcAft>
                      </a:pPr>
                      <a:endParaRPr lang="es-ES" sz="1200" dirty="0">
                        <a:effectLst/>
                      </a:endParaRPr>
                    </a:p>
                    <a:p>
                      <a:pPr algn="ctr">
                        <a:lnSpc>
                          <a:spcPct val="115000"/>
                        </a:lnSpc>
                        <a:spcBef>
                          <a:spcPts val="600"/>
                        </a:spcBef>
                        <a:spcAft>
                          <a:spcPts val="1200"/>
                        </a:spcAft>
                      </a:pPr>
                      <a:r>
                        <a:rPr lang="es-ES" sz="1200" dirty="0">
                          <a:effectLst/>
                        </a:rPr>
                        <a:t>SIN EXCEDENTES</a:t>
                      </a:r>
                    </a:p>
                    <a:p>
                      <a:pPr algn="ctr">
                        <a:lnSpc>
                          <a:spcPct val="115000"/>
                        </a:lnSpc>
                        <a:spcBef>
                          <a:spcPts val="600"/>
                        </a:spcBef>
                        <a:spcAft>
                          <a:spcPts val="1200"/>
                        </a:spcAft>
                      </a:pP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1200"/>
                        </a:spcAft>
                      </a:pPr>
                      <a:endParaRPr lang="es-ES" sz="1200" dirty="0">
                        <a:effectLst/>
                      </a:endParaRPr>
                    </a:p>
                    <a:p>
                      <a:pPr algn="ctr">
                        <a:lnSpc>
                          <a:spcPct val="115000"/>
                        </a:lnSpc>
                        <a:spcBef>
                          <a:spcPts val="600"/>
                        </a:spcBef>
                        <a:spcAft>
                          <a:spcPts val="1200"/>
                        </a:spcAft>
                      </a:pPr>
                      <a:r>
                        <a:rPr lang="es-ES" sz="1200" dirty="0">
                          <a:effectLst/>
                        </a:rPr>
                        <a:t>CON EXCEDENTES</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9508818"/>
                  </a:ext>
                </a:extLst>
              </a:tr>
              <a:tr h="3208643">
                <a:tc>
                  <a:txBody>
                    <a:bodyPr/>
                    <a:lstStyle/>
                    <a:p>
                      <a:pPr algn="just">
                        <a:lnSpc>
                          <a:spcPct val="115000"/>
                        </a:lnSpc>
                        <a:spcBef>
                          <a:spcPts val="600"/>
                        </a:spcBef>
                        <a:spcAft>
                          <a:spcPts val="1200"/>
                        </a:spcAft>
                      </a:pPr>
                      <a:r>
                        <a:rPr lang="es-ES" sz="1600" b="0" kern="1200" dirty="0">
                          <a:solidFill>
                            <a:schemeClr val="tx1"/>
                          </a:solidFill>
                          <a:effectLst/>
                          <a:latin typeface="+mn-lt"/>
                          <a:ea typeface="+mn-ea"/>
                          <a:cs typeface="+mn-cs"/>
                        </a:rPr>
                        <a:t>En esta modalidad se deberá instalar un mecanismo </a:t>
                      </a:r>
                      <a:r>
                        <a:rPr lang="es-ES" sz="1600" b="0" kern="1200" dirty="0" err="1">
                          <a:solidFill>
                            <a:schemeClr val="tx1"/>
                          </a:solidFill>
                          <a:effectLst/>
                          <a:latin typeface="+mn-lt"/>
                          <a:ea typeface="+mn-ea"/>
                          <a:cs typeface="+mn-cs"/>
                        </a:rPr>
                        <a:t>antivertido</a:t>
                      </a:r>
                      <a:r>
                        <a:rPr lang="es-ES" sz="1600" b="0" kern="1200" dirty="0">
                          <a:solidFill>
                            <a:schemeClr val="tx1"/>
                          </a:solidFill>
                          <a:effectLst/>
                          <a:latin typeface="+mn-lt"/>
                          <a:ea typeface="+mn-ea"/>
                          <a:cs typeface="+mn-cs"/>
                        </a:rPr>
                        <a:t> que impida la inyección de energía excedentaria a la red de transporte o de distribución. </a:t>
                      </a:r>
                    </a:p>
                    <a:p>
                      <a:pPr algn="just">
                        <a:lnSpc>
                          <a:spcPct val="115000"/>
                        </a:lnSpc>
                        <a:spcBef>
                          <a:spcPts val="600"/>
                        </a:spcBef>
                        <a:spcAft>
                          <a:spcPts val="1200"/>
                        </a:spcAft>
                      </a:pPr>
                      <a:r>
                        <a:rPr lang="es-ES" sz="1600" b="0" kern="1200" dirty="0">
                          <a:solidFill>
                            <a:schemeClr val="tx1"/>
                          </a:solidFill>
                          <a:effectLst/>
                          <a:latin typeface="+mn-lt"/>
                          <a:ea typeface="+mn-ea"/>
                          <a:cs typeface="+mn-cs"/>
                        </a:rPr>
                        <a:t>Se exige un único tipo de sujeto: el sujeto consumidor. </a:t>
                      </a:r>
                    </a:p>
                    <a:p>
                      <a:pPr algn="just">
                        <a:lnSpc>
                          <a:spcPct val="115000"/>
                        </a:lnSpc>
                        <a:spcBef>
                          <a:spcPts val="600"/>
                        </a:spcBef>
                        <a:spcAft>
                          <a:spcPts val="1200"/>
                        </a:spcAft>
                      </a:pPr>
                      <a:r>
                        <a:rPr lang="es-ES" sz="1200" dirty="0">
                          <a:effectLst/>
                        </a:rPr>
                        <a:t> </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600" b="0" kern="1200" dirty="0">
                          <a:solidFill>
                            <a:schemeClr val="tx1"/>
                          </a:solidFill>
                          <a:effectLst/>
                          <a:latin typeface="+mn-lt"/>
                          <a:ea typeface="+mn-ea"/>
                          <a:cs typeface="+mn-cs"/>
                        </a:rPr>
                        <a:t>En esta modalidad las instalaciones de producción próximas y asociadas a las de consumo podrán, además de suministrar energía para autoconsumo, inyectar energía excedentaria en las redes de transporte y distribución. </a:t>
                      </a:r>
                    </a:p>
                    <a:p>
                      <a:pPr algn="just">
                        <a:lnSpc>
                          <a:spcPct val="115000"/>
                        </a:lnSpc>
                        <a:spcBef>
                          <a:spcPts val="600"/>
                        </a:spcBef>
                        <a:spcAft>
                          <a:spcPts val="1200"/>
                        </a:spcAft>
                      </a:pPr>
                      <a:r>
                        <a:rPr lang="es-ES" sz="1600" b="0" kern="1200" dirty="0">
                          <a:solidFill>
                            <a:schemeClr val="tx1"/>
                          </a:solidFill>
                          <a:effectLst/>
                          <a:latin typeface="+mn-lt"/>
                          <a:ea typeface="+mn-ea"/>
                          <a:cs typeface="+mn-cs"/>
                        </a:rPr>
                        <a:t>Se requiere dos tipos de sujetos: el sujeto consumidor y el productor.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29294493"/>
                  </a:ext>
                </a:extLst>
              </a:tr>
            </a:tbl>
          </a:graphicData>
        </a:graphic>
      </p:graphicFrame>
      <p:pic>
        <p:nvPicPr>
          <p:cNvPr id="4" name="Picture 3" descr="herramientas-de-gestion-de-comunidades-energeticas-industriales-4-0">
            <a:extLst>
              <a:ext uri="{FF2B5EF4-FFF2-40B4-BE49-F238E27FC236}">
                <a16:creationId xmlns:a16="http://schemas.microsoft.com/office/drawing/2014/main" id="{A974E9EC-6607-FAE3-00BD-9EAF761857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8552" y="328625"/>
            <a:ext cx="2039445" cy="1208302"/>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n 10">
            <a:extLst>
              <a:ext uri="{FF2B5EF4-FFF2-40B4-BE49-F238E27FC236}">
                <a16:creationId xmlns:a16="http://schemas.microsoft.com/office/drawing/2014/main" id="{188D66C1-34F8-88F8-A424-2C9F039E558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3" name="Imagen 12" descr="Forma">
            <a:extLst>
              <a:ext uri="{FF2B5EF4-FFF2-40B4-BE49-F238E27FC236}">
                <a16:creationId xmlns:a16="http://schemas.microsoft.com/office/drawing/2014/main" id="{24E6BB08-92F9-17F4-76BD-258401E2F2B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6428" y="40640"/>
            <a:ext cx="691291" cy="691291"/>
          </a:xfrm>
          <a:prstGeom prst="rect">
            <a:avLst/>
          </a:prstGeom>
        </p:spPr>
      </p:pic>
    </p:spTree>
    <p:extLst>
      <p:ext uri="{BB962C8B-B14F-4D97-AF65-F5344CB8AC3E}">
        <p14:creationId xmlns:p14="http://schemas.microsoft.com/office/powerpoint/2010/main" val="1603143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osición de número de diapositiva 3"/>
          <p:cNvSpPr>
            <a:spLocks noGrp="1"/>
          </p:cNvSpPr>
          <p:nvPr>
            <p:ph type="sldNum" sz="quarter" idx="12"/>
          </p:nvPr>
        </p:nvSpPr>
        <p:spPr/>
        <p:txBody>
          <a:bodyPr rtlCol="0"/>
          <a:lstStyle/>
          <a:p>
            <a:pPr rtl="0"/>
            <a:fld id="{9CD8D479-8942-46E8-A226-A4E01F7A105C}" type="slidenum">
              <a:rPr lang="es-ES" smtClean="0"/>
              <a:t>3</a:t>
            </a:fld>
            <a:endParaRPr lang="es-ES" dirty="0"/>
          </a:p>
        </p:txBody>
      </p:sp>
      <p:sp>
        <p:nvSpPr>
          <p:cNvPr id="5" name="Marcador de posición de fecha 4"/>
          <p:cNvSpPr>
            <a:spLocks noGrp="1"/>
          </p:cNvSpPr>
          <p:nvPr>
            <p:ph type="dt" sz="half" idx="10"/>
          </p:nvPr>
        </p:nvSpPr>
        <p:spPr/>
        <p:txBody>
          <a:bodyPr rtlCol="0"/>
          <a:lstStyle/>
          <a:p>
            <a:pPr rtl="0"/>
            <a:fld id="{08E2202C-5294-44F7-B2F6-C30B0EEBBB42}" type="datetime1">
              <a:rPr lang="es-ES" smtClean="0"/>
              <a:t>24/07/2024</a:t>
            </a:fld>
            <a:endParaRPr lang="es-ES" dirty="0"/>
          </a:p>
        </p:txBody>
      </p:sp>
      <p:sp>
        <p:nvSpPr>
          <p:cNvPr id="6" name="Marcador de posición de pie de página 5"/>
          <p:cNvSpPr>
            <a:spLocks noGrp="1"/>
          </p:cNvSpPr>
          <p:nvPr>
            <p:ph type="ftr" sz="quarter" idx="11"/>
          </p:nvPr>
        </p:nvSpPr>
        <p:spPr/>
        <p:txBody>
          <a:bodyPr rtlCol="0"/>
          <a:lstStyle/>
          <a:p>
            <a:pPr rtl="0"/>
            <a:r>
              <a:rPr lang="es-ES" dirty="0"/>
              <a:t>CER y CCE</a:t>
            </a:r>
          </a:p>
        </p:txBody>
      </p:sp>
      <p:graphicFrame>
        <p:nvGraphicFramePr>
          <p:cNvPr id="12" name="Marcador de contenido 11">
            <a:extLst>
              <a:ext uri="{FF2B5EF4-FFF2-40B4-BE49-F238E27FC236}">
                <a16:creationId xmlns:a16="http://schemas.microsoft.com/office/drawing/2014/main" id="{F0BC023B-250F-BBDA-6063-E3468D23044B}"/>
              </a:ext>
            </a:extLst>
          </p:cNvPr>
          <p:cNvGraphicFramePr>
            <a:graphicFrameLocks noGrp="1"/>
          </p:cNvGraphicFramePr>
          <p:nvPr>
            <p:ph idx="1"/>
            <p:extLst>
              <p:ext uri="{D42A27DB-BD31-4B8C-83A1-F6EECF244321}">
                <p14:modId xmlns:p14="http://schemas.microsoft.com/office/powerpoint/2010/main" val="2355007380"/>
              </p:ext>
            </p:extLst>
          </p:nvPr>
        </p:nvGraphicFramePr>
        <p:xfrm>
          <a:off x="1440679" y="869133"/>
          <a:ext cx="8925539" cy="5373696"/>
        </p:xfrm>
        <a:graphic>
          <a:graphicData uri="http://schemas.openxmlformats.org/drawingml/2006/table">
            <a:tbl>
              <a:tblPr firstRow="1" bandRow="1">
                <a:tableStyleId>{3B4B98B0-60AC-42C2-AFA5-B58CD77FA1E5}</a:tableStyleId>
              </a:tblPr>
              <a:tblGrid>
                <a:gridCol w="2028937">
                  <a:extLst>
                    <a:ext uri="{9D8B030D-6E8A-4147-A177-3AD203B41FA5}">
                      <a16:colId xmlns:a16="http://schemas.microsoft.com/office/drawing/2014/main" val="3834797184"/>
                    </a:ext>
                  </a:extLst>
                </a:gridCol>
                <a:gridCol w="3338590">
                  <a:extLst>
                    <a:ext uri="{9D8B030D-6E8A-4147-A177-3AD203B41FA5}">
                      <a16:colId xmlns:a16="http://schemas.microsoft.com/office/drawing/2014/main" val="4257300710"/>
                    </a:ext>
                  </a:extLst>
                </a:gridCol>
                <a:gridCol w="3558012">
                  <a:extLst>
                    <a:ext uri="{9D8B030D-6E8A-4147-A177-3AD203B41FA5}">
                      <a16:colId xmlns:a16="http://schemas.microsoft.com/office/drawing/2014/main" val="3215947350"/>
                    </a:ext>
                  </a:extLst>
                </a:gridCol>
              </a:tblGrid>
              <a:tr h="618816">
                <a:tc>
                  <a:txBody>
                    <a:bodyPr/>
                    <a:lstStyle/>
                    <a:p>
                      <a:pPr algn="ctr"/>
                      <a:endParaRPr lang="es-E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dirty="0"/>
                        <a:t>CER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dirty="0"/>
                        <a:t>CCE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8815389"/>
                  </a:ext>
                </a:extLst>
              </a:tr>
              <a:tr h="618816">
                <a:tc>
                  <a:txBody>
                    <a:bodyPr/>
                    <a:lstStyle/>
                    <a:p>
                      <a:pPr algn="ctr"/>
                      <a:endParaRPr lang="es-ES" dirty="0"/>
                    </a:p>
                    <a:p>
                      <a:pPr algn="ctr"/>
                      <a:r>
                        <a:rPr lang="es-ES" b="1" dirty="0"/>
                        <a:t>ACTIVIDADES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dirty="0"/>
                        <a:t>Se dedican de forma exclusiva al desarrollo y explotación de proyectos de energías renovables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dirty="0"/>
                        <a:t>Desarrollan todas las actividades del sistema eléctrico, a excepción del transporte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7250815"/>
                  </a:ext>
                </a:extLst>
              </a:tr>
              <a:tr h="618816">
                <a:tc>
                  <a:txBody>
                    <a:bodyPr/>
                    <a:lstStyle/>
                    <a:p>
                      <a:pPr marL="0" indent="0" algn="ctr">
                        <a:buFont typeface="Arial" panose="020B0604020202020204" pitchFamily="34" charset="0"/>
                        <a:buNone/>
                      </a:pPr>
                      <a:endParaRPr lang="es-ES" dirty="0"/>
                    </a:p>
                    <a:p>
                      <a:pPr marL="0" indent="0" algn="ctr">
                        <a:buFont typeface="Arial" panose="020B0604020202020204" pitchFamily="34" charset="0"/>
                        <a:buNone/>
                      </a:pPr>
                      <a:r>
                        <a:rPr lang="es-ES" b="1" dirty="0"/>
                        <a:t>PARTICIPANTES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 typeface="Arial" panose="020B0604020202020204" pitchFamily="34" charset="0"/>
                        <a:buChar char="•"/>
                      </a:pPr>
                      <a:r>
                        <a:rPr lang="es-ES" dirty="0"/>
                        <a:t>Personas físicas</a:t>
                      </a:r>
                    </a:p>
                    <a:p>
                      <a:pPr marL="285750" indent="-285750" algn="just">
                        <a:buFont typeface="Arial" panose="020B0604020202020204" pitchFamily="34" charset="0"/>
                        <a:buChar char="•"/>
                      </a:pPr>
                      <a:r>
                        <a:rPr lang="es-ES" dirty="0"/>
                        <a:t>PYMES</a:t>
                      </a:r>
                    </a:p>
                    <a:p>
                      <a:pPr marL="285750" indent="-285750" algn="just">
                        <a:buFont typeface="Arial" panose="020B0604020202020204" pitchFamily="34" charset="0"/>
                        <a:buChar char="•"/>
                      </a:pPr>
                      <a:r>
                        <a:rPr lang="es-ES" dirty="0"/>
                        <a:t>Autoridades locales (incluyendo municipios)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s-ES" dirty="0"/>
                        <a:t>Personas físicas</a:t>
                      </a:r>
                    </a:p>
                    <a:p>
                      <a:pPr marL="285750" indent="-285750" algn="just">
                        <a:buFont typeface="Arial" panose="020B0604020202020204" pitchFamily="34" charset="0"/>
                        <a:buChar char="•"/>
                      </a:pPr>
                      <a:r>
                        <a:rPr lang="es-ES" dirty="0"/>
                        <a:t>Microempresas y pequeñas empresas (no medianas empresas)</a:t>
                      </a:r>
                    </a:p>
                    <a:p>
                      <a:pPr marL="285750" indent="-285750" algn="just">
                        <a:buFont typeface="Arial" panose="020B0604020202020204" pitchFamily="34" charset="0"/>
                        <a:buChar char="•"/>
                      </a:pPr>
                      <a:r>
                        <a:rPr lang="es-ES" dirty="0"/>
                        <a:t>Autoridades locales (incluyendo municipios)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2576801"/>
                  </a:ext>
                </a:extLst>
              </a:tr>
              <a:tr h="618816">
                <a:tc>
                  <a:txBody>
                    <a:bodyPr/>
                    <a:lstStyle/>
                    <a:p>
                      <a:pPr algn="ctr"/>
                      <a:endParaRPr lang="es-ES" dirty="0"/>
                    </a:p>
                    <a:p>
                      <a:pPr algn="ctr"/>
                      <a:r>
                        <a:rPr lang="es-ES" b="1" dirty="0"/>
                        <a:t>PROXIMIDAD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dirty="0"/>
                        <a:t>Deben situarse en las proximidades del proyecto de energías renovables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 dirty="0"/>
                        <a:t>No se exige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7507819"/>
                  </a:ext>
                </a:extLst>
              </a:tr>
              <a:tr h="618816">
                <a:tc>
                  <a:txBody>
                    <a:bodyPr/>
                    <a:lstStyle/>
                    <a:p>
                      <a:pPr algn="ctr"/>
                      <a:endParaRPr lang="es-ES" dirty="0"/>
                    </a:p>
                    <a:p>
                      <a:pPr algn="ctr"/>
                      <a:r>
                        <a:rPr lang="es-ES" b="1" dirty="0"/>
                        <a:t>INDEPENDENCIA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dirty="0"/>
                        <a:t>Son independientes de sus miembros individuales y de los agentes tradicionales de mercado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 dirty="0"/>
                        <a:t>Tienen un grado de dependencia definido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76029938"/>
                  </a:ext>
                </a:extLst>
              </a:tr>
            </a:tbl>
          </a:graphicData>
        </a:graphic>
      </p:graphicFrame>
      <p:pic>
        <p:nvPicPr>
          <p:cNvPr id="9" name="Imagen 8">
            <a:extLst>
              <a:ext uri="{FF2B5EF4-FFF2-40B4-BE49-F238E27FC236}">
                <a16:creationId xmlns:a16="http://schemas.microsoft.com/office/drawing/2014/main" id="{DA3A411E-D050-218F-692D-AF11C50E7BB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0" name="Imagen 9" descr="Forma">
            <a:extLst>
              <a:ext uri="{FF2B5EF4-FFF2-40B4-BE49-F238E27FC236}">
                <a16:creationId xmlns:a16="http://schemas.microsoft.com/office/drawing/2014/main" id="{BC95B065-E3FE-E05D-601A-4576CA4E937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2632695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7005DC9E-0CF0-07D2-6276-8F70D2BCE3D4}"/>
              </a:ext>
            </a:extLst>
          </p:cNvPr>
          <p:cNvSpPr>
            <a:spLocks noGrp="1"/>
          </p:cNvSpPr>
          <p:nvPr>
            <p:ph type="sldNum" sz="quarter" idx="12"/>
          </p:nvPr>
        </p:nvSpPr>
        <p:spPr/>
        <p:txBody>
          <a:bodyPr/>
          <a:lstStyle/>
          <a:p>
            <a:pPr rtl="0"/>
            <a:fld id="{9CD8D479-8942-46E8-A226-A4E01F7A105C}" type="slidenum">
              <a:rPr lang="es-ES" noProof="0" smtClean="0"/>
              <a:t>30</a:t>
            </a:fld>
            <a:endParaRPr lang="es-ES" noProof="0" dirty="0"/>
          </a:p>
        </p:txBody>
      </p:sp>
      <p:sp>
        <p:nvSpPr>
          <p:cNvPr id="3" name="Marcador de fecha 2">
            <a:extLst>
              <a:ext uri="{FF2B5EF4-FFF2-40B4-BE49-F238E27FC236}">
                <a16:creationId xmlns:a16="http://schemas.microsoft.com/office/drawing/2014/main" id="{7CFF2AFD-FE97-F3EC-F30B-F59993CB799A}"/>
              </a:ext>
            </a:extLst>
          </p:cNvPr>
          <p:cNvSpPr>
            <a:spLocks noGrp="1"/>
          </p:cNvSpPr>
          <p:nvPr>
            <p:ph type="dt" sz="half" idx="10"/>
          </p:nvPr>
        </p:nvSpPr>
        <p:spPr/>
        <p:txBody>
          <a:bodyPr/>
          <a:lstStyle/>
          <a:p>
            <a:pPr rtl="0"/>
            <a:fld id="{0060FE62-507F-4526-A445-3A3BC99BF160}" type="datetime1">
              <a:rPr lang="es-ES" noProof="0" smtClean="0"/>
              <a:t>24/07/2024</a:t>
            </a:fld>
            <a:endParaRPr lang="es-ES" noProof="0" dirty="0"/>
          </a:p>
        </p:txBody>
      </p:sp>
      <p:sp>
        <p:nvSpPr>
          <p:cNvPr id="4" name="Marcador de pie de página 3">
            <a:extLst>
              <a:ext uri="{FF2B5EF4-FFF2-40B4-BE49-F238E27FC236}">
                <a16:creationId xmlns:a16="http://schemas.microsoft.com/office/drawing/2014/main" id="{C284C274-CCEF-1A02-1FE1-3C2B5D181902}"/>
              </a:ext>
            </a:extLst>
          </p:cNvPr>
          <p:cNvSpPr>
            <a:spLocks noGrp="1"/>
          </p:cNvSpPr>
          <p:nvPr>
            <p:ph type="ftr" sz="quarter" idx="11"/>
          </p:nvPr>
        </p:nvSpPr>
        <p:spPr/>
        <p:txBody>
          <a:bodyPr/>
          <a:lstStyle/>
          <a:p>
            <a:pPr rtl="0"/>
            <a:r>
              <a:rPr lang="es-ES" noProof="0" dirty="0"/>
              <a:t>Tipos de autoconsumo</a:t>
            </a:r>
          </a:p>
        </p:txBody>
      </p:sp>
      <p:sp>
        <p:nvSpPr>
          <p:cNvPr id="5" name="CuadroTexto 4">
            <a:extLst>
              <a:ext uri="{FF2B5EF4-FFF2-40B4-BE49-F238E27FC236}">
                <a16:creationId xmlns:a16="http://schemas.microsoft.com/office/drawing/2014/main" id="{C34AC772-6DCE-98E2-E78B-9913FA02AD16}"/>
              </a:ext>
            </a:extLst>
          </p:cNvPr>
          <p:cNvSpPr txBox="1"/>
          <p:nvPr/>
        </p:nvSpPr>
        <p:spPr>
          <a:xfrm>
            <a:off x="588474" y="543208"/>
            <a:ext cx="6708617" cy="369332"/>
          </a:xfrm>
          <a:prstGeom prst="rect">
            <a:avLst/>
          </a:prstGeom>
          <a:noFill/>
        </p:spPr>
        <p:txBody>
          <a:bodyPr wrap="square" rtlCol="0">
            <a:spAutoFit/>
          </a:bodyPr>
          <a:lstStyle/>
          <a:p>
            <a:r>
              <a:rPr lang="es-ES" dirty="0"/>
              <a:t>El autoconsumo con excedentes puede ser con o sin compensación:</a:t>
            </a:r>
          </a:p>
        </p:txBody>
      </p:sp>
      <p:sp>
        <p:nvSpPr>
          <p:cNvPr id="11" name="CuadroTexto 10">
            <a:extLst>
              <a:ext uri="{FF2B5EF4-FFF2-40B4-BE49-F238E27FC236}">
                <a16:creationId xmlns:a16="http://schemas.microsoft.com/office/drawing/2014/main" id="{15FB910B-378D-44EC-08F8-5B35FFAB2B78}"/>
              </a:ext>
            </a:extLst>
          </p:cNvPr>
          <p:cNvSpPr txBox="1"/>
          <p:nvPr/>
        </p:nvSpPr>
        <p:spPr>
          <a:xfrm>
            <a:off x="972678" y="1013987"/>
            <a:ext cx="10914521" cy="5245795"/>
          </a:xfrm>
          <a:prstGeom prst="rect">
            <a:avLst/>
          </a:prstGeom>
          <a:noFill/>
        </p:spPr>
        <p:txBody>
          <a:bodyPr wrap="square" rtlCol="0">
            <a:spAutoFit/>
          </a:bodyPr>
          <a:lstStyle/>
          <a:p>
            <a:pPr marL="285750" indent="-285750" algn="just">
              <a:lnSpc>
                <a:spcPct val="115000"/>
              </a:lnSpc>
              <a:spcBef>
                <a:spcPts val="600"/>
              </a:spcBef>
              <a:spcAft>
                <a:spcPts val="1200"/>
              </a:spcAft>
              <a:buFont typeface="Arial" panose="020B0604020202020204" pitchFamily="34" charset="0"/>
              <a:buChar char="•"/>
            </a:pPr>
            <a:r>
              <a:rPr lang="es-ES" sz="1600" b="1" u="sng" dirty="0">
                <a:effectLst/>
                <a:ea typeface="Calibri" panose="020F0502020204030204" pitchFamily="34" charset="0"/>
                <a:cs typeface="Calibri" panose="020F0502020204030204" pitchFamily="34" charset="0"/>
              </a:rPr>
              <a:t>Con compensación</a:t>
            </a:r>
            <a:r>
              <a:rPr lang="es-ES" sz="1600" dirty="0">
                <a:effectLst/>
                <a:ea typeface="Calibri" panose="020F0502020204030204" pitchFamily="34" charset="0"/>
                <a:cs typeface="Calibri" panose="020F0502020204030204" pitchFamily="34" charset="0"/>
              </a:rPr>
              <a:t>: aquellos casos de suministro con autoconsumo con excedentes en los que voluntariamente el consumidor y el productor opten por acogerse a un mecanismo de compensación de excedentes. Se requiere el cumplimiento de los siguientes requisitos: </a:t>
            </a:r>
            <a:endParaRPr lang="es-ES" sz="1600" dirty="0">
              <a:effectLst/>
              <a:ea typeface="Calibri" panose="020F0502020204030204" pitchFamily="34" charset="0"/>
              <a:cs typeface="Times New Roman" panose="02020603050405020304" pitchFamily="18" charset="0"/>
            </a:endParaRPr>
          </a:p>
          <a:p>
            <a:pPr marL="800100" lvl="1" indent="-342900" algn="just">
              <a:lnSpc>
                <a:spcPct val="115000"/>
              </a:lnSpc>
              <a:spcBef>
                <a:spcPts val="600"/>
              </a:spcBef>
              <a:spcAft>
                <a:spcPts val="1200"/>
              </a:spcAft>
              <a:buFont typeface="+mj-lt"/>
              <a:buAutoNum type="alphaLcParenR"/>
            </a:pPr>
            <a:r>
              <a:rPr lang="es-ES" sz="1600" dirty="0">
                <a:effectLst/>
                <a:ea typeface="Calibri" panose="020F0502020204030204" pitchFamily="34" charset="0"/>
                <a:cs typeface="Calibri" panose="020F0502020204030204" pitchFamily="34" charset="0"/>
              </a:rPr>
              <a:t>la fuente de energía primaria debe ser de origen renovable; </a:t>
            </a:r>
            <a:endParaRPr lang="es-ES" sz="1600" dirty="0">
              <a:effectLst/>
              <a:ea typeface="Calibri" panose="020F0502020204030204" pitchFamily="34" charset="0"/>
              <a:cs typeface="Times New Roman" panose="02020603050405020304" pitchFamily="18" charset="0"/>
            </a:endParaRPr>
          </a:p>
          <a:p>
            <a:pPr marL="800100" lvl="1" indent="-342900" algn="just">
              <a:lnSpc>
                <a:spcPct val="115000"/>
              </a:lnSpc>
              <a:spcBef>
                <a:spcPts val="600"/>
              </a:spcBef>
              <a:spcAft>
                <a:spcPts val="1200"/>
              </a:spcAft>
              <a:buFont typeface="+mj-lt"/>
              <a:buAutoNum type="alphaLcParenR"/>
            </a:pPr>
            <a:r>
              <a:rPr lang="es-ES" sz="1600" dirty="0">
                <a:effectLst/>
                <a:ea typeface="Calibri" panose="020F0502020204030204" pitchFamily="34" charset="0"/>
                <a:cs typeface="Calibri" panose="020F0502020204030204" pitchFamily="34" charset="0"/>
              </a:rPr>
              <a:t>la potencia total de las instalaciones de producción asociadas no sea superior a 100 kW; </a:t>
            </a:r>
            <a:endParaRPr lang="es-ES" sz="1600" dirty="0">
              <a:effectLst/>
              <a:ea typeface="Calibri" panose="020F0502020204030204" pitchFamily="34" charset="0"/>
              <a:cs typeface="Times New Roman" panose="02020603050405020304" pitchFamily="18" charset="0"/>
            </a:endParaRPr>
          </a:p>
          <a:p>
            <a:pPr marL="800100" lvl="1" indent="-342900" algn="just">
              <a:lnSpc>
                <a:spcPct val="115000"/>
              </a:lnSpc>
              <a:spcBef>
                <a:spcPts val="600"/>
              </a:spcBef>
              <a:spcAft>
                <a:spcPts val="1200"/>
              </a:spcAft>
              <a:buFont typeface="+mj-lt"/>
              <a:buAutoNum type="alphaLcParenR"/>
            </a:pPr>
            <a:r>
              <a:rPr lang="es-ES" sz="1600" dirty="0">
                <a:effectLst/>
                <a:ea typeface="Calibri" panose="020F0502020204030204" pitchFamily="34" charset="0"/>
                <a:cs typeface="Calibri" panose="020F0502020204030204" pitchFamily="34" charset="0"/>
              </a:rPr>
              <a:t>si resultase necesario realizar un contrato de suministro para servicios auxiliares de producción, el consumidor debe suscribir un único contrato de suministro para el consumo asociado y para los consumos auxiliares de producción con una empresa comercializadora; </a:t>
            </a:r>
            <a:endParaRPr lang="es-ES" sz="1600" dirty="0">
              <a:effectLst/>
              <a:ea typeface="Calibri" panose="020F0502020204030204" pitchFamily="34" charset="0"/>
              <a:cs typeface="Times New Roman" panose="02020603050405020304" pitchFamily="18" charset="0"/>
            </a:endParaRPr>
          </a:p>
          <a:p>
            <a:pPr marL="800100" lvl="1" indent="-342900" algn="just">
              <a:lnSpc>
                <a:spcPct val="115000"/>
              </a:lnSpc>
              <a:spcBef>
                <a:spcPts val="600"/>
              </a:spcBef>
              <a:spcAft>
                <a:spcPts val="1200"/>
              </a:spcAft>
              <a:buFont typeface="+mj-lt"/>
              <a:buAutoNum type="alphaLcParenR"/>
            </a:pPr>
            <a:r>
              <a:rPr lang="es-ES" sz="1600" dirty="0">
                <a:effectLst/>
                <a:ea typeface="Calibri" panose="020F0502020204030204" pitchFamily="34" charset="0"/>
                <a:cs typeface="Calibri" panose="020F0502020204030204" pitchFamily="34" charset="0"/>
              </a:rPr>
              <a:t>el consumidor y productor asociado hayan suscrito un contrato de compensación de excedentes de autoconsumo;</a:t>
            </a:r>
            <a:r>
              <a:rPr lang="es-ES" sz="1600" dirty="0">
                <a:ea typeface="Calibri" panose="020F0502020204030204" pitchFamily="34" charset="0"/>
                <a:cs typeface="Times New Roman" panose="02020603050405020304" pitchFamily="18" charset="0"/>
              </a:rPr>
              <a:t> </a:t>
            </a:r>
          </a:p>
          <a:p>
            <a:pPr marL="800100" lvl="1" indent="-342900" algn="just">
              <a:lnSpc>
                <a:spcPct val="115000"/>
              </a:lnSpc>
              <a:spcBef>
                <a:spcPts val="600"/>
              </a:spcBef>
              <a:spcAft>
                <a:spcPts val="1200"/>
              </a:spcAft>
              <a:buFont typeface="+mj-lt"/>
              <a:buAutoNum type="alphaLcParenR"/>
            </a:pPr>
            <a:r>
              <a:rPr lang="es-ES" sz="1600" dirty="0">
                <a:effectLst/>
                <a:ea typeface="Calibri" panose="020F0502020204030204" pitchFamily="34" charset="0"/>
              </a:rPr>
              <a:t>la instalación de producción no debe tener otorgado un régimen retributivo adicional o específico.</a:t>
            </a:r>
          </a:p>
          <a:p>
            <a:pPr marL="285750" indent="-285750" algn="just">
              <a:lnSpc>
                <a:spcPct val="115000"/>
              </a:lnSpc>
              <a:spcBef>
                <a:spcPts val="600"/>
              </a:spcBef>
              <a:spcAft>
                <a:spcPts val="1200"/>
              </a:spcAft>
              <a:buFont typeface="Arial" panose="020B0604020202020204" pitchFamily="34" charset="0"/>
              <a:buChar char="•"/>
            </a:pPr>
            <a:r>
              <a:rPr lang="es-ES" sz="1600" b="1" u="sng" dirty="0">
                <a:ea typeface="Calibri" panose="020F0502020204030204" pitchFamily="34" charset="0"/>
              </a:rPr>
              <a:t>Sin compensación</a:t>
            </a:r>
            <a:r>
              <a:rPr lang="es-ES" sz="1600" dirty="0">
                <a:ea typeface="Calibri" panose="020F0502020204030204" pitchFamily="34" charset="0"/>
              </a:rPr>
              <a:t>: p</a:t>
            </a:r>
            <a:r>
              <a:rPr lang="es-ES" sz="1600" dirty="0">
                <a:effectLst/>
                <a:ea typeface="Calibri" panose="020F0502020204030204" pitchFamily="34" charset="0"/>
              </a:rPr>
              <a:t>ertenecerán a esta modalidad, todos aquellos casos de autoconsumo con excedentes que no cumplan con alguno de los requisitos para pertenecer a la modalidad con excedentes acogida a compensación o que voluntariamente opten por no acogerse a dicha modalidad.</a:t>
            </a:r>
          </a:p>
        </p:txBody>
      </p:sp>
      <p:pic>
        <p:nvPicPr>
          <p:cNvPr id="8" name="Imagen 7">
            <a:extLst>
              <a:ext uri="{FF2B5EF4-FFF2-40B4-BE49-F238E27FC236}">
                <a16:creationId xmlns:a16="http://schemas.microsoft.com/office/drawing/2014/main" id="{D3C58845-BFEB-7634-2BDE-B1E76AB695B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0" name="Imagen 9" descr="Forma">
            <a:extLst>
              <a:ext uri="{FF2B5EF4-FFF2-40B4-BE49-F238E27FC236}">
                <a16:creationId xmlns:a16="http://schemas.microsoft.com/office/drawing/2014/main" id="{96F73E06-E04E-8D4B-C037-D7381AF7561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36428" y="40640"/>
            <a:ext cx="691291" cy="691291"/>
          </a:xfrm>
          <a:prstGeom prst="rect">
            <a:avLst/>
          </a:prstGeom>
        </p:spPr>
      </p:pic>
    </p:spTree>
    <p:extLst>
      <p:ext uri="{BB962C8B-B14F-4D97-AF65-F5344CB8AC3E}">
        <p14:creationId xmlns:p14="http://schemas.microsoft.com/office/powerpoint/2010/main" val="3336227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23202E-F844-A711-D27F-8F797FC46387}"/>
              </a:ext>
            </a:extLst>
          </p:cNvPr>
          <p:cNvSpPr>
            <a:spLocks noGrp="1"/>
          </p:cNvSpPr>
          <p:nvPr>
            <p:ph type="title"/>
          </p:nvPr>
        </p:nvSpPr>
        <p:spPr>
          <a:xfrm>
            <a:off x="1913975" y="280526"/>
            <a:ext cx="8591739" cy="755275"/>
          </a:xfrm>
        </p:spPr>
        <p:txBody>
          <a:bodyPr>
            <a:normAutofit/>
          </a:bodyPr>
          <a:lstStyle/>
          <a:p>
            <a:r>
              <a:rPr lang="es-ES" dirty="0"/>
              <a:t>PAPEL DE LAS ADMINISTRACIONES PÚBLICAS</a:t>
            </a:r>
          </a:p>
        </p:txBody>
      </p:sp>
      <p:sp>
        <p:nvSpPr>
          <p:cNvPr id="4" name="Marcador de texto 3">
            <a:extLst>
              <a:ext uri="{FF2B5EF4-FFF2-40B4-BE49-F238E27FC236}">
                <a16:creationId xmlns:a16="http://schemas.microsoft.com/office/drawing/2014/main" id="{69718B6A-F542-3093-1E0D-C0D5218C8143}"/>
              </a:ext>
            </a:extLst>
          </p:cNvPr>
          <p:cNvSpPr>
            <a:spLocks noGrp="1"/>
          </p:cNvSpPr>
          <p:nvPr>
            <p:ph type="body" sz="half" idx="2"/>
          </p:nvPr>
        </p:nvSpPr>
        <p:spPr>
          <a:xfrm>
            <a:off x="832918" y="1183985"/>
            <a:ext cx="9949057" cy="578694"/>
          </a:xfrm>
        </p:spPr>
        <p:txBody>
          <a:bodyPr/>
          <a:lstStyle/>
          <a:p>
            <a:r>
              <a:rPr lang="es-ES" sz="1600" dirty="0"/>
              <a:t>Para iniciar la actividad de una comunidad energética se deben realizar trámites ante diferentes Administraciones Públicas:</a:t>
            </a:r>
          </a:p>
          <a:p>
            <a:endParaRPr lang="es-ES" dirty="0"/>
          </a:p>
        </p:txBody>
      </p:sp>
      <p:sp>
        <p:nvSpPr>
          <p:cNvPr id="5" name="Marcador de número de diapositiva 4">
            <a:extLst>
              <a:ext uri="{FF2B5EF4-FFF2-40B4-BE49-F238E27FC236}">
                <a16:creationId xmlns:a16="http://schemas.microsoft.com/office/drawing/2014/main" id="{68029E82-D984-F90B-FF87-044A3C591A87}"/>
              </a:ext>
            </a:extLst>
          </p:cNvPr>
          <p:cNvSpPr>
            <a:spLocks noGrp="1"/>
          </p:cNvSpPr>
          <p:nvPr>
            <p:ph type="sldNum" sz="quarter" idx="12"/>
          </p:nvPr>
        </p:nvSpPr>
        <p:spPr/>
        <p:txBody>
          <a:bodyPr/>
          <a:lstStyle/>
          <a:p>
            <a:pPr rtl="0"/>
            <a:fld id="{9CD8D479-8942-46E8-A226-A4E01F7A105C}" type="slidenum">
              <a:rPr lang="es-ES" noProof="0" smtClean="0"/>
              <a:t>31</a:t>
            </a:fld>
            <a:endParaRPr lang="es-ES" noProof="0" dirty="0"/>
          </a:p>
        </p:txBody>
      </p:sp>
      <p:sp>
        <p:nvSpPr>
          <p:cNvPr id="6" name="Marcador de fecha 5">
            <a:extLst>
              <a:ext uri="{FF2B5EF4-FFF2-40B4-BE49-F238E27FC236}">
                <a16:creationId xmlns:a16="http://schemas.microsoft.com/office/drawing/2014/main" id="{B0C0BCA8-98B8-6741-3DE4-6F7824048E99}"/>
              </a:ext>
            </a:extLst>
          </p:cNvPr>
          <p:cNvSpPr>
            <a:spLocks noGrp="1"/>
          </p:cNvSpPr>
          <p:nvPr>
            <p:ph type="dt" sz="half" idx="10"/>
          </p:nvPr>
        </p:nvSpPr>
        <p:spPr/>
        <p:txBody>
          <a:bodyPr/>
          <a:lstStyle/>
          <a:p>
            <a:pPr rtl="0"/>
            <a:fld id="{2337AC02-EA6D-465F-BF03-15EFEA467FA6}" type="datetime1">
              <a:rPr lang="es-ES" noProof="0" smtClean="0"/>
              <a:t>24/07/2024</a:t>
            </a:fld>
            <a:endParaRPr lang="es-ES" noProof="0" dirty="0"/>
          </a:p>
        </p:txBody>
      </p:sp>
      <p:sp>
        <p:nvSpPr>
          <p:cNvPr id="7" name="Marcador de pie de página 6">
            <a:extLst>
              <a:ext uri="{FF2B5EF4-FFF2-40B4-BE49-F238E27FC236}">
                <a16:creationId xmlns:a16="http://schemas.microsoft.com/office/drawing/2014/main" id="{D831811C-5B32-382A-4C18-F1D39D833DF8}"/>
              </a:ext>
            </a:extLst>
          </p:cNvPr>
          <p:cNvSpPr>
            <a:spLocks noGrp="1"/>
          </p:cNvSpPr>
          <p:nvPr>
            <p:ph type="ftr" sz="quarter" idx="11"/>
          </p:nvPr>
        </p:nvSpPr>
        <p:spPr/>
        <p:txBody>
          <a:bodyPr/>
          <a:lstStyle/>
          <a:p>
            <a:pPr rtl="0"/>
            <a:r>
              <a:rPr lang="es-ES" noProof="0" dirty="0"/>
              <a:t>Administraciones públicas</a:t>
            </a:r>
          </a:p>
        </p:txBody>
      </p:sp>
      <p:graphicFrame>
        <p:nvGraphicFramePr>
          <p:cNvPr id="8" name="Tabla 7">
            <a:extLst>
              <a:ext uri="{FF2B5EF4-FFF2-40B4-BE49-F238E27FC236}">
                <a16:creationId xmlns:a16="http://schemas.microsoft.com/office/drawing/2014/main" id="{0EAB015A-DB22-F03A-212A-D04234E50040}"/>
              </a:ext>
            </a:extLst>
          </p:cNvPr>
          <p:cNvGraphicFramePr>
            <a:graphicFrameLocks noGrp="1"/>
          </p:cNvGraphicFramePr>
          <p:nvPr>
            <p:extLst>
              <p:ext uri="{D42A27DB-BD31-4B8C-83A1-F6EECF244321}">
                <p14:modId xmlns:p14="http://schemas.microsoft.com/office/powerpoint/2010/main" val="3277954760"/>
              </p:ext>
            </p:extLst>
          </p:nvPr>
        </p:nvGraphicFramePr>
        <p:xfrm>
          <a:off x="235675" y="2582686"/>
          <a:ext cx="4735825" cy="3226707"/>
        </p:xfrm>
        <a:graphic>
          <a:graphicData uri="http://schemas.openxmlformats.org/drawingml/2006/table">
            <a:tbl>
              <a:tblPr firstRow="1" firstCol="1" bandRow="1">
                <a:tableStyleId>{3B4B98B0-60AC-42C2-AFA5-B58CD77FA1E5}</a:tableStyleId>
              </a:tblPr>
              <a:tblGrid>
                <a:gridCol w="1396558">
                  <a:extLst>
                    <a:ext uri="{9D8B030D-6E8A-4147-A177-3AD203B41FA5}">
                      <a16:colId xmlns:a16="http://schemas.microsoft.com/office/drawing/2014/main" val="3306681194"/>
                    </a:ext>
                  </a:extLst>
                </a:gridCol>
                <a:gridCol w="1723831">
                  <a:extLst>
                    <a:ext uri="{9D8B030D-6E8A-4147-A177-3AD203B41FA5}">
                      <a16:colId xmlns:a16="http://schemas.microsoft.com/office/drawing/2014/main" val="23331450"/>
                    </a:ext>
                  </a:extLst>
                </a:gridCol>
                <a:gridCol w="1615436">
                  <a:extLst>
                    <a:ext uri="{9D8B030D-6E8A-4147-A177-3AD203B41FA5}">
                      <a16:colId xmlns:a16="http://schemas.microsoft.com/office/drawing/2014/main" val="2959095192"/>
                    </a:ext>
                  </a:extLst>
                </a:gridCol>
              </a:tblGrid>
              <a:tr h="550488">
                <a:tc>
                  <a:txBody>
                    <a:bodyPr/>
                    <a:lstStyle/>
                    <a:p>
                      <a:pPr algn="ctr">
                        <a:lnSpc>
                          <a:spcPct val="115000"/>
                        </a:lnSpc>
                        <a:spcBef>
                          <a:spcPts val="600"/>
                        </a:spcBef>
                        <a:spcAft>
                          <a:spcPts val="1200"/>
                        </a:spcAft>
                      </a:pPr>
                      <a:r>
                        <a:rPr lang="es-ES" sz="1200" kern="100" dirty="0">
                          <a:effectLst/>
                        </a:rPr>
                        <a:t>ADMINISTRACIÓN LOCAL</a:t>
                      </a:r>
                      <a:endParaRPr lang="es-E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1200"/>
                        </a:spcAft>
                      </a:pPr>
                      <a:r>
                        <a:rPr lang="es-ES" sz="1200" kern="100" dirty="0">
                          <a:effectLst/>
                        </a:rPr>
                        <a:t>ADMINISTRACIÓN AUTONÓMICA</a:t>
                      </a:r>
                      <a:endParaRPr lang="es-E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1200"/>
                        </a:spcAft>
                      </a:pPr>
                      <a:r>
                        <a:rPr lang="es-ES" sz="1200" kern="100">
                          <a:effectLst/>
                        </a:rPr>
                        <a:t>COMERCIALIZADORA O DISTRIBUIDORA</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9296819"/>
                  </a:ext>
                </a:extLst>
              </a:tr>
              <a:tr h="739877">
                <a:tc>
                  <a:txBody>
                    <a:bodyPr/>
                    <a:lstStyle/>
                    <a:p>
                      <a:pPr algn="just">
                        <a:lnSpc>
                          <a:spcPct val="115000"/>
                        </a:lnSpc>
                        <a:spcBef>
                          <a:spcPts val="600"/>
                        </a:spcBef>
                        <a:spcAft>
                          <a:spcPts val="1200"/>
                        </a:spcAft>
                      </a:pPr>
                      <a:r>
                        <a:rPr lang="es-ES" sz="1200" b="0" kern="100" dirty="0">
                          <a:effectLst/>
                        </a:rPr>
                        <a:t>Licencia de obras</a:t>
                      </a:r>
                      <a:endParaRPr lang="es-ES" sz="11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rPr>
                        <a:t>Autorización ambiental y de utilidad pública</a:t>
                      </a:r>
                      <a:endParaRPr lang="es-E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rPr>
                        <a:t>Aval o garantía</a:t>
                      </a:r>
                      <a:endParaRPr lang="es-E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4507425"/>
                  </a:ext>
                </a:extLst>
              </a:tr>
              <a:tr h="536473">
                <a:tc>
                  <a:txBody>
                    <a:bodyPr/>
                    <a:lstStyle/>
                    <a:p>
                      <a:pPr algn="just">
                        <a:lnSpc>
                          <a:spcPct val="115000"/>
                        </a:lnSpc>
                        <a:spcBef>
                          <a:spcPts val="600"/>
                        </a:spcBef>
                        <a:spcAft>
                          <a:spcPts val="1200"/>
                        </a:spcAft>
                      </a:pPr>
                      <a:r>
                        <a:rPr lang="es-ES" sz="1200" kern="100">
                          <a:effectLst/>
                        </a:rPr>
                        <a:t> </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rPr>
                        <a:t>Autorización administrativa</a:t>
                      </a:r>
                      <a:endParaRPr lang="es-E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rPr>
                        <a:t>Permiso de acceso y conexión</a:t>
                      </a:r>
                      <a:endParaRPr lang="es-E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0820339"/>
                  </a:ext>
                </a:extLst>
              </a:tr>
              <a:tr h="495300">
                <a:tc>
                  <a:txBody>
                    <a:bodyPr/>
                    <a:lstStyle/>
                    <a:p>
                      <a:pPr algn="just">
                        <a:lnSpc>
                          <a:spcPct val="115000"/>
                        </a:lnSpc>
                        <a:spcBef>
                          <a:spcPts val="600"/>
                        </a:spcBef>
                        <a:spcAft>
                          <a:spcPts val="1200"/>
                        </a:spcAft>
                      </a:pPr>
                      <a:r>
                        <a:rPr lang="es-ES" sz="1200" kern="100">
                          <a:effectLst/>
                        </a:rPr>
                        <a:t> </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a:effectLst/>
                        </a:rPr>
                        <a:t> </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rPr>
                        <a:t>Solicitud del Código de Autoconsumo (CAU)</a:t>
                      </a:r>
                      <a:endParaRPr lang="es-E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2076433"/>
                  </a:ext>
                </a:extLst>
              </a:tr>
              <a:tr h="904569">
                <a:tc>
                  <a:txBody>
                    <a:bodyPr/>
                    <a:lstStyle/>
                    <a:p>
                      <a:pPr algn="just">
                        <a:lnSpc>
                          <a:spcPct val="115000"/>
                        </a:lnSpc>
                        <a:spcBef>
                          <a:spcPts val="600"/>
                        </a:spcBef>
                        <a:spcAft>
                          <a:spcPts val="1200"/>
                        </a:spcAft>
                      </a:pPr>
                      <a:r>
                        <a:rPr lang="es-ES" sz="1200" kern="100">
                          <a:effectLst/>
                        </a:rPr>
                        <a:t> </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rPr>
                        <a:t> </a:t>
                      </a:r>
                      <a:endParaRPr lang="es-E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rPr>
                        <a:t>Contrato de acceso y conexión</a:t>
                      </a:r>
                      <a:endParaRPr lang="es-E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4054745"/>
                  </a:ext>
                </a:extLst>
              </a:tr>
            </a:tbl>
          </a:graphicData>
        </a:graphic>
      </p:graphicFrame>
      <p:sp>
        <p:nvSpPr>
          <p:cNvPr id="10" name="CuadroTexto 9">
            <a:extLst>
              <a:ext uri="{FF2B5EF4-FFF2-40B4-BE49-F238E27FC236}">
                <a16:creationId xmlns:a16="http://schemas.microsoft.com/office/drawing/2014/main" id="{1DB340A7-0560-4731-4200-A339DB6E1DF0}"/>
              </a:ext>
            </a:extLst>
          </p:cNvPr>
          <p:cNvSpPr txBox="1"/>
          <p:nvPr/>
        </p:nvSpPr>
        <p:spPr>
          <a:xfrm>
            <a:off x="972679" y="1924791"/>
            <a:ext cx="2688879" cy="369332"/>
          </a:xfrm>
          <a:prstGeom prst="rect">
            <a:avLst/>
          </a:prstGeom>
          <a:noFill/>
        </p:spPr>
        <p:txBody>
          <a:bodyPr wrap="square" rtlCol="0">
            <a:spAutoFit/>
          </a:bodyPr>
          <a:lstStyle/>
          <a:p>
            <a:pPr algn="ctr"/>
            <a:r>
              <a:rPr lang="es-ES" dirty="0">
                <a:solidFill>
                  <a:schemeClr val="accent1">
                    <a:lumMod val="75000"/>
                  </a:schemeClr>
                </a:solidFill>
                <a:effectLst>
                  <a:outerShdw blurRad="38100" dist="38100" dir="2700000" algn="tl">
                    <a:srgbClr val="000000">
                      <a:alpha val="43137"/>
                    </a:srgbClr>
                  </a:outerShdw>
                </a:effectLst>
              </a:rPr>
              <a:t>Antes de la instalación</a:t>
            </a:r>
          </a:p>
        </p:txBody>
      </p:sp>
      <p:graphicFrame>
        <p:nvGraphicFramePr>
          <p:cNvPr id="11" name="Tabla 10">
            <a:extLst>
              <a:ext uri="{FF2B5EF4-FFF2-40B4-BE49-F238E27FC236}">
                <a16:creationId xmlns:a16="http://schemas.microsoft.com/office/drawing/2014/main" id="{8605065C-DE2C-B358-733E-42DF621A83EB}"/>
              </a:ext>
            </a:extLst>
          </p:cNvPr>
          <p:cNvGraphicFramePr>
            <a:graphicFrameLocks noGrp="1"/>
          </p:cNvGraphicFramePr>
          <p:nvPr>
            <p:extLst>
              <p:ext uri="{D42A27DB-BD31-4B8C-83A1-F6EECF244321}">
                <p14:modId xmlns:p14="http://schemas.microsoft.com/office/powerpoint/2010/main" val="57697880"/>
              </p:ext>
            </p:extLst>
          </p:nvPr>
        </p:nvGraphicFramePr>
        <p:xfrm>
          <a:off x="5223848" y="2583238"/>
          <a:ext cx="6518495" cy="3674578"/>
        </p:xfrm>
        <a:graphic>
          <a:graphicData uri="http://schemas.openxmlformats.org/drawingml/2006/table">
            <a:tbl>
              <a:tblPr firstRow="1" firstCol="1" bandRow="1">
                <a:tableStyleId>{3B4B98B0-60AC-42C2-AFA5-B58CD77FA1E5}</a:tableStyleId>
              </a:tblPr>
              <a:tblGrid>
                <a:gridCol w="1396027">
                  <a:extLst>
                    <a:ext uri="{9D8B030D-6E8A-4147-A177-3AD203B41FA5}">
                      <a16:colId xmlns:a16="http://schemas.microsoft.com/office/drawing/2014/main" val="3078309766"/>
                    </a:ext>
                  </a:extLst>
                </a:gridCol>
                <a:gridCol w="1477692">
                  <a:extLst>
                    <a:ext uri="{9D8B030D-6E8A-4147-A177-3AD203B41FA5}">
                      <a16:colId xmlns:a16="http://schemas.microsoft.com/office/drawing/2014/main" val="3412438484"/>
                    </a:ext>
                  </a:extLst>
                </a:gridCol>
                <a:gridCol w="1579833">
                  <a:extLst>
                    <a:ext uri="{9D8B030D-6E8A-4147-A177-3AD203B41FA5}">
                      <a16:colId xmlns:a16="http://schemas.microsoft.com/office/drawing/2014/main" val="449054994"/>
                    </a:ext>
                  </a:extLst>
                </a:gridCol>
                <a:gridCol w="2064943">
                  <a:extLst>
                    <a:ext uri="{9D8B030D-6E8A-4147-A177-3AD203B41FA5}">
                      <a16:colId xmlns:a16="http://schemas.microsoft.com/office/drawing/2014/main" val="991736869"/>
                    </a:ext>
                  </a:extLst>
                </a:gridCol>
              </a:tblGrid>
              <a:tr h="525640">
                <a:tc>
                  <a:txBody>
                    <a:bodyPr/>
                    <a:lstStyle/>
                    <a:p>
                      <a:pPr algn="ctr">
                        <a:lnSpc>
                          <a:spcPct val="115000"/>
                        </a:lnSpc>
                        <a:spcBef>
                          <a:spcPts val="600"/>
                        </a:spcBef>
                        <a:spcAft>
                          <a:spcPts val="1200"/>
                        </a:spcAft>
                      </a:pPr>
                      <a:r>
                        <a:rPr lang="es-ES" sz="1200" kern="100">
                          <a:effectLst/>
                        </a:rPr>
                        <a:t>ADMINISTRACIÓN LOCAL</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1200"/>
                        </a:spcAft>
                      </a:pPr>
                      <a:r>
                        <a:rPr lang="es-ES" sz="1200" kern="100">
                          <a:effectLst/>
                        </a:rPr>
                        <a:t>ADMINISTRACIÓN AUTONÓMICA</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1200"/>
                        </a:spcAft>
                      </a:pPr>
                      <a:r>
                        <a:rPr lang="es-ES" sz="1200" kern="100" dirty="0">
                          <a:effectLst/>
                        </a:rPr>
                        <a:t>ADMINISTRACIÓN ESTATAL</a:t>
                      </a:r>
                      <a:endParaRPr lang="es-E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1200"/>
                        </a:spcAft>
                      </a:pPr>
                      <a:r>
                        <a:rPr lang="es-ES" sz="1200" kern="100">
                          <a:effectLst/>
                        </a:rPr>
                        <a:t>COMERCIALIZADORA O DISTRIBUIDORA</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2882730"/>
                  </a:ext>
                </a:extLst>
              </a:tr>
              <a:tr h="791514">
                <a:tc>
                  <a:txBody>
                    <a:bodyPr/>
                    <a:lstStyle/>
                    <a:p>
                      <a:pPr algn="just">
                        <a:lnSpc>
                          <a:spcPct val="115000"/>
                        </a:lnSpc>
                        <a:spcBef>
                          <a:spcPts val="600"/>
                        </a:spcBef>
                        <a:spcAft>
                          <a:spcPts val="1200"/>
                        </a:spcAft>
                      </a:pPr>
                      <a:r>
                        <a:rPr lang="es-ES" sz="1200" b="0" kern="100" dirty="0">
                          <a:effectLst/>
                        </a:rPr>
                        <a:t>Licencia de actividad</a:t>
                      </a:r>
                      <a:endParaRPr lang="es-ES" sz="11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rPr>
                        <a:t>Inspección</a:t>
                      </a:r>
                      <a:endParaRPr lang="es-E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rPr>
                        <a:t>Inscripción en el registro administrativo de autoconsumo de energía eléctrica</a:t>
                      </a:r>
                      <a:endParaRPr lang="es-E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a:effectLst/>
                        </a:rPr>
                        <a:t>Verificación</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60979984"/>
                  </a:ext>
                </a:extLst>
              </a:tr>
              <a:tr h="590695">
                <a:tc>
                  <a:txBody>
                    <a:bodyPr/>
                    <a:lstStyle/>
                    <a:p>
                      <a:pPr algn="just">
                        <a:lnSpc>
                          <a:spcPct val="115000"/>
                        </a:lnSpc>
                        <a:spcBef>
                          <a:spcPts val="600"/>
                        </a:spcBef>
                        <a:spcAft>
                          <a:spcPts val="1200"/>
                        </a:spcAft>
                      </a:pPr>
                      <a:r>
                        <a:rPr lang="es-ES" sz="1200" kern="100" dirty="0">
                          <a:effectLst/>
                        </a:rPr>
                        <a:t> </a:t>
                      </a:r>
                      <a:endParaRPr lang="es-E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rPr>
                        <a:t>Certificado de instalación y/o fin de obra</a:t>
                      </a:r>
                      <a:endParaRPr lang="es-E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a:effectLst/>
                        </a:rPr>
                        <a:t>Inscripción en RAIPRE</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a:effectLst/>
                        </a:rPr>
                        <a:t>Contrato de suministro </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60876332"/>
                  </a:ext>
                </a:extLst>
              </a:tr>
              <a:tr h="389876">
                <a:tc>
                  <a:txBody>
                    <a:bodyPr/>
                    <a:lstStyle/>
                    <a:p>
                      <a:pPr algn="just">
                        <a:lnSpc>
                          <a:spcPct val="115000"/>
                        </a:lnSpc>
                        <a:spcBef>
                          <a:spcPts val="600"/>
                        </a:spcBef>
                        <a:spcAft>
                          <a:spcPts val="1200"/>
                        </a:spcAft>
                      </a:pPr>
                      <a:r>
                        <a:rPr lang="es-ES" sz="1200" kern="100">
                          <a:effectLst/>
                        </a:rPr>
                        <a:t> </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a:effectLst/>
                        </a:rPr>
                        <a:t>Autorización de explotación</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a:effectLst/>
                        </a:rPr>
                        <a:t> </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a:effectLst/>
                        </a:rPr>
                        <a:t>Contrato de servicios auxiliares</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32763297"/>
                  </a:ext>
                </a:extLst>
              </a:tr>
              <a:tr h="389876">
                <a:tc>
                  <a:txBody>
                    <a:bodyPr/>
                    <a:lstStyle/>
                    <a:p>
                      <a:pPr algn="just">
                        <a:lnSpc>
                          <a:spcPct val="115000"/>
                        </a:lnSpc>
                        <a:spcBef>
                          <a:spcPts val="600"/>
                        </a:spcBef>
                        <a:spcAft>
                          <a:spcPts val="1200"/>
                        </a:spcAft>
                      </a:pPr>
                      <a:r>
                        <a:rPr lang="es-ES" sz="1200" kern="100">
                          <a:effectLst/>
                        </a:rPr>
                        <a:t> </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a:effectLst/>
                        </a:rPr>
                        <a:t> </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rPr>
                        <a:t> </a:t>
                      </a:r>
                      <a:endParaRPr lang="es-E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a:effectLst/>
                        </a:rPr>
                        <a:t>Comunicación de acuerdo de reparto</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0503487"/>
                  </a:ext>
                </a:extLst>
              </a:tr>
              <a:tr h="532992">
                <a:tc>
                  <a:txBody>
                    <a:bodyPr/>
                    <a:lstStyle/>
                    <a:p>
                      <a:pPr algn="just">
                        <a:lnSpc>
                          <a:spcPct val="115000"/>
                        </a:lnSpc>
                        <a:spcBef>
                          <a:spcPts val="600"/>
                        </a:spcBef>
                        <a:spcAft>
                          <a:spcPts val="1200"/>
                        </a:spcAft>
                      </a:pPr>
                      <a:r>
                        <a:rPr lang="es-ES" sz="1200" kern="100">
                          <a:effectLst/>
                        </a:rPr>
                        <a:t> </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a:effectLst/>
                        </a:rPr>
                        <a:t> </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a:effectLst/>
                        </a:rPr>
                        <a:t> </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a:effectLst/>
                        </a:rPr>
                        <a:t>Comunicación de compensación de excedentes</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09973153"/>
                  </a:ext>
                </a:extLst>
              </a:tr>
              <a:tr h="351790">
                <a:tc>
                  <a:txBody>
                    <a:bodyPr/>
                    <a:lstStyle/>
                    <a:p>
                      <a:pPr algn="just">
                        <a:lnSpc>
                          <a:spcPct val="115000"/>
                        </a:lnSpc>
                        <a:spcBef>
                          <a:spcPts val="600"/>
                        </a:spcBef>
                        <a:spcAft>
                          <a:spcPts val="1200"/>
                        </a:spcAft>
                      </a:pPr>
                      <a:r>
                        <a:rPr lang="es-ES" sz="1200" kern="100">
                          <a:effectLst/>
                        </a:rPr>
                        <a:t> </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a:effectLst/>
                        </a:rPr>
                        <a:t> </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a:effectLst/>
                        </a:rPr>
                        <a:t> </a:t>
                      </a:r>
                      <a:endParaRPr lang="es-E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1200"/>
                        </a:spcAft>
                      </a:pPr>
                      <a:r>
                        <a:rPr lang="es-ES" sz="1200" kern="100" dirty="0">
                          <a:effectLst/>
                        </a:rPr>
                        <a:t>Contrato de representación</a:t>
                      </a:r>
                      <a:endParaRPr lang="es-E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1657442"/>
                  </a:ext>
                </a:extLst>
              </a:tr>
            </a:tbl>
          </a:graphicData>
        </a:graphic>
      </p:graphicFrame>
      <p:sp>
        <p:nvSpPr>
          <p:cNvPr id="15" name="CuadroTexto 14">
            <a:extLst>
              <a:ext uri="{FF2B5EF4-FFF2-40B4-BE49-F238E27FC236}">
                <a16:creationId xmlns:a16="http://schemas.microsoft.com/office/drawing/2014/main" id="{55F0B31C-0AD4-F491-CA11-9248C345D7E6}"/>
              </a:ext>
            </a:extLst>
          </p:cNvPr>
          <p:cNvSpPr txBox="1"/>
          <p:nvPr/>
        </p:nvSpPr>
        <p:spPr>
          <a:xfrm>
            <a:off x="7389134" y="1867127"/>
            <a:ext cx="2688879" cy="369332"/>
          </a:xfrm>
          <a:prstGeom prst="rect">
            <a:avLst/>
          </a:prstGeom>
          <a:noFill/>
        </p:spPr>
        <p:txBody>
          <a:bodyPr wrap="square" rtlCol="0">
            <a:spAutoFit/>
          </a:bodyPr>
          <a:lstStyle/>
          <a:p>
            <a:pPr algn="ctr"/>
            <a:r>
              <a:rPr lang="es-ES" dirty="0">
                <a:solidFill>
                  <a:schemeClr val="accent1">
                    <a:lumMod val="75000"/>
                  </a:schemeClr>
                </a:solidFill>
                <a:effectLst>
                  <a:outerShdw blurRad="38100" dist="38100" dir="2700000" algn="tl">
                    <a:srgbClr val="000000">
                      <a:alpha val="43137"/>
                    </a:srgbClr>
                  </a:outerShdw>
                </a:effectLst>
              </a:rPr>
              <a:t>Después de la instalación</a:t>
            </a:r>
          </a:p>
        </p:txBody>
      </p:sp>
      <p:pic>
        <p:nvPicPr>
          <p:cNvPr id="14" name="Imagen 13">
            <a:extLst>
              <a:ext uri="{FF2B5EF4-FFF2-40B4-BE49-F238E27FC236}">
                <a16:creationId xmlns:a16="http://schemas.microsoft.com/office/drawing/2014/main" id="{5144D292-2C38-5587-F160-723C7EC7383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8" name="Imagen 17" descr="Forma">
            <a:extLst>
              <a:ext uri="{FF2B5EF4-FFF2-40B4-BE49-F238E27FC236}">
                <a16:creationId xmlns:a16="http://schemas.microsoft.com/office/drawing/2014/main" id="{6A1691DD-0108-4BB4-9EC1-8B648132418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36428" y="40640"/>
            <a:ext cx="691291" cy="691291"/>
          </a:xfrm>
          <a:prstGeom prst="rect">
            <a:avLst/>
          </a:prstGeom>
        </p:spPr>
      </p:pic>
    </p:spTree>
    <p:extLst>
      <p:ext uri="{BB962C8B-B14F-4D97-AF65-F5344CB8AC3E}">
        <p14:creationId xmlns:p14="http://schemas.microsoft.com/office/powerpoint/2010/main" val="3838312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86E37D7-C0E6-250A-D408-D8B92D1EF420}"/>
              </a:ext>
            </a:extLst>
          </p:cNvPr>
          <p:cNvSpPr>
            <a:spLocks noGrp="1"/>
          </p:cNvSpPr>
          <p:nvPr>
            <p:ph sz="half" idx="1"/>
          </p:nvPr>
        </p:nvSpPr>
        <p:spPr>
          <a:xfrm>
            <a:off x="1409700" y="1556281"/>
            <a:ext cx="6720312" cy="4620682"/>
          </a:xfrm>
        </p:spPr>
        <p:txBody>
          <a:bodyPr>
            <a:normAutofit fontScale="92500"/>
          </a:bodyPr>
          <a:lstStyle/>
          <a:p>
            <a:pPr marL="0" indent="0" algn="just">
              <a:lnSpc>
                <a:spcPct val="150000"/>
              </a:lnSpc>
              <a:spcBef>
                <a:spcPts val="600"/>
              </a:spcBef>
              <a:spcAft>
                <a:spcPts val="600"/>
              </a:spcAft>
              <a:buNone/>
            </a:pPr>
            <a:r>
              <a:rPr lang="es-ES" sz="1700" dirty="0">
                <a:solidFill>
                  <a:srgbClr val="000000"/>
                </a:solidFill>
                <a:effectLst/>
                <a:ea typeface="Calibri" panose="020F0502020204030204" pitchFamily="34" charset="0"/>
                <a:cs typeface="Calibri" panose="020F0502020204030204" pitchFamily="34" charset="0"/>
              </a:rPr>
              <a:t>Las administraciones locales pueden favorecer la implantación de comunidades energéticas mediante la cesión del uso de instalaciones, edificios o solares de titularidad municipal en las que se puedan implantar las instalaciones de producción de energía eléctrica mediante fuentes de energía renovables y, en su caso, otras actividades accesorias a la producción de energía eléctrica mediante fuentes de energía renovable.</a:t>
            </a:r>
            <a:endParaRPr lang="es-ES" sz="1700" dirty="0">
              <a:effectLst/>
              <a:ea typeface="Calibri" panose="020F0502020204030204" pitchFamily="34" charset="0"/>
              <a:cs typeface="Times New Roman" panose="02020603050405020304" pitchFamily="18" charset="0"/>
            </a:endParaRPr>
          </a:p>
          <a:p>
            <a:pPr marL="0" indent="0" algn="just">
              <a:lnSpc>
                <a:spcPct val="150000"/>
              </a:lnSpc>
              <a:spcBef>
                <a:spcPts val="600"/>
              </a:spcBef>
              <a:spcAft>
                <a:spcPts val="600"/>
              </a:spcAft>
              <a:buNone/>
            </a:pPr>
            <a:r>
              <a:rPr lang="es-ES" sz="1700" dirty="0">
                <a:solidFill>
                  <a:srgbClr val="000000"/>
                </a:solidFill>
                <a:effectLst/>
                <a:ea typeface="Calibri" panose="020F0502020204030204" pitchFamily="34" charset="0"/>
                <a:cs typeface="Calibri" panose="020F0502020204030204" pitchFamily="34" charset="0"/>
              </a:rPr>
              <a:t>Cuando se produzca la cesión de bienes de dominio público el título jurídico que deberá otorgarse por el Ayuntamiento para permitir el uso privativo es la concesión administrativa demanial, que tiene una duración máxima de 75 años.</a:t>
            </a:r>
            <a:endParaRPr lang="es-ES" sz="1700" dirty="0">
              <a:effectLst/>
              <a:ea typeface="Calibri" panose="020F0502020204030204" pitchFamily="34" charset="0"/>
              <a:cs typeface="Times New Roman" panose="02020603050405020304" pitchFamily="18" charset="0"/>
            </a:endParaRPr>
          </a:p>
          <a:p>
            <a:pPr marL="0" indent="0" algn="just">
              <a:buNone/>
            </a:pPr>
            <a:endParaRPr lang="es-ES" dirty="0"/>
          </a:p>
        </p:txBody>
      </p:sp>
      <p:sp>
        <p:nvSpPr>
          <p:cNvPr id="4" name="Marcador de contenido 3">
            <a:extLst>
              <a:ext uri="{FF2B5EF4-FFF2-40B4-BE49-F238E27FC236}">
                <a16:creationId xmlns:a16="http://schemas.microsoft.com/office/drawing/2014/main" id="{D9ABA523-EB55-9A09-7B4B-174B97967570}"/>
              </a:ext>
            </a:extLst>
          </p:cNvPr>
          <p:cNvSpPr>
            <a:spLocks noGrp="1"/>
          </p:cNvSpPr>
          <p:nvPr>
            <p:ph sz="half" idx="2"/>
          </p:nvPr>
        </p:nvSpPr>
        <p:spPr>
          <a:xfrm>
            <a:off x="1409700" y="908737"/>
            <a:ext cx="4936779" cy="390214"/>
          </a:xfrm>
        </p:spPr>
        <p:txBody>
          <a:bodyPr>
            <a:normAutofit fontScale="92500"/>
          </a:bodyPr>
          <a:lstStyle/>
          <a:p>
            <a:pPr marL="0" indent="0">
              <a:buNone/>
            </a:pPr>
            <a:r>
              <a:rPr lang="es-ES" dirty="0">
                <a:solidFill>
                  <a:schemeClr val="accent1">
                    <a:lumMod val="75000"/>
                  </a:schemeClr>
                </a:solidFill>
                <a:effectLst>
                  <a:outerShdw blurRad="38100" dist="38100" dir="2700000" algn="tl">
                    <a:srgbClr val="000000">
                      <a:alpha val="43137"/>
                    </a:srgbClr>
                  </a:outerShdw>
                </a:effectLst>
              </a:rPr>
              <a:t>Otras formas de participación administrativa</a:t>
            </a:r>
          </a:p>
        </p:txBody>
      </p:sp>
      <p:sp>
        <p:nvSpPr>
          <p:cNvPr id="5" name="Marcador de número de diapositiva 4">
            <a:extLst>
              <a:ext uri="{FF2B5EF4-FFF2-40B4-BE49-F238E27FC236}">
                <a16:creationId xmlns:a16="http://schemas.microsoft.com/office/drawing/2014/main" id="{A6255CD0-74A8-FFEA-AFE9-9565535F24D6}"/>
              </a:ext>
            </a:extLst>
          </p:cNvPr>
          <p:cNvSpPr>
            <a:spLocks noGrp="1"/>
          </p:cNvSpPr>
          <p:nvPr>
            <p:ph type="sldNum" sz="quarter" idx="12"/>
          </p:nvPr>
        </p:nvSpPr>
        <p:spPr/>
        <p:txBody>
          <a:bodyPr/>
          <a:lstStyle/>
          <a:p>
            <a:pPr rtl="0"/>
            <a:fld id="{9CD8D479-8942-46E8-A226-A4E01F7A105C}" type="slidenum">
              <a:rPr lang="es-ES" noProof="0" smtClean="0"/>
              <a:t>32</a:t>
            </a:fld>
            <a:endParaRPr lang="es-ES" noProof="0" dirty="0"/>
          </a:p>
        </p:txBody>
      </p:sp>
      <p:sp>
        <p:nvSpPr>
          <p:cNvPr id="6" name="Marcador de fecha 5">
            <a:extLst>
              <a:ext uri="{FF2B5EF4-FFF2-40B4-BE49-F238E27FC236}">
                <a16:creationId xmlns:a16="http://schemas.microsoft.com/office/drawing/2014/main" id="{6DBF85B9-05CB-8720-ACBF-AF269DDAF1F5}"/>
              </a:ext>
            </a:extLst>
          </p:cNvPr>
          <p:cNvSpPr>
            <a:spLocks noGrp="1"/>
          </p:cNvSpPr>
          <p:nvPr>
            <p:ph type="dt" sz="half" idx="10"/>
          </p:nvPr>
        </p:nvSpPr>
        <p:spPr/>
        <p:txBody>
          <a:bodyPr/>
          <a:lstStyle/>
          <a:p>
            <a:pPr rtl="0"/>
            <a:fld id="{4A10DF40-6381-4575-BB53-B641DE6E80E1}" type="datetime1">
              <a:rPr lang="es-ES" noProof="0" smtClean="0"/>
              <a:t>24/07/2024</a:t>
            </a:fld>
            <a:endParaRPr lang="es-ES" noProof="0" dirty="0"/>
          </a:p>
        </p:txBody>
      </p:sp>
      <p:sp>
        <p:nvSpPr>
          <p:cNvPr id="7" name="Marcador de pie de página 6">
            <a:extLst>
              <a:ext uri="{FF2B5EF4-FFF2-40B4-BE49-F238E27FC236}">
                <a16:creationId xmlns:a16="http://schemas.microsoft.com/office/drawing/2014/main" id="{59D5C7C4-D87D-B325-18D8-27386B6CFA29}"/>
              </a:ext>
            </a:extLst>
          </p:cNvPr>
          <p:cNvSpPr>
            <a:spLocks noGrp="1"/>
          </p:cNvSpPr>
          <p:nvPr>
            <p:ph type="ftr" sz="quarter" idx="11"/>
          </p:nvPr>
        </p:nvSpPr>
        <p:spPr/>
        <p:txBody>
          <a:bodyPr/>
          <a:lstStyle/>
          <a:p>
            <a:pPr rtl="0"/>
            <a:r>
              <a:rPr lang="es-ES" noProof="0" dirty="0"/>
              <a:t>Otras formas de participación administrativa</a:t>
            </a:r>
          </a:p>
        </p:txBody>
      </p:sp>
      <p:pic>
        <p:nvPicPr>
          <p:cNvPr id="16386" name="Picture 2" descr="Administración pública - Iconos gratis de edificios">
            <a:extLst>
              <a:ext uri="{FF2B5EF4-FFF2-40B4-BE49-F238E27FC236}">
                <a16:creationId xmlns:a16="http://schemas.microsoft.com/office/drawing/2014/main" id="{7E835A7D-C464-B23D-BAD4-CD7E37644C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4409" y="227388"/>
            <a:ext cx="2280422" cy="2280422"/>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n 10">
            <a:extLst>
              <a:ext uri="{FF2B5EF4-FFF2-40B4-BE49-F238E27FC236}">
                <a16:creationId xmlns:a16="http://schemas.microsoft.com/office/drawing/2014/main" id="{30BCE786-C2DD-54F5-762B-B326717945D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2" name="Imagen 11" descr="Forma">
            <a:extLst>
              <a:ext uri="{FF2B5EF4-FFF2-40B4-BE49-F238E27FC236}">
                <a16:creationId xmlns:a16="http://schemas.microsoft.com/office/drawing/2014/main" id="{7E295B46-DE60-AEB2-7043-33EE6324DE8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2401099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dirty="0"/>
              <a:t>REGULACIÓN</a:t>
            </a:r>
          </a:p>
        </p:txBody>
      </p:sp>
      <p:sp>
        <p:nvSpPr>
          <p:cNvPr id="3" name="Marcador de posición de contenido 2"/>
          <p:cNvSpPr>
            <a:spLocks noGrp="1"/>
          </p:cNvSpPr>
          <p:nvPr>
            <p:ph sz="half" idx="1"/>
          </p:nvPr>
        </p:nvSpPr>
        <p:spPr>
          <a:xfrm>
            <a:off x="1409700" y="1556281"/>
            <a:ext cx="8838823" cy="3645639"/>
          </a:xfrm>
        </p:spPr>
        <p:txBody>
          <a:bodyPr rtlCol="0">
            <a:normAutofit/>
          </a:bodyPr>
          <a:lstStyle/>
          <a:p>
            <a:pPr algn="just" rtl="0">
              <a:lnSpc>
                <a:spcPct val="150000"/>
              </a:lnSpc>
              <a:spcBef>
                <a:spcPts val="600"/>
              </a:spcBef>
              <a:spcAft>
                <a:spcPts val="1200"/>
              </a:spcAft>
            </a:pPr>
            <a:r>
              <a:rPr lang="es-ES" sz="1800" dirty="0"/>
              <a:t>Directiva (UE) 2018/2001 del Parlamento Europeo y del Consejo, de 11 de diciembre de 2018, relativa al fomento del uso de energía procedente de fuentes renovables.</a:t>
            </a:r>
          </a:p>
          <a:p>
            <a:pPr algn="just" rtl="0">
              <a:lnSpc>
                <a:spcPct val="150000"/>
              </a:lnSpc>
              <a:spcBef>
                <a:spcPts val="600"/>
              </a:spcBef>
              <a:spcAft>
                <a:spcPts val="1200"/>
              </a:spcAft>
            </a:pPr>
            <a:r>
              <a:rPr lang="es-ES" sz="1800" dirty="0"/>
              <a:t>Directiva (UE) 2019/944 del Parlamento Europeo y del Consejo, de 5 de junio de 2019, sobre normas comunes para el mercado interior de la electricidad y por la que se modifica la Directiva 2012/27/UE.</a:t>
            </a:r>
          </a:p>
          <a:p>
            <a:pPr algn="just" rtl="0">
              <a:lnSpc>
                <a:spcPct val="150000"/>
              </a:lnSpc>
              <a:spcBef>
                <a:spcPts val="600"/>
              </a:spcBef>
              <a:spcAft>
                <a:spcPts val="1200"/>
              </a:spcAft>
            </a:pPr>
            <a:r>
              <a:rPr lang="es-ES" sz="1800" dirty="0"/>
              <a:t>Asimismo, existe un </a:t>
            </a:r>
            <a:r>
              <a:rPr lang="es-ES" sz="1800" b="1" dirty="0"/>
              <a:t>proyecto</a:t>
            </a:r>
            <a:r>
              <a:rPr lang="es-ES" sz="1800" dirty="0"/>
              <a:t> de Real Decreto por el que se desarrollan las figuras de las comunidades energéticas renovables y las comunidades ciudadanas de energía.</a:t>
            </a:r>
          </a:p>
        </p:txBody>
      </p:sp>
      <p:sp>
        <p:nvSpPr>
          <p:cNvPr id="5" name="Marcador de posición de número de diapositiva 4"/>
          <p:cNvSpPr>
            <a:spLocks noGrp="1"/>
          </p:cNvSpPr>
          <p:nvPr>
            <p:ph type="sldNum" sz="quarter" idx="12"/>
          </p:nvPr>
        </p:nvSpPr>
        <p:spPr/>
        <p:txBody>
          <a:bodyPr rtlCol="0"/>
          <a:lstStyle/>
          <a:p>
            <a:pPr rtl="0"/>
            <a:fld id="{9CD8D479-8942-46E8-A226-A4E01F7A105C}" type="slidenum">
              <a:rPr lang="es-ES" smtClean="0"/>
              <a:t>4</a:t>
            </a:fld>
            <a:endParaRPr lang="es-ES" dirty="0"/>
          </a:p>
        </p:txBody>
      </p:sp>
      <p:sp>
        <p:nvSpPr>
          <p:cNvPr id="6" name="Marcador de posición de fecha 5"/>
          <p:cNvSpPr>
            <a:spLocks noGrp="1"/>
          </p:cNvSpPr>
          <p:nvPr>
            <p:ph type="dt" sz="half" idx="10"/>
          </p:nvPr>
        </p:nvSpPr>
        <p:spPr/>
        <p:txBody>
          <a:bodyPr rtlCol="0"/>
          <a:lstStyle/>
          <a:p>
            <a:pPr rtl="0"/>
            <a:fld id="{D74BDDB0-8D59-47A8-92A6-BC4282C8EA71}" type="datetime1">
              <a:rPr lang="es-ES" smtClean="0"/>
              <a:t>24/07/2024</a:t>
            </a:fld>
            <a:endParaRPr lang="es-ES" dirty="0"/>
          </a:p>
        </p:txBody>
      </p:sp>
      <p:sp>
        <p:nvSpPr>
          <p:cNvPr id="7" name="Marcador de posición de pie de página 6"/>
          <p:cNvSpPr>
            <a:spLocks noGrp="1"/>
          </p:cNvSpPr>
          <p:nvPr>
            <p:ph type="ftr" sz="quarter" idx="11"/>
          </p:nvPr>
        </p:nvSpPr>
        <p:spPr/>
        <p:txBody>
          <a:bodyPr rtlCol="0"/>
          <a:lstStyle/>
          <a:p>
            <a:pPr rtl="0"/>
            <a:r>
              <a:rPr lang="es-ES" dirty="0"/>
              <a:t>Regulación CER y CCE</a:t>
            </a:r>
          </a:p>
        </p:txBody>
      </p:sp>
      <p:pic>
        <p:nvPicPr>
          <p:cNvPr id="9" name="Imagen 8">
            <a:extLst>
              <a:ext uri="{FF2B5EF4-FFF2-40B4-BE49-F238E27FC236}">
                <a16:creationId xmlns:a16="http://schemas.microsoft.com/office/drawing/2014/main" id="{9321B917-29A3-ADC7-D565-A6C22E5EB7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0" name="Imagen 9" descr="Forma">
            <a:extLst>
              <a:ext uri="{FF2B5EF4-FFF2-40B4-BE49-F238E27FC236}">
                <a16:creationId xmlns:a16="http://schemas.microsoft.com/office/drawing/2014/main" id="{275150F5-295C-D342-1403-B5676318771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4015598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32407" y="89254"/>
            <a:ext cx="9371949" cy="1183566"/>
          </a:xfrm>
        </p:spPr>
        <p:txBody>
          <a:bodyPr rtlCol="0"/>
          <a:lstStyle/>
          <a:p>
            <a:pPr rtl="0"/>
            <a:r>
              <a:rPr lang="es-ES" dirty="0"/>
              <a:t>COMUNIDADES CIUDADANAS DE ENERGÍA (CCE)</a:t>
            </a:r>
          </a:p>
        </p:txBody>
      </p:sp>
      <p:sp>
        <p:nvSpPr>
          <p:cNvPr id="3" name="Marcador de posición de contenido 2"/>
          <p:cNvSpPr>
            <a:spLocks noGrp="1"/>
          </p:cNvSpPr>
          <p:nvPr>
            <p:ph sz="half" idx="1"/>
          </p:nvPr>
        </p:nvSpPr>
        <p:spPr>
          <a:xfrm>
            <a:off x="453402" y="1272820"/>
            <a:ext cx="6463446" cy="4904143"/>
          </a:xfrm>
        </p:spPr>
        <p:txBody>
          <a:bodyPr rtlCol="0">
            <a:normAutofit/>
          </a:bodyPr>
          <a:lstStyle/>
          <a:p>
            <a:pPr algn="just" rtl="0">
              <a:lnSpc>
                <a:spcPct val="110000"/>
              </a:lnSpc>
              <a:spcBef>
                <a:spcPts val="600"/>
              </a:spcBef>
              <a:spcAft>
                <a:spcPts val="1200"/>
              </a:spcAft>
            </a:pPr>
            <a:r>
              <a:rPr lang="es-ES" sz="1600" dirty="0">
                <a:solidFill>
                  <a:schemeClr val="tx2"/>
                </a:solidFill>
              </a:rPr>
              <a:t>Son entidades jurídicas caracterizadas por las siguientes notas:</a:t>
            </a:r>
          </a:p>
          <a:p>
            <a:pPr marL="457200" indent="-457200" algn="just" rtl="0">
              <a:lnSpc>
                <a:spcPct val="110000"/>
              </a:lnSpc>
              <a:spcBef>
                <a:spcPts val="600"/>
              </a:spcBef>
              <a:spcAft>
                <a:spcPts val="1200"/>
              </a:spcAft>
              <a:buFont typeface="+mj-lt"/>
              <a:buAutoNum type="alphaLcParenR"/>
            </a:pPr>
            <a:r>
              <a:rPr lang="es-ES" sz="1600" dirty="0">
                <a:solidFill>
                  <a:schemeClr val="tx2"/>
                </a:solidFill>
              </a:rPr>
              <a:t>Participación voluntaria y abierta.</a:t>
            </a:r>
          </a:p>
          <a:p>
            <a:pPr marL="457200" indent="-457200" algn="just" rtl="0">
              <a:lnSpc>
                <a:spcPct val="110000"/>
              </a:lnSpc>
              <a:spcBef>
                <a:spcPts val="600"/>
              </a:spcBef>
              <a:spcAft>
                <a:spcPts val="1200"/>
              </a:spcAft>
              <a:buFont typeface="+mj-lt"/>
              <a:buAutoNum type="alphaLcParenR"/>
            </a:pPr>
            <a:r>
              <a:rPr lang="es-ES" sz="1600" dirty="0">
                <a:solidFill>
                  <a:schemeClr val="tx2"/>
                </a:solidFill>
              </a:rPr>
              <a:t>El control efectivo lo ejercen socios o miembros que sean personas físicas, autoridades locales, incluidos los municipios, o pequeñas empresas.</a:t>
            </a:r>
          </a:p>
          <a:p>
            <a:pPr marL="457200" indent="-457200" algn="just" rtl="0">
              <a:lnSpc>
                <a:spcPct val="110000"/>
              </a:lnSpc>
              <a:spcBef>
                <a:spcPts val="600"/>
              </a:spcBef>
              <a:spcAft>
                <a:spcPts val="1200"/>
              </a:spcAft>
              <a:buFont typeface="+mj-lt"/>
              <a:buAutoNum type="alphaLcParenR"/>
            </a:pPr>
            <a:r>
              <a:rPr lang="es-ES" sz="1600" dirty="0">
                <a:solidFill>
                  <a:schemeClr val="tx2"/>
                </a:solidFill>
              </a:rPr>
              <a:t>Su objetivo principal consiste en ofrecer beneficios medioambientales, económicos o sociales a sus miembros o socios o a la localidad en la que desarrollan su actividad.</a:t>
            </a:r>
          </a:p>
          <a:p>
            <a:pPr marL="457200" indent="-457200" algn="just" rtl="0">
              <a:lnSpc>
                <a:spcPct val="110000"/>
              </a:lnSpc>
              <a:spcBef>
                <a:spcPts val="600"/>
              </a:spcBef>
              <a:spcAft>
                <a:spcPts val="1200"/>
              </a:spcAft>
              <a:buFont typeface="+mj-lt"/>
              <a:buAutoNum type="alphaLcParenR"/>
            </a:pPr>
            <a:r>
              <a:rPr lang="es-ES" sz="1600" dirty="0">
                <a:solidFill>
                  <a:schemeClr val="tx2"/>
                </a:solidFill>
              </a:rPr>
              <a:t>Participan en la generación, incluida la procedente de fuentes renovables, la distribución, el suministro, el consumo, la agregación, el almacenamiento de energía, la prestación de servicios de eficiencia energética o, la prestación de servicios de recarga para vehículos eléctricos o de otros servicios energéticos a sus miembros o socios.</a:t>
            </a:r>
          </a:p>
        </p:txBody>
      </p:sp>
      <p:sp>
        <p:nvSpPr>
          <p:cNvPr id="5" name="Marcador de posición de número de diapositiva 4"/>
          <p:cNvSpPr>
            <a:spLocks noGrp="1"/>
          </p:cNvSpPr>
          <p:nvPr>
            <p:ph type="sldNum" sz="quarter" idx="12"/>
          </p:nvPr>
        </p:nvSpPr>
        <p:spPr/>
        <p:txBody>
          <a:bodyPr rtlCol="0"/>
          <a:lstStyle/>
          <a:p>
            <a:pPr rtl="0"/>
            <a:fld id="{9CD8D479-8942-46E8-A226-A4E01F7A105C}" type="slidenum">
              <a:rPr lang="es-ES" smtClean="0"/>
              <a:t>5</a:t>
            </a:fld>
            <a:endParaRPr lang="es-ES" dirty="0"/>
          </a:p>
        </p:txBody>
      </p:sp>
      <p:sp>
        <p:nvSpPr>
          <p:cNvPr id="6" name="Marcador de posición de fecha 5"/>
          <p:cNvSpPr>
            <a:spLocks noGrp="1"/>
          </p:cNvSpPr>
          <p:nvPr>
            <p:ph type="dt" sz="half" idx="10"/>
          </p:nvPr>
        </p:nvSpPr>
        <p:spPr/>
        <p:txBody>
          <a:bodyPr rtlCol="0"/>
          <a:lstStyle/>
          <a:p>
            <a:pPr rtl="0"/>
            <a:fld id="{95A7A41C-DB84-4628-A0D3-AA82D39F6454}" type="datetime1">
              <a:rPr lang="es-ES" smtClean="0"/>
              <a:t>24/07/2024</a:t>
            </a:fld>
            <a:endParaRPr lang="es-ES" dirty="0"/>
          </a:p>
        </p:txBody>
      </p:sp>
      <p:sp>
        <p:nvSpPr>
          <p:cNvPr id="7" name="Marcador de posición de pie de página 6"/>
          <p:cNvSpPr>
            <a:spLocks noGrp="1"/>
          </p:cNvSpPr>
          <p:nvPr>
            <p:ph type="ftr" sz="quarter" idx="11"/>
          </p:nvPr>
        </p:nvSpPr>
        <p:spPr/>
        <p:txBody>
          <a:bodyPr rtlCol="0"/>
          <a:lstStyle/>
          <a:p>
            <a:pPr rtl="0"/>
            <a:r>
              <a:rPr lang="es-ES" dirty="0"/>
              <a:t>CCE</a:t>
            </a:r>
          </a:p>
        </p:txBody>
      </p:sp>
      <p:pic>
        <p:nvPicPr>
          <p:cNvPr id="2054" name="Picture 6" descr="Qué es una Comunidad Energética - Red de Comunidades Energéticas S.Coop.">
            <a:extLst>
              <a:ext uri="{FF2B5EF4-FFF2-40B4-BE49-F238E27FC236}">
                <a16:creationId xmlns:a16="http://schemas.microsoft.com/office/drawing/2014/main" id="{3E75F7EA-8807-E426-B9DF-4E98ED632F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782" y="1756958"/>
            <a:ext cx="2528574" cy="3034289"/>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n 8">
            <a:extLst>
              <a:ext uri="{FF2B5EF4-FFF2-40B4-BE49-F238E27FC236}">
                <a16:creationId xmlns:a16="http://schemas.microsoft.com/office/drawing/2014/main" id="{1FF27EB9-0ED5-D182-FDC5-DFE60E9B327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0" name="Imagen 9" descr="Forma">
            <a:extLst>
              <a:ext uri="{FF2B5EF4-FFF2-40B4-BE49-F238E27FC236}">
                <a16:creationId xmlns:a16="http://schemas.microsoft.com/office/drawing/2014/main" id="{A62999BA-A913-D7B4-C28D-760B966D8EB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129071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88F9DC-7CCA-0E76-FEEA-ECBBB0AF3450}"/>
              </a:ext>
            </a:extLst>
          </p:cNvPr>
          <p:cNvSpPr>
            <a:spLocks noGrp="1"/>
          </p:cNvSpPr>
          <p:nvPr>
            <p:ph type="title"/>
          </p:nvPr>
        </p:nvSpPr>
        <p:spPr>
          <a:xfrm>
            <a:off x="870264" y="235750"/>
            <a:ext cx="9371949" cy="731129"/>
          </a:xfrm>
        </p:spPr>
        <p:txBody>
          <a:bodyPr/>
          <a:lstStyle/>
          <a:p>
            <a:pPr algn="ctr"/>
            <a:r>
              <a:rPr lang="es-ES" dirty="0">
                <a:solidFill>
                  <a:schemeClr val="tx2"/>
                </a:solidFill>
                <a:effectLst>
                  <a:outerShdw blurRad="38100" dist="38100" dir="2700000" algn="tl">
                    <a:srgbClr val="000000">
                      <a:alpha val="43137"/>
                    </a:srgbClr>
                  </a:outerShdw>
                </a:effectLst>
              </a:rPr>
              <a:t>Proyecto de RD</a:t>
            </a:r>
          </a:p>
        </p:txBody>
      </p:sp>
      <p:sp>
        <p:nvSpPr>
          <p:cNvPr id="4" name="Marcador de contenido 3">
            <a:extLst>
              <a:ext uri="{FF2B5EF4-FFF2-40B4-BE49-F238E27FC236}">
                <a16:creationId xmlns:a16="http://schemas.microsoft.com/office/drawing/2014/main" id="{32820B9C-4A1B-9F0E-4E73-8D331D58DEC0}"/>
              </a:ext>
            </a:extLst>
          </p:cNvPr>
          <p:cNvSpPr>
            <a:spLocks noGrp="1"/>
          </p:cNvSpPr>
          <p:nvPr>
            <p:ph sz="half" idx="2"/>
          </p:nvPr>
        </p:nvSpPr>
        <p:spPr>
          <a:xfrm>
            <a:off x="5612965" y="1104522"/>
            <a:ext cx="6093166" cy="5223849"/>
          </a:xfrm>
        </p:spPr>
        <p:txBody>
          <a:bodyPr>
            <a:normAutofit fontScale="92500" lnSpcReduction="20000"/>
          </a:bodyPr>
          <a:lstStyle/>
          <a:p>
            <a:pPr algn="just">
              <a:lnSpc>
                <a:spcPct val="100000"/>
              </a:lnSpc>
              <a:spcBef>
                <a:spcPts val="600"/>
              </a:spcBef>
              <a:spcAft>
                <a:spcPts val="600"/>
              </a:spcAft>
            </a:pPr>
            <a:r>
              <a:rPr lang="es-ES" sz="1600" b="1" u="sng" dirty="0">
                <a:solidFill>
                  <a:srgbClr val="000000"/>
                </a:solidFill>
              </a:rPr>
              <a:t>A</a:t>
            </a:r>
            <a:r>
              <a:rPr lang="es-ES" sz="1600" b="1" i="0" u="sng" strike="noStrike" baseline="0" dirty="0">
                <a:solidFill>
                  <a:srgbClr val="000000"/>
                </a:solidFill>
              </a:rPr>
              <a:t>utonomía</a:t>
            </a:r>
            <a:r>
              <a:rPr lang="es-ES" sz="1500" b="0" i="0" u="none" strike="noStrike" baseline="0" dirty="0">
                <a:solidFill>
                  <a:srgbClr val="000000"/>
                </a:solidFill>
              </a:rPr>
              <a:t>. Se entenderá incumplido este requisito cuando:</a:t>
            </a:r>
          </a:p>
          <a:p>
            <a:pPr lvl="1" algn="just">
              <a:lnSpc>
                <a:spcPct val="100000"/>
              </a:lnSpc>
              <a:spcBef>
                <a:spcPts val="600"/>
              </a:spcBef>
              <a:spcAft>
                <a:spcPts val="600"/>
              </a:spcAft>
              <a:buFont typeface="Courier New" panose="02070309020205020404" pitchFamily="49" charset="0"/>
              <a:buChar char="o"/>
            </a:pPr>
            <a:r>
              <a:rPr lang="es-ES" sz="1500" b="0" i="0" u="none" strike="noStrike" baseline="0" dirty="0">
                <a:solidFill>
                  <a:srgbClr val="000000"/>
                </a:solidFill>
              </a:rPr>
              <a:t>Un miembro reúne el 51% de los votos. </a:t>
            </a:r>
          </a:p>
          <a:p>
            <a:pPr lvl="1" algn="just">
              <a:lnSpc>
                <a:spcPct val="100000"/>
              </a:lnSpc>
              <a:spcBef>
                <a:spcPts val="600"/>
              </a:spcBef>
              <a:spcAft>
                <a:spcPts val="600"/>
              </a:spcAft>
              <a:buFont typeface="Courier New" panose="02070309020205020404" pitchFamily="49" charset="0"/>
              <a:buChar char="o"/>
            </a:pPr>
            <a:r>
              <a:rPr lang="es-ES" sz="1500" b="0" i="0" u="none" strike="noStrike" baseline="0" dirty="0">
                <a:solidFill>
                  <a:srgbClr val="000000"/>
                </a:solidFill>
              </a:rPr>
              <a:t>El régimen de toma de decisiones atribuye una posición de dominio a algunos socios. </a:t>
            </a:r>
          </a:p>
          <a:p>
            <a:pPr lvl="1" algn="just">
              <a:lnSpc>
                <a:spcPct val="100000"/>
              </a:lnSpc>
              <a:spcBef>
                <a:spcPts val="600"/>
              </a:spcBef>
              <a:spcAft>
                <a:spcPts val="600"/>
              </a:spcAft>
              <a:buFont typeface="Courier New" panose="02070309020205020404" pitchFamily="49" charset="0"/>
              <a:buChar char="o"/>
            </a:pPr>
            <a:r>
              <a:rPr lang="es-ES" sz="1500" b="0" i="0" u="none" strike="noStrike" baseline="0" dirty="0">
                <a:solidFill>
                  <a:srgbClr val="000000"/>
                </a:solidFill>
              </a:rPr>
              <a:t>Un solo socio tiene la facultad de nombrar o destituir a la mayoría de los miembros del órgano de administración. </a:t>
            </a:r>
          </a:p>
          <a:p>
            <a:pPr algn="just">
              <a:spcBef>
                <a:spcPts val="600"/>
              </a:spcBef>
              <a:spcAft>
                <a:spcPts val="600"/>
              </a:spcAft>
            </a:pPr>
            <a:r>
              <a:rPr lang="es-ES" sz="1600" b="1" i="0" u="sng" strike="noStrike" baseline="0" dirty="0">
                <a:solidFill>
                  <a:srgbClr val="000000"/>
                </a:solidFill>
              </a:rPr>
              <a:t>Control efectivo</a:t>
            </a:r>
            <a:r>
              <a:rPr lang="es-ES" sz="1500" b="0" i="0" u="none" strike="noStrike" baseline="0" dirty="0">
                <a:solidFill>
                  <a:srgbClr val="000000"/>
                </a:solidFill>
              </a:rPr>
              <a:t>. Se entenderá incumplido este requisito cuando los socios que no sean personas físicas, pequeñas empresas o autoridades locales: </a:t>
            </a:r>
          </a:p>
          <a:p>
            <a:pPr lvl="1" algn="just">
              <a:spcBef>
                <a:spcPts val="600"/>
              </a:spcBef>
              <a:spcAft>
                <a:spcPts val="600"/>
              </a:spcAft>
              <a:buFont typeface="Courier New" panose="02070309020205020404" pitchFamily="49" charset="0"/>
              <a:buChar char="o"/>
            </a:pPr>
            <a:r>
              <a:rPr lang="es-ES" sz="1500" b="0" i="0" u="none" strike="noStrike" baseline="0" dirty="0">
                <a:solidFill>
                  <a:srgbClr val="000000"/>
                </a:solidFill>
              </a:rPr>
              <a:t>Reúnan el 51% de los votos. </a:t>
            </a:r>
          </a:p>
          <a:p>
            <a:pPr lvl="1" algn="just">
              <a:spcBef>
                <a:spcPts val="600"/>
              </a:spcBef>
              <a:spcAft>
                <a:spcPts val="600"/>
              </a:spcAft>
              <a:buFont typeface="Courier New" panose="02070309020205020404" pitchFamily="49" charset="0"/>
              <a:buChar char="o"/>
            </a:pPr>
            <a:r>
              <a:rPr lang="es-ES" sz="1500" b="0" i="0" u="none" strike="noStrike" baseline="0" dirty="0">
                <a:solidFill>
                  <a:srgbClr val="000000"/>
                </a:solidFill>
              </a:rPr>
              <a:t>El régimen de toma de decisiones les atribuya una posición de dominio. </a:t>
            </a:r>
          </a:p>
          <a:p>
            <a:pPr lvl="1" algn="just">
              <a:spcBef>
                <a:spcPts val="600"/>
              </a:spcBef>
              <a:spcAft>
                <a:spcPts val="600"/>
              </a:spcAft>
              <a:buFont typeface="Courier New" panose="02070309020205020404" pitchFamily="49" charset="0"/>
              <a:buChar char="o"/>
            </a:pPr>
            <a:r>
              <a:rPr lang="es-ES" sz="1500" b="0" i="0" u="none" strike="noStrike" baseline="0" dirty="0">
                <a:solidFill>
                  <a:srgbClr val="000000"/>
                </a:solidFill>
              </a:rPr>
              <a:t>Tengan la facultad de nombrar o destituir a la mayoría de los miembros del órgano de administración. </a:t>
            </a:r>
          </a:p>
          <a:p>
            <a:pPr algn="just">
              <a:spcBef>
                <a:spcPts val="600"/>
              </a:spcBef>
              <a:spcAft>
                <a:spcPts val="1200"/>
              </a:spcAft>
            </a:pPr>
            <a:r>
              <a:rPr lang="es-ES" sz="1500" b="0" i="0" u="none" strike="noStrike" baseline="0" dirty="0">
                <a:solidFill>
                  <a:srgbClr val="000000"/>
                </a:solidFill>
              </a:rPr>
              <a:t>Se entenderá que se proporcionan </a:t>
            </a:r>
            <a:r>
              <a:rPr lang="es-ES" sz="1700" b="1" u="sng" dirty="0">
                <a:solidFill>
                  <a:srgbClr val="000000"/>
                </a:solidFill>
              </a:rPr>
              <a:t>beneficios medioambientales, económicos y sociales</a:t>
            </a:r>
            <a:r>
              <a:rPr lang="es-ES" sz="1500" b="1" dirty="0">
                <a:solidFill>
                  <a:srgbClr val="000000"/>
                </a:solidFill>
              </a:rPr>
              <a:t> </a:t>
            </a:r>
            <a:r>
              <a:rPr lang="es-ES" sz="1500" dirty="0">
                <a:solidFill>
                  <a:srgbClr val="000000"/>
                </a:solidFill>
              </a:rPr>
              <a:t>cuando los beneficios económicos se destinan:</a:t>
            </a:r>
          </a:p>
          <a:p>
            <a:pPr lvl="1" algn="just">
              <a:spcBef>
                <a:spcPts val="600"/>
              </a:spcBef>
              <a:spcAft>
                <a:spcPts val="600"/>
              </a:spcAft>
              <a:buFont typeface="Courier New" panose="02070309020205020404" pitchFamily="49" charset="0"/>
              <a:buChar char="o"/>
            </a:pPr>
            <a:r>
              <a:rPr lang="es-ES" sz="1500" b="0" i="0" u="none" strike="noStrike" baseline="0" dirty="0">
                <a:solidFill>
                  <a:srgbClr val="000000"/>
                </a:solidFill>
              </a:rPr>
              <a:t>Al desarrollo de actuaciones relacionadas con su objeto social.</a:t>
            </a:r>
          </a:p>
          <a:p>
            <a:pPr lvl="1" algn="just">
              <a:spcBef>
                <a:spcPts val="600"/>
              </a:spcBef>
              <a:spcAft>
                <a:spcPts val="600"/>
              </a:spcAft>
              <a:buFont typeface="Courier New" panose="02070309020205020404" pitchFamily="49" charset="0"/>
              <a:buChar char="o"/>
            </a:pPr>
            <a:r>
              <a:rPr lang="es-ES" sz="1500" b="0" i="0" u="none" strike="noStrike" baseline="0" dirty="0">
                <a:solidFill>
                  <a:srgbClr val="000000"/>
                </a:solidFill>
              </a:rPr>
              <a:t>A inversiones que supongan una mejora ambiental.</a:t>
            </a:r>
          </a:p>
          <a:p>
            <a:pPr lvl="1" algn="just">
              <a:spcBef>
                <a:spcPts val="600"/>
              </a:spcBef>
              <a:spcAft>
                <a:spcPts val="600"/>
              </a:spcAft>
              <a:buFont typeface="Courier New" panose="02070309020205020404" pitchFamily="49" charset="0"/>
              <a:buChar char="o"/>
            </a:pPr>
            <a:r>
              <a:rPr lang="es-ES" sz="1500" b="0" i="0" u="none" strike="noStrike" baseline="0" dirty="0">
                <a:solidFill>
                  <a:srgbClr val="000000"/>
                </a:solidFill>
              </a:rPr>
              <a:t>Al desarrollo social de las localidades donde desarrollen su actividad.</a:t>
            </a:r>
          </a:p>
          <a:p>
            <a:pPr marL="0" indent="0">
              <a:lnSpc>
                <a:spcPct val="100000"/>
              </a:lnSpc>
              <a:spcBef>
                <a:spcPts val="600"/>
              </a:spcBef>
              <a:spcAft>
                <a:spcPts val="600"/>
              </a:spcAft>
              <a:buNone/>
            </a:pPr>
            <a:r>
              <a:rPr lang="es-ES" sz="1600" b="0" i="0" u="none" strike="noStrike" baseline="0" dirty="0">
                <a:solidFill>
                  <a:srgbClr val="000000"/>
                </a:solidFill>
                <a:latin typeface="Calibri" panose="020F0502020204030204" pitchFamily="34" charset="0"/>
              </a:rPr>
              <a:t>	</a:t>
            </a:r>
          </a:p>
          <a:p>
            <a:endParaRPr lang="es-ES" dirty="0"/>
          </a:p>
        </p:txBody>
      </p:sp>
      <p:sp>
        <p:nvSpPr>
          <p:cNvPr id="5" name="Marcador de número de diapositiva 4">
            <a:extLst>
              <a:ext uri="{FF2B5EF4-FFF2-40B4-BE49-F238E27FC236}">
                <a16:creationId xmlns:a16="http://schemas.microsoft.com/office/drawing/2014/main" id="{2BD19472-9D49-EB9E-6601-75F90433786A}"/>
              </a:ext>
            </a:extLst>
          </p:cNvPr>
          <p:cNvSpPr>
            <a:spLocks noGrp="1"/>
          </p:cNvSpPr>
          <p:nvPr>
            <p:ph type="sldNum" sz="quarter" idx="12"/>
          </p:nvPr>
        </p:nvSpPr>
        <p:spPr/>
        <p:txBody>
          <a:bodyPr/>
          <a:lstStyle/>
          <a:p>
            <a:pPr rtl="0"/>
            <a:fld id="{9CD8D479-8942-46E8-A226-A4E01F7A105C}" type="slidenum">
              <a:rPr lang="es-ES" noProof="0" smtClean="0"/>
              <a:t>6</a:t>
            </a:fld>
            <a:endParaRPr lang="es-ES" noProof="0" dirty="0"/>
          </a:p>
        </p:txBody>
      </p:sp>
      <p:sp>
        <p:nvSpPr>
          <p:cNvPr id="6" name="Marcador de fecha 5">
            <a:extLst>
              <a:ext uri="{FF2B5EF4-FFF2-40B4-BE49-F238E27FC236}">
                <a16:creationId xmlns:a16="http://schemas.microsoft.com/office/drawing/2014/main" id="{0897B940-1F93-4ADC-161A-B562401FC693}"/>
              </a:ext>
            </a:extLst>
          </p:cNvPr>
          <p:cNvSpPr>
            <a:spLocks noGrp="1"/>
          </p:cNvSpPr>
          <p:nvPr>
            <p:ph type="dt" sz="half" idx="10"/>
          </p:nvPr>
        </p:nvSpPr>
        <p:spPr/>
        <p:txBody>
          <a:bodyPr/>
          <a:lstStyle/>
          <a:p>
            <a:pPr rtl="0"/>
            <a:fld id="{4A10DF40-6381-4575-BB53-B641DE6E80E1}" type="datetime1">
              <a:rPr lang="es-ES" noProof="0" smtClean="0"/>
              <a:t>24/07/2024</a:t>
            </a:fld>
            <a:endParaRPr lang="es-ES" noProof="0" dirty="0"/>
          </a:p>
        </p:txBody>
      </p:sp>
      <p:sp>
        <p:nvSpPr>
          <p:cNvPr id="7" name="Marcador de pie de página 6">
            <a:extLst>
              <a:ext uri="{FF2B5EF4-FFF2-40B4-BE49-F238E27FC236}">
                <a16:creationId xmlns:a16="http://schemas.microsoft.com/office/drawing/2014/main" id="{8A4F2FC3-F056-86C8-382A-17266BE0CFE4}"/>
              </a:ext>
            </a:extLst>
          </p:cNvPr>
          <p:cNvSpPr>
            <a:spLocks noGrp="1"/>
          </p:cNvSpPr>
          <p:nvPr>
            <p:ph type="ftr" sz="quarter" idx="11"/>
          </p:nvPr>
        </p:nvSpPr>
        <p:spPr/>
        <p:txBody>
          <a:bodyPr/>
          <a:lstStyle/>
          <a:p>
            <a:pPr rtl="0"/>
            <a:r>
              <a:rPr lang="es-ES" noProof="0" dirty="0"/>
              <a:t>CCE – Proyecto RD</a:t>
            </a:r>
          </a:p>
        </p:txBody>
      </p:sp>
      <p:graphicFrame>
        <p:nvGraphicFramePr>
          <p:cNvPr id="9" name="Marcador de posición de contenido 9" descr="Diagrama de ciclo básico con una secuencia continua de fases, tareas o eventos en un flujo circular. Enfatiza las fases o los pasos en lugar de las flechas o el flujo de conexión"/>
          <p:cNvGraphicFramePr>
            <a:graphicFrameLocks/>
          </p:cNvGraphicFramePr>
          <p:nvPr>
            <p:extLst>
              <p:ext uri="{D42A27DB-BD31-4B8C-83A1-F6EECF244321}">
                <p14:modId xmlns:p14="http://schemas.microsoft.com/office/powerpoint/2010/main" val="3121406769"/>
              </p:ext>
            </p:extLst>
          </p:nvPr>
        </p:nvGraphicFramePr>
        <p:xfrm>
          <a:off x="226699" y="1213164"/>
          <a:ext cx="5241593" cy="4963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CuadroTexto 9">
            <a:extLst>
              <a:ext uri="{FF2B5EF4-FFF2-40B4-BE49-F238E27FC236}">
                <a16:creationId xmlns:a16="http://schemas.microsoft.com/office/drawing/2014/main" id="{3626476F-1DD2-737B-256B-31843B076475}"/>
              </a:ext>
            </a:extLst>
          </p:cNvPr>
          <p:cNvSpPr txBox="1"/>
          <p:nvPr/>
        </p:nvSpPr>
        <p:spPr>
          <a:xfrm>
            <a:off x="2163957" y="3059475"/>
            <a:ext cx="1511749" cy="1477328"/>
          </a:xfrm>
          <a:prstGeom prst="rect">
            <a:avLst/>
          </a:prstGeom>
          <a:noFill/>
        </p:spPr>
        <p:txBody>
          <a:bodyPr wrap="square" rtlCol="0">
            <a:spAutoFit/>
          </a:bodyPr>
          <a:lstStyle/>
          <a:p>
            <a:pPr algn="ctr"/>
            <a:r>
              <a:rPr lang="es-ES" dirty="0">
                <a:solidFill>
                  <a:schemeClr val="accent1"/>
                </a:solidFill>
              </a:rPr>
              <a:t>Beneficios medio- ambientales, económicos y sociales</a:t>
            </a:r>
          </a:p>
        </p:txBody>
      </p:sp>
      <p:pic>
        <p:nvPicPr>
          <p:cNvPr id="11" name="Imagen 10">
            <a:extLst>
              <a:ext uri="{FF2B5EF4-FFF2-40B4-BE49-F238E27FC236}">
                <a16:creationId xmlns:a16="http://schemas.microsoft.com/office/drawing/2014/main" id="{B9879625-3627-61E2-0F46-940874A3254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2" name="Imagen 11" descr="Forma">
            <a:extLst>
              <a:ext uri="{FF2B5EF4-FFF2-40B4-BE49-F238E27FC236}">
                <a16:creationId xmlns:a16="http://schemas.microsoft.com/office/drawing/2014/main" id="{DA04C7C0-2552-BEDD-ADEB-9498CD2C6A4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4218366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7BFA2E6-582D-3874-AC1D-4D22B21D4A2F}"/>
              </a:ext>
            </a:extLst>
          </p:cNvPr>
          <p:cNvSpPr>
            <a:spLocks noGrp="1"/>
          </p:cNvSpPr>
          <p:nvPr>
            <p:ph sz="half" idx="1"/>
          </p:nvPr>
        </p:nvSpPr>
        <p:spPr>
          <a:xfrm>
            <a:off x="778598" y="416460"/>
            <a:ext cx="5078994" cy="5760504"/>
          </a:xfrm>
        </p:spPr>
        <p:txBody>
          <a:bodyPr>
            <a:normAutofit fontScale="70000" lnSpcReduction="20000"/>
          </a:bodyPr>
          <a:lstStyle/>
          <a:p>
            <a:pPr marL="0" indent="0" algn="ctr">
              <a:buNone/>
            </a:pPr>
            <a:r>
              <a:rPr lang="es-ES" sz="2100" b="1" dirty="0"/>
              <a:t>Derechos de las CCE</a:t>
            </a:r>
          </a:p>
          <a:p>
            <a:pPr algn="l"/>
            <a:endParaRPr lang="es-ES" sz="2100" b="0" i="0" u="none" strike="noStrike" baseline="0" dirty="0">
              <a:solidFill>
                <a:srgbClr val="000000"/>
              </a:solidFill>
            </a:endParaRPr>
          </a:p>
          <a:p>
            <a:pPr algn="just">
              <a:spcAft>
                <a:spcPts val="1200"/>
              </a:spcAft>
            </a:pPr>
            <a:r>
              <a:rPr lang="es-ES" sz="2100" b="0" i="0" u="none" strike="noStrike" baseline="0" dirty="0">
                <a:solidFill>
                  <a:srgbClr val="000000"/>
                </a:solidFill>
              </a:rPr>
              <a:t>Acceso a los mercados organizados de producción de energía eléctrica. </a:t>
            </a:r>
          </a:p>
          <a:p>
            <a:pPr algn="just">
              <a:spcAft>
                <a:spcPts val="1200"/>
              </a:spcAft>
            </a:pPr>
            <a:r>
              <a:rPr lang="es-ES" sz="2100" b="0" i="0" u="none" strike="noStrike" baseline="0" dirty="0">
                <a:solidFill>
                  <a:srgbClr val="000000"/>
                </a:solidFill>
              </a:rPr>
              <a:t>Trato no discriminatorio y proporcionado en relación con el ejercicio de sus actividades, derechos y obligaciones como clientes finales, generadores, suministradores o participantes en el mercado. </a:t>
            </a:r>
          </a:p>
          <a:p>
            <a:pPr algn="just">
              <a:spcAft>
                <a:spcPts val="1200"/>
              </a:spcAft>
            </a:pPr>
            <a:r>
              <a:rPr lang="es-ES" sz="2100" b="0" i="0" u="none" strike="noStrike" baseline="0" dirty="0">
                <a:solidFill>
                  <a:srgbClr val="000000"/>
                </a:solidFill>
              </a:rPr>
              <a:t>Sujeción a procedimientos y tasas equitativos, proporcionales y transparentes, así como a tarifas de acceso transparentes y no discriminatorias de conformidad con el art. 18 del Reglamento (UE) 2019/943. </a:t>
            </a:r>
          </a:p>
          <a:p>
            <a:pPr algn="just">
              <a:spcAft>
                <a:spcPts val="1200"/>
              </a:spcAft>
            </a:pPr>
            <a:r>
              <a:rPr lang="es-ES" sz="2100" b="0" i="0" u="none" strike="noStrike" baseline="0" dirty="0">
                <a:solidFill>
                  <a:srgbClr val="000000"/>
                </a:solidFill>
              </a:rPr>
              <a:t>Actuar previa autorización como representantes de los consumidores para la realización del autoconsumo colectivo. </a:t>
            </a:r>
          </a:p>
          <a:p>
            <a:pPr algn="just">
              <a:spcAft>
                <a:spcPts val="1200"/>
              </a:spcAft>
            </a:pPr>
            <a:r>
              <a:rPr lang="es-ES" sz="2100" b="0" i="0" u="none" strike="noStrike" baseline="0" dirty="0">
                <a:solidFill>
                  <a:srgbClr val="000000"/>
                </a:solidFill>
              </a:rPr>
              <a:t>Derecho de uso o explotación sobre los activos energéticos de los socios que éstos hayan aportado a la comunidad. </a:t>
            </a:r>
          </a:p>
          <a:p>
            <a:endParaRPr lang="es-ES" b="1" dirty="0"/>
          </a:p>
        </p:txBody>
      </p:sp>
      <p:sp>
        <p:nvSpPr>
          <p:cNvPr id="4" name="Marcador de contenido 3">
            <a:extLst>
              <a:ext uri="{FF2B5EF4-FFF2-40B4-BE49-F238E27FC236}">
                <a16:creationId xmlns:a16="http://schemas.microsoft.com/office/drawing/2014/main" id="{CD4429B3-6607-7214-4227-1640A9FC4782}"/>
              </a:ext>
            </a:extLst>
          </p:cNvPr>
          <p:cNvSpPr>
            <a:spLocks noGrp="1"/>
          </p:cNvSpPr>
          <p:nvPr>
            <p:ph sz="half" idx="2"/>
          </p:nvPr>
        </p:nvSpPr>
        <p:spPr>
          <a:xfrm>
            <a:off x="6172200" y="416460"/>
            <a:ext cx="5352861" cy="5760504"/>
          </a:xfrm>
        </p:spPr>
        <p:txBody>
          <a:bodyPr>
            <a:normAutofit fontScale="70000" lnSpcReduction="20000"/>
          </a:bodyPr>
          <a:lstStyle/>
          <a:p>
            <a:pPr marL="0" indent="0" algn="ctr">
              <a:buNone/>
            </a:pPr>
            <a:r>
              <a:rPr lang="es-ES" sz="2100" b="1" dirty="0"/>
              <a:t>Derechos y obligaciones de los socios o miembros</a:t>
            </a:r>
          </a:p>
          <a:p>
            <a:pPr algn="l"/>
            <a:endParaRPr lang="es-ES" sz="2100" b="0" i="0" u="none" strike="noStrike" baseline="0" dirty="0">
              <a:solidFill>
                <a:srgbClr val="000000"/>
              </a:solidFill>
            </a:endParaRPr>
          </a:p>
          <a:p>
            <a:pPr algn="just">
              <a:spcBef>
                <a:spcPts val="600"/>
              </a:spcBef>
              <a:spcAft>
                <a:spcPts val="600"/>
              </a:spcAft>
            </a:pPr>
            <a:r>
              <a:rPr lang="es-ES" sz="2100" b="0" i="0" u="none" strike="noStrike" baseline="0" dirty="0">
                <a:solidFill>
                  <a:srgbClr val="000000"/>
                </a:solidFill>
              </a:rPr>
              <a:t>Derecho a participar en una CER manteniendo sus derechos u obligaciones como consumidores finales, y sin estar sujetos a condiciones injustificadas o discriminatorias, o a procedimientos que les impidan participar en una CER siempre que, en el caso de las empresas privadas, su participación no constituya su principal actividad comercial o profesional. </a:t>
            </a:r>
          </a:p>
          <a:p>
            <a:pPr algn="just">
              <a:spcBef>
                <a:spcPts val="600"/>
              </a:spcBef>
              <a:spcAft>
                <a:spcPts val="600"/>
              </a:spcAft>
            </a:pPr>
            <a:r>
              <a:rPr lang="es-ES" sz="2100" b="0" i="0" u="none" strike="noStrike" baseline="0" dirty="0">
                <a:solidFill>
                  <a:srgbClr val="000000"/>
                </a:solidFill>
              </a:rPr>
              <a:t>Garantía de todos sus derechos y obligaciones como consumidores finales de energía eléctrica. </a:t>
            </a:r>
          </a:p>
          <a:p>
            <a:pPr algn="just">
              <a:spcBef>
                <a:spcPts val="600"/>
              </a:spcBef>
              <a:spcAft>
                <a:spcPts val="600"/>
              </a:spcAft>
            </a:pPr>
            <a:r>
              <a:rPr lang="es-ES" sz="2100" b="0" i="0" u="none" strike="noStrike" baseline="0" dirty="0">
                <a:solidFill>
                  <a:srgbClr val="000000"/>
                </a:solidFill>
              </a:rPr>
              <a:t>Los consumidores que formen parte de la CCE podrán realizar autoconsumo individual o colectivo. </a:t>
            </a:r>
          </a:p>
          <a:p>
            <a:pPr algn="just">
              <a:spcBef>
                <a:spcPts val="600"/>
              </a:spcBef>
              <a:spcAft>
                <a:spcPts val="600"/>
              </a:spcAft>
            </a:pPr>
            <a:r>
              <a:rPr lang="es-ES" sz="2100" b="0" i="0" u="none" strike="noStrike" baseline="0" dirty="0">
                <a:solidFill>
                  <a:srgbClr val="000000"/>
                </a:solidFill>
              </a:rPr>
              <a:t>Derecho a un trato equitativo y no discriminatorio. </a:t>
            </a:r>
          </a:p>
          <a:p>
            <a:pPr algn="just">
              <a:spcBef>
                <a:spcPts val="600"/>
              </a:spcBef>
              <a:spcAft>
                <a:spcPts val="600"/>
              </a:spcAft>
            </a:pPr>
            <a:r>
              <a:rPr lang="es-ES" sz="2100" b="0" i="0" u="none" strike="noStrike" baseline="0" dirty="0">
                <a:solidFill>
                  <a:srgbClr val="000000"/>
                </a:solidFill>
              </a:rPr>
              <a:t>Derecho a abandonar libremente la comunidad con sujeción a los límites temporales y de comunicación previa que se recojan en los estatutos. Resultará de aplicación la regulación en materia de cambio de suministrador en el ámbito del sector eléctrico. En caso de pérdida de la condición de socio o miembro de una comunidad de energías renovables, podrá recuperar las aportaciones que en concepto de inversiones hubiera realizado. </a:t>
            </a:r>
          </a:p>
          <a:p>
            <a:pPr algn="just">
              <a:spcBef>
                <a:spcPts val="600"/>
              </a:spcBef>
              <a:spcAft>
                <a:spcPts val="600"/>
              </a:spcAft>
            </a:pPr>
            <a:r>
              <a:rPr lang="es-ES" sz="2100" b="0" i="0" u="none" strike="noStrike" baseline="0" dirty="0">
                <a:solidFill>
                  <a:srgbClr val="000000"/>
                </a:solidFill>
              </a:rPr>
              <a:t>Derecho a participar en la toma de decisiones de la comunidad.</a:t>
            </a:r>
          </a:p>
          <a:p>
            <a:pPr algn="just">
              <a:spcBef>
                <a:spcPts val="600"/>
              </a:spcBef>
              <a:spcAft>
                <a:spcPts val="600"/>
              </a:spcAft>
            </a:pPr>
            <a:r>
              <a:rPr lang="es-ES" sz="2100" dirty="0">
                <a:solidFill>
                  <a:srgbClr val="000000"/>
                </a:solidFill>
              </a:rPr>
              <a:t>Los socios o miembros de las CCE están sujetos a los derechos y obligaciones recogidos en los estatutos o normas de régimen interno de cada entidad.</a:t>
            </a:r>
            <a:endParaRPr lang="es-ES" sz="2100" b="0" i="0" u="none" strike="noStrike" baseline="0" dirty="0">
              <a:solidFill>
                <a:srgbClr val="000000"/>
              </a:solidFill>
            </a:endParaRPr>
          </a:p>
          <a:p>
            <a:pPr marL="0" indent="0" algn="just">
              <a:buNone/>
            </a:pPr>
            <a:endParaRPr lang="es-ES" b="1" dirty="0"/>
          </a:p>
        </p:txBody>
      </p:sp>
      <p:sp>
        <p:nvSpPr>
          <p:cNvPr id="5" name="Marcador de número de diapositiva 4">
            <a:extLst>
              <a:ext uri="{FF2B5EF4-FFF2-40B4-BE49-F238E27FC236}">
                <a16:creationId xmlns:a16="http://schemas.microsoft.com/office/drawing/2014/main" id="{A7BEFEB9-4F70-5E03-118F-C1D3056B6981}"/>
              </a:ext>
            </a:extLst>
          </p:cNvPr>
          <p:cNvSpPr>
            <a:spLocks noGrp="1"/>
          </p:cNvSpPr>
          <p:nvPr>
            <p:ph type="sldNum" sz="quarter" idx="12"/>
          </p:nvPr>
        </p:nvSpPr>
        <p:spPr/>
        <p:txBody>
          <a:bodyPr/>
          <a:lstStyle/>
          <a:p>
            <a:pPr rtl="0"/>
            <a:fld id="{9CD8D479-8942-46E8-A226-A4E01F7A105C}" type="slidenum">
              <a:rPr lang="es-ES" noProof="0" smtClean="0"/>
              <a:t>7</a:t>
            </a:fld>
            <a:endParaRPr lang="es-ES" noProof="0" dirty="0"/>
          </a:p>
        </p:txBody>
      </p:sp>
      <p:sp>
        <p:nvSpPr>
          <p:cNvPr id="6" name="Marcador de fecha 5">
            <a:extLst>
              <a:ext uri="{FF2B5EF4-FFF2-40B4-BE49-F238E27FC236}">
                <a16:creationId xmlns:a16="http://schemas.microsoft.com/office/drawing/2014/main" id="{607C1996-2302-BFAF-F19C-94F0B7B6FA55}"/>
              </a:ext>
            </a:extLst>
          </p:cNvPr>
          <p:cNvSpPr>
            <a:spLocks noGrp="1"/>
          </p:cNvSpPr>
          <p:nvPr>
            <p:ph type="dt" sz="half" idx="10"/>
          </p:nvPr>
        </p:nvSpPr>
        <p:spPr/>
        <p:txBody>
          <a:bodyPr/>
          <a:lstStyle/>
          <a:p>
            <a:pPr rtl="0"/>
            <a:fld id="{4A10DF40-6381-4575-BB53-B641DE6E80E1}" type="datetime1">
              <a:rPr lang="es-ES" noProof="0" smtClean="0"/>
              <a:t>24/07/2024</a:t>
            </a:fld>
            <a:endParaRPr lang="es-ES" noProof="0" dirty="0"/>
          </a:p>
        </p:txBody>
      </p:sp>
      <p:sp>
        <p:nvSpPr>
          <p:cNvPr id="7" name="Marcador de pie de página 6">
            <a:extLst>
              <a:ext uri="{FF2B5EF4-FFF2-40B4-BE49-F238E27FC236}">
                <a16:creationId xmlns:a16="http://schemas.microsoft.com/office/drawing/2014/main" id="{D519CC7D-432D-4840-B6D2-7226A492A487}"/>
              </a:ext>
            </a:extLst>
          </p:cNvPr>
          <p:cNvSpPr>
            <a:spLocks noGrp="1"/>
          </p:cNvSpPr>
          <p:nvPr>
            <p:ph type="ftr" sz="quarter" idx="11"/>
          </p:nvPr>
        </p:nvSpPr>
        <p:spPr/>
        <p:txBody>
          <a:bodyPr/>
          <a:lstStyle/>
          <a:p>
            <a:pPr rtl="0"/>
            <a:r>
              <a:rPr lang="es-ES" noProof="0" dirty="0"/>
              <a:t>Derechos CCE</a:t>
            </a:r>
          </a:p>
        </p:txBody>
      </p:sp>
      <p:pic>
        <p:nvPicPr>
          <p:cNvPr id="9" name="Imagen 8">
            <a:extLst>
              <a:ext uri="{FF2B5EF4-FFF2-40B4-BE49-F238E27FC236}">
                <a16:creationId xmlns:a16="http://schemas.microsoft.com/office/drawing/2014/main" id="{E86FC9AC-BA23-2C16-3208-04252F76BB0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0" name="Imagen 9" descr="Forma">
            <a:extLst>
              <a:ext uri="{FF2B5EF4-FFF2-40B4-BE49-F238E27FC236}">
                <a16:creationId xmlns:a16="http://schemas.microsoft.com/office/drawing/2014/main" id="{16E889D3-728F-9B50-93FA-BF82F89B0D4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1027562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41770E07-FFD5-94BF-A9DC-3CA849A3BEF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sp>
        <p:nvSpPr>
          <p:cNvPr id="2" name="Título 1">
            <a:extLst>
              <a:ext uri="{FF2B5EF4-FFF2-40B4-BE49-F238E27FC236}">
                <a16:creationId xmlns:a16="http://schemas.microsoft.com/office/drawing/2014/main" id="{39D322C9-4390-E839-51DB-77857A88FE8E}"/>
              </a:ext>
            </a:extLst>
          </p:cNvPr>
          <p:cNvSpPr>
            <a:spLocks noGrp="1"/>
          </p:cNvSpPr>
          <p:nvPr>
            <p:ph type="title"/>
          </p:nvPr>
        </p:nvSpPr>
        <p:spPr>
          <a:xfrm>
            <a:off x="1410025" y="407229"/>
            <a:ext cx="9371949" cy="1183566"/>
          </a:xfrm>
        </p:spPr>
        <p:txBody>
          <a:bodyPr/>
          <a:lstStyle/>
          <a:p>
            <a:r>
              <a:rPr lang="es-ES" dirty="0"/>
              <a:t>COMUNIDADES DE ENERGÍAS RENOVABLES (CER)</a:t>
            </a:r>
          </a:p>
        </p:txBody>
      </p:sp>
      <p:sp>
        <p:nvSpPr>
          <p:cNvPr id="3" name="Marcador de contenido 2">
            <a:extLst>
              <a:ext uri="{FF2B5EF4-FFF2-40B4-BE49-F238E27FC236}">
                <a16:creationId xmlns:a16="http://schemas.microsoft.com/office/drawing/2014/main" id="{713BD64C-632C-3FB8-D47D-D080C1A60730}"/>
              </a:ext>
            </a:extLst>
          </p:cNvPr>
          <p:cNvSpPr>
            <a:spLocks noGrp="1"/>
          </p:cNvSpPr>
          <p:nvPr>
            <p:ph sz="half" idx="1"/>
          </p:nvPr>
        </p:nvSpPr>
        <p:spPr>
          <a:xfrm>
            <a:off x="4925086" y="1613562"/>
            <a:ext cx="5640308" cy="4620682"/>
          </a:xfrm>
        </p:spPr>
        <p:txBody>
          <a:bodyPr>
            <a:normAutofit/>
          </a:bodyPr>
          <a:lstStyle/>
          <a:p>
            <a:pPr algn="just"/>
            <a:r>
              <a:rPr lang="es-ES" sz="1600" dirty="0">
                <a:solidFill>
                  <a:schemeClr val="tx2"/>
                </a:solidFill>
              </a:rPr>
              <a:t>Son entidades jurídicas que, conforme al Derecho nacional aplicable se caracterizan por:</a:t>
            </a:r>
          </a:p>
          <a:p>
            <a:pPr marL="342900" indent="-342900" algn="just">
              <a:buFont typeface="+mj-lt"/>
              <a:buAutoNum type="alphaLcParenR"/>
            </a:pPr>
            <a:r>
              <a:rPr lang="es-ES" sz="1600" dirty="0">
                <a:solidFill>
                  <a:schemeClr val="tx2"/>
                </a:solidFill>
              </a:rPr>
              <a:t>Participación abierta y voluntaria.</a:t>
            </a:r>
          </a:p>
          <a:p>
            <a:pPr marL="342900" indent="-342900" algn="just">
              <a:buFont typeface="+mj-lt"/>
              <a:buAutoNum type="alphaLcParenR"/>
            </a:pPr>
            <a:r>
              <a:rPr lang="es-ES" sz="1600" dirty="0">
                <a:solidFill>
                  <a:schemeClr val="tx2"/>
                </a:solidFill>
              </a:rPr>
              <a:t>Autonomía.</a:t>
            </a:r>
          </a:p>
          <a:p>
            <a:pPr marL="342900" indent="-342900" algn="just">
              <a:buFont typeface="+mj-lt"/>
              <a:buAutoNum type="alphaLcParenR"/>
            </a:pPr>
            <a:r>
              <a:rPr lang="es-ES" sz="1600" dirty="0">
                <a:solidFill>
                  <a:schemeClr val="tx2"/>
                </a:solidFill>
              </a:rPr>
              <a:t>Control efectivo por socios o miembros que están situados en las proximidades de los proyectos de energías renovables que sean propiedad de dicha entidad jurídica y que esta haya desarrollado.</a:t>
            </a:r>
          </a:p>
          <a:p>
            <a:pPr marL="342900" indent="-342900" algn="just">
              <a:buFont typeface="+mj-lt"/>
              <a:buAutoNum type="alphaLcParenR"/>
            </a:pPr>
            <a:r>
              <a:rPr lang="es-ES" sz="1600" dirty="0">
                <a:solidFill>
                  <a:schemeClr val="tx2"/>
                </a:solidFill>
              </a:rPr>
              <a:t>Los socios o miembros deben ser personas físicas, pymes o autoridades locales, incluidos los municipios. </a:t>
            </a:r>
          </a:p>
          <a:p>
            <a:pPr marL="342900" indent="-342900" algn="just">
              <a:buFont typeface="+mj-lt"/>
              <a:buAutoNum type="alphaLcParenR"/>
            </a:pPr>
            <a:r>
              <a:rPr lang="es-ES" sz="1600" dirty="0">
                <a:solidFill>
                  <a:schemeClr val="tx2"/>
                </a:solidFill>
              </a:rPr>
              <a:t>Permiten la participación de empresas privadas siempre y cuando esta participación no constituya su actividad profesional o comercial principal.</a:t>
            </a:r>
          </a:p>
          <a:p>
            <a:pPr marL="342900" indent="-342900" algn="just">
              <a:buFont typeface="+mj-lt"/>
              <a:buAutoNum type="alphaLcParenR"/>
            </a:pPr>
            <a:r>
              <a:rPr lang="es-ES" sz="1600" dirty="0">
                <a:solidFill>
                  <a:schemeClr val="tx2"/>
                </a:solidFill>
              </a:rPr>
              <a:t>Su finalidad primordial es proporcionar beneficios medioambientales, económicos o sociales a sus socios o miembros o a las zonas locales donde opera.</a:t>
            </a:r>
            <a:endParaRPr lang="es-ES" sz="2000" dirty="0"/>
          </a:p>
        </p:txBody>
      </p:sp>
      <p:sp>
        <p:nvSpPr>
          <p:cNvPr id="5" name="Marcador de número de diapositiva 4">
            <a:extLst>
              <a:ext uri="{FF2B5EF4-FFF2-40B4-BE49-F238E27FC236}">
                <a16:creationId xmlns:a16="http://schemas.microsoft.com/office/drawing/2014/main" id="{DB9B6713-37AA-2E79-E369-30940D0F0B84}"/>
              </a:ext>
            </a:extLst>
          </p:cNvPr>
          <p:cNvSpPr>
            <a:spLocks noGrp="1"/>
          </p:cNvSpPr>
          <p:nvPr>
            <p:ph type="sldNum" sz="quarter" idx="12"/>
          </p:nvPr>
        </p:nvSpPr>
        <p:spPr/>
        <p:txBody>
          <a:bodyPr/>
          <a:lstStyle/>
          <a:p>
            <a:pPr rtl="0"/>
            <a:fld id="{9CD8D479-8942-46E8-A226-A4E01F7A105C}" type="slidenum">
              <a:rPr lang="es-ES" noProof="0" smtClean="0"/>
              <a:t>8</a:t>
            </a:fld>
            <a:endParaRPr lang="es-ES" noProof="0" dirty="0"/>
          </a:p>
        </p:txBody>
      </p:sp>
      <p:sp>
        <p:nvSpPr>
          <p:cNvPr id="6" name="Marcador de fecha 5">
            <a:extLst>
              <a:ext uri="{FF2B5EF4-FFF2-40B4-BE49-F238E27FC236}">
                <a16:creationId xmlns:a16="http://schemas.microsoft.com/office/drawing/2014/main" id="{F6D654F5-3B50-60B8-9F0A-22FECB0B176B}"/>
              </a:ext>
            </a:extLst>
          </p:cNvPr>
          <p:cNvSpPr>
            <a:spLocks noGrp="1"/>
          </p:cNvSpPr>
          <p:nvPr>
            <p:ph type="dt" sz="half" idx="10"/>
          </p:nvPr>
        </p:nvSpPr>
        <p:spPr/>
        <p:txBody>
          <a:bodyPr/>
          <a:lstStyle/>
          <a:p>
            <a:pPr rtl="0"/>
            <a:fld id="{4A10DF40-6381-4575-BB53-B641DE6E80E1}" type="datetime1">
              <a:rPr lang="es-ES" noProof="0" smtClean="0"/>
              <a:t>24/07/2024</a:t>
            </a:fld>
            <a:endParaRPr lang="es-ES" noProof="0" dirty="0"/>
          </a:p>
        </p:txBody>
      </p:sp>
      <p:sp>
        <p:nvSpPr>
          <p:cNvPr id="7" name="Marcador de pie de página 6">
            <a:extLst>
              <a:ext uri="{FF2B5EF4-FFF2-40B4-BE49-F238E27FC236}">
                <a16:creationId xmlns:a16="http://schemas.microsoft.com/office/drawing/2014/main" id="{9F0277F1-B24E-7C18-EC5E-EFDDD6692BAF}"/>
              </a:ext>
            </a:extLst>
          </p:cNvPr>
          <p:cNvSpPr>
            <a:spLocks noGrp="1"/>
          </p:cNvSpPr>
          <p:nvPr>
            <p:ph type="ftr" sz="quarter" idx="11"/>
          </p:nvPr>
        </p:nvSpPr>
        <p:spPr/>
        <p:txBody>
          <a:bodyPr/>
          <a:lstStyle/>
          <a:p>
            <a:pPr rtl="0"/>
            <a:r>
              <a:rPr lang="es-ES" noProof="0" dirty="0"/>
              <a:t>CER</a:t>
            </a:r>
          </a:p>
        </p:txBody>
      </p:sp>
      <p:pic>
        <p:nvPicPr>
          <p:cNvPr id="3074" name="Picture 2" descr="Punto de Información al Consumidor Energético​ | Granada - Gerenta Energía">
            <a:extLst>
              <a:ext uri="{FF2B5EF4-FFF2-40B4-BE49-F238E27FC236}">
                <a16:creationId xmlns:a16="http://schemas.microsoft.com/office/drawing/2014/main" id="{849C77F7-1106-66A9-E3C6-09AD1D6F18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700" y="3193761"/>
            <a:ext cx="4683143" cy="2578966"/>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n 10" descr="Forma">
            <a:extLst>
              <a:ext uri="{FF2B5EF4-FFF2-40B4-BE49-F238E27FC236}">
                <a16:creationId xmlns:a16="http://schemas.microsoft.com/office/drawing/2014/main" id="{9DB5741E-2753-1999-5A8B-D69A5702A4E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2647489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7470D7-8EDB-A246-BFAF-764D50D05F9B}"/>
              </a:ext>
            </a:extLst>
          </p:cNvPr>
          <p:cNvSpPr>
            <a:spLocks noGrp="1"/>
          </p:cNvSpPr>
          <p:nvPr>
            <p:ph type="title"/>
          </p:nvPr>
        </p:nvSpPr>
        <p:spPr>
          <a:xfrm>
            <a:off x="1410026" y="276087"/>
            <a:ext cx="9371949" cy="846543"/>
          </a:xfrm>
        </p:spPr>
        <p:txBody>
          <a:bodyPr/>
          <a:lstStyle/>
          <a:p>
            <a:pPr algn="ctr"/>
            <a:r>
              <a:rPr lang="es-ES" dirty="0">
                <a:solidFill>
                  <a:schemeClr val="tx2"/>
                </a:solidFill>
                <a:effectLst>
                  <a:outerShdw blurRad="38100" dist="38100" dir="2700000" algn="tl">
                    <a:srgbClr val="000000">
                      <a:alpha val="43137"/>
                    </a:srgbClr>
                  </a:outerShdw>
                </a:effectLst>
              </a:rPr>
              <a:t>Proyecto de RD</a:t>
            </a:r>
          </a:p>
        </p:txBody>
      </p:sp>
      <p:sp>
        <p:nvSpPr>
          <p:cNvPr id="3" name="Marcador de número de diapositiva 2">
            <a:extLst>
              <a:ext uri="{FF2B5EF4-FFF2-40B4-BE49-F238E27FC236}">
                <a16:creationId xmlns:a16="http://schemas.microsoft.com/office/drawing/2014/main" id="{40AB9E4E-F326-2D55-C230-7D6A6096514C}"/>
              </a:ext>
            </a:extLst>
          </p:cNvPr>
          <p:cNvSpPr>
            <a:spLocks noGrp="1"/>
          </p:cNvSpPr>
          <p:nvPr>
            <p:ph type="sldNum" sz="quarter" idx="12"/>
          </p:nvPr>
        </p:nvSpPr>
        <p:spPr/>
        <p:txBody>
          <a:bodyPr/>
          <a:lstStyle/>
          <a:p>
            <a:pPr rtl="0"/>
            <a:fld id="{9CD8D479-8942-46E8-A226-A4E01F7A105C}" type="slidenum">
              <a:rPr lang="es-ES" noProof="0" smtClean="0"/>
              <a:t>9</a:t>
            </a:fld>
            <a:endParaRPr lang="es-ES" noProof="0" dirty="0"/>
          </a:p>
        </p:txBody>
      </p:sp>
      <p:sp>
        <p:nvSpPr>
          <p:cNvPr id="4" name="Marcador de fecha 3">
            <a:extLst>
              <a:ext uri="{FF2B5EF4-FFF2-40B4-BE49-F238E27FC236}">
                <a16:creationId xmlns:a16="http://schemas.microsoft.com/office/drawing/2014/main" id="{41CA0763-927F-BED6-6884-E2F0CF376BBE}"/>
              </a:ext>
            </a:extLst>
          </p:cNvPr>
          <p:cNvSpPr>
            <a:spLocks noGrp="1"/>
          </p:cNvSpPr>
          <p:nvPr>
            <p:ph type="dt" sz="half" idx="10"/>
          </p:nvPr>
        </p:nvSpPr>
        <p:spPr/>
        <p:txBody>
          <a:bodyPr/>
          <a:lstStyle/>
          <a:p>
            <a:pPr rtl="0"/>
            <a:fld id="{334F1B32-3E5D-4ECB-89A5-901115EE1EF9}" type="datetime1">
              <a:rPr lang="es-ES" noProof="0" smtClean="0"/>
              <a:t>24/07/2024</a:t>
            </a:fld>
            <a:endParaRPr lang="es-ES" noProof="0" dirty="0"/>
          </a:p>
        </p:txBody>
      </p:sp>
      <p:sp>
        <p:nvSpPr>
          <p:cNvPr id="5" name="Marcador de pie de página 4">
            <a:extLst>
              <a:ext uri="{FF2B5EF4-FFF2-40B4-BE49-F238E27FC236}">
                <a16:creationId xmlns:a16="http://schemas.microsoft.com/office/drawing/2014/main" id="{979B7E82-5594-10F5-0D7B-7FE3E9F8A54F}"/>
              </a:ext>
            </a:extLst>
          </p:cNvPr>
          <p:cNvSpPr>
            <a:spLocks noGrp="1"/>
          </p:cNvSpPr>
          <p:nvPr>
            <p:ph type="ftr" sz="quarter" idx="11"/>
          </p:nvPr>
        </p:nvSpPr>
        <p:spPr/>
        <p:txBody>
          <a:bodyPr/>
          <a:lstStyle/>
          <a:p>
            <a:pPr rtl="0"/>
            <a:r>
              <a:rPr lang="es-ES" dirty="0"/>
              <a:t>CER – Proyecto RD</a:t>
            </a:r>
            <a:endParaRPr lang="es-ES" noProof="0" dirty="0"/>
          </a:p>
        </p:txBody>
      </p:sp>
      <p:graphicFrame>
        <p:nvGraphicFramePr>
          <p:cNvPr id="6" name="Marcador de posición de contenido 9" descr="Diagrama de ciclo básico con una secuencia continua de fases, tareas o eventos en un flujo circular. Enfatiza las fases o los pasos en lugar de las flechas o el flujo de conexión">
            <a:extLst>
              <a:ext uri="{FF2B5EF4-FFF2-40B4-BE49-F238E27FC236}">
                <a16:creationId xmlns:a16="http://schemas.microsoft.com/office/drawing/2014/main" id="{CD2E6409-E82F-CD5C-7205-8D27C08F25DC}"/>
              </a:ext>
            </a:extLst>
          </p:cNvPr>
          <p:cNvGraphicFramePr>
            <a:graphicFrameLocks/>
          </p:cNvGraphicFramePr>
          <p:nvPr>
            <p:extLst>
              <p:ext uri="{D42A27DB-BD31-4B8C-83A1-F6EECF244321}">
                <p14:modId xmlns:p14="http://schemas.microsoft.com/office/powerpoint/2010/main" val="929854130"/>
              </p:ext>
            </p:extLst>
          </p:nvPr>
        </p:nvGraphicFramePr>
        <p:xfrm>
          <a:off x="226699" y="1376128"/>
          <a:ext cx="5549411" cy="45810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CuadroTexto 6">
            <a:extLst>
              <a:ext uri="{FF2B5EF4-FFF2-40B4-BE49-F238E27FC236}">
                <a16:creationId xmlns:a16="http://schemas.microsoft.com/office/drawing/2014/main" id="{A98AE8C0-6168-6A62-4B2C-A5D60EAF7303}"/>
              </a:ext>
            </a:extLst>
          </p:cNvPr>
          <p:cNvSpPr txBox="1"/>
          <p:nvPr/>
        </p:nvSpPr>
        <p:spPr>
          <a:xfrm>
            <a:off x="5948127" y="1285591"/>
            <a:ext cx="5803271" cy="7863691"/>
          </a:xfrm>
          <a:prstGeom prst="rect">
            <a:avLst/>
          </a:prstGeom>
          <a:noFill/>
        </p:spPr>
        <p:txBody>
          <a:bodyPr wrap="square" rtlCol="0">
            <a:spAutoFit/>
          </a:bodyPr>
          <a:lstStyle/>
          <a:p>
            <a:pPr marL="285750" indent="-285750" algn="just">
              <a:spcBef>
                <a:spcPts val="600"/>
              </a:spcBef>
              <a:spcAft>
                <a:spcPts val="600"/>
              </a:spcAft>
              <a:buFont typeface="Arial" panose="020B0604020202020204" pitchFamily="34" charset="0"/>
              <a:buChar char="•"/>
            </a:pPr>
            <a:r>
              <a:rPr lang="es-ES" sz="1400" b="1" i="0" u="sng" strike="noStrike" baseline="0" dirty="0">
                <a:solidFill>
                  <a:srgbClr val="000000"/>
                </a:solidFill>
              </a:rPr>
              <a:t>Autonomía</a:t>
            </a:r>
            <a:r>
              <a:rPr lang="es-ES" sz="1400" b="0" i="0" u="none" strike="noStrike" baseline="0" dirty="0">
                <a:solidFill>
                  <a:srgbClr val="000000"/>
                </a:solidFill>
              </a:rPr>
              <a:t>. Se entenderá incumplido este requisito cuando: </a:t>
            </a:r>
          </a:p>
          <a:p>
            <a:pPr marL="742950" lvl="1" indent="-285750" algn="just">
              <a:spcBef>
                <a:spcPts val="600"/>
              </a:spcBef>
              <a:spcAft>
                <a:spcPts val="600"/>
              </a:spcAft>
              <a:buFont typeface="Courier New" panose="02070309020205020404" pitchFamily="49" charset="0"/>
              <a:buChar char="o"/>
            </a:pPr>
            <a:r>
              <a:rPr lang="es-ES" sz="1400" b="0" i="0" u="none" strike="noStrike" baseline="0" dirty="0">
                <a:solidFill>
                  <a:srgbClr val="000000"/>
                </a:solidFill>
              </a:rPr>
              <a:t>Un miembro reúne el 51% de los votos. </a:t>
            </a:r>
          </a:p>
          <a:p>
            <a:pPr marL="742950" lvl="1" indent="-285750" algn="just">
              <a:spcBef>
                <a:spcPts val="600"/>
              </a:spcBef>
              <a:spcAft>
                <a:spcPts val="600"/>
              </a:spcAft>
              <a:buFont typeface="Courier New" panose="02070309020205020404" pitchFamily="49" charset="0"/>
              <a:buChar char="o"/>
            </a:pPr>
            <a:r>
              <a:rPr lang="es-ES" sz="1400" b="0" i="0" u="none" strike="noStrike" baseline="0" dirty="0">
                <a:solidFill>
                  <a:srgbClr val="000000"/>
                </a:solidFill>
              </a:rPr>
              <a:t>El régimen de toma de decisiones atribuye una posición de dominio a algunos socios. </a:t>
            </a:r>
          </a:p>
          <a:p>
            <a:pPr marL="742950" lvl="1" indent="-285750" algn="just">
              <a:spcBef>
                <a:spcPts val="600"/>
              </a:spcBef>
              <a:spcAft>
                <a:spcPts val="600"/>
              </a:spcAft>
              <a:buFont typeface="Courier New" panose="02070309020205020404" pitchFamily="49" charset="0"/>
              <a:buChar char="o"/>
            </a:pPr>
            <a:r>
              <a:rPr lang="es-ES" sz="1400" b="0" i="0" u="none" strike="noStrike" baseline="0" dirty="0">
                <a:solidFill>
                  <a:srgbClr val="000000"/>
                </a:solidFill>
              </a:rPr>
              <a:t>Un solo socio tiene la facultad de nombrar o destituir a la mayoría de los miembros del órgano de administración. </a:t>
            </a:r>
          </a:p>
          <a:p>
            <a:pPr marL="742950" lvl="1" indent="-285750" algn="just">
              <a:spcBef>
                <a:spcPts val="600"/>
              </a:spcBef>
              <a:spcAft>
                <a:spcPts val="600"/>
              </a:spcAft>
              <a:buFont typeface="Courier New" panose="02070309020205020404" pitchFamily="49" charset="0"/>
              <a:buChar char="o"/>
            </a:pPr>
            <a:endParaRPr lang="es-ES" sz="1400" dirty="0">
              <a:solidFill>
                <a:srgbClr val="000000"/>
              </a:solidFill>
            </a:endParaRPr>
          </a:p>
          <a:p>
            <a:pPr lvl="1" algn="just">
              <a:spcBef>
                <a:spcPts val="600"/>
              </a:spcBef>
              <a:spcAft>
                <a:spcPts val="600"/>
              </a:spcAft>
            </a:pPr>
            <a:endParaRPr lang="es-ES" sz="1400" b="0" i="0" u="none" strike="noStrike" baseline="0" dirty="0">
              <a:solidFill>
                <a:srgbClr val="000000"/>
              </a:solidFill>
            </a:endParaRPr>
          </a:p>
          <a:p>
            <a:pPr marL="285750" indent="-285750" algn="just">
              <a:spcBef>
                <a:spcPts val="600"/>
              </a:spcBef>
              <a:spcAft>
                <a:spcPts val="600"/>
              </a:spcAft>
              <a:buFont typeface="Arial" panose="020B0604020202020204" pitchFamily="34" charset="0"/>
              <a:buChar char="•"/>
            </a:pPr>
            <a:r>
              <a:rPr lang="es-ES" sz="1400" b="0" i="0" u="none" strike="noStrike" baseline="0" dirty="0">
                <a:solidFill>
                  <a:srgbClr val="000000"/>
                </a:solidFill>
              </a:rPr>
              <a:t>Se entenderá que proporcionan </a:t>
            </a:r>
            <a:r>
              <a:rPr lang="es-ES" sz="1400" b="1" i="0" u="sng" strike="noStrike" baseline="0" dirty="0">
                <a:solidFill>
                  <a:schemeClr val="tx2"/>
                </a:solidFill>
              </a:rPr>
              <a:t>beneficios medioambientales, económicos y sociales </a:t>
            </a:r>
            <a:r>
              <a:rPr lang="es-ES" sz="1400" b="0" i="0" u="none" strike="noStrike" baseline="0" dirty="0">
                <a:solidFill>
                  <a:srgbClr val="000000"/>
                </a:solidFill>
              </a:rPr>
              <a:t>cuando destinen los beneficios económicos: </a:t>
            </a:r>
          </a:p>
          <a:p>
            <a:pPr algn="just">
              <a:spcBef>
                <a:spcPts val="600"/>
              </a:spcBef>
              <a:spcAft>
                <a:spcPts val="600"/>
              </a:spcAft>
            </a:pPr>
            <a:endParaRPr lang="es-ES" sz="1400" b="0" i="0" u="none" strike="noStrike" baseline="0" dirty="0">
              <a:solidFill>
                <a:srgbClr val="000000"/>
              </a:solidFill>
            </a:endParaRPr>
          </a:p>
          <a:p>
            <a:pPr marL="742950" lvl="1" indent="-285750" algn="just">
              <a:spcBef>
                <a:spcPts val="600"/>
              </a:spcBef>
              <a:spcAft>
                <a:spcPts val="600"/>
              </a:spcAft>
              <a:buFont typeface="Courier New" panose="02070309020205020404" pitchFamily="49" charset="0"/>
              <a:buChar char="o"/>
            </a:pPr>
            <a:r>
              <a:rPr lang="es-ES" sz="1400" b="0" i="0" u="none" strike="noStrike" baseline="0" dirty="0">
                <a:solidFill>
                  <a:srgbClr val="000000"/>
                </a:solidFill>
              </a:rPr>
              <a:t>Al desarrollo de actuaciones relacionadas con su objeto social.</a:t>
            </a:r>
          </a:p>
          <a:p>
            <a:pPr marL="742950" lvl="1" indent="-285750" algn="just">
              <a:spcBef>
                <a:spcPts val="600"/>
              </a:spcBef>
              <a:spcAft>
                <a:spcPts val="600"/>
              </a:spcAft>
              <a:buFont typeface="Courier New" panose="02070309020205020404" pitchFamily="49" charset="0"/>
              <a:buChar char="o"/>
            </a:pPr>
            <a:r>
              <a:rPr lang="es-ES" sz="1400" b="0" i="0" u="none" strike="noStrike" baseline="0" dirty="0">
                <a:solidFill>
                  <a:srgbClr val="000000"/>
                </a:solidFill>
              </a:rPr>
              <a:t>A inversiones que supongan una mejora ambiental. </a:t>
            </a:r>
          </a:p>
          <a:p>
            <a:pPr marL="742950" lvl="1" indent="-285750" algn="just">
              <a:spcBef>
                <a:spcPts val="600"/>
              </a:spcBef>
              <a:spcAft>
                <a:spcPts val="600"/>
              </a:spcAft>
              <a:buFont typeface="Courier New" panose="02070309020205020404" pitchFamily="49" charset="0"/>
              <a:buChar char="o"/>
            </a:pPr>
            <a:r>
              <a:rPr lang="es-ES" sz="1400" b="0" i="0" u="none" strike="noStrike" baseline="0" dirty="0">
                <a:solidFill>
                  <a:srgbClr val="000000"/>
                </a:solidFill>
              </a:rPr>
              <a:t>Al desarrollo social de las localidades en las que desarrollen su actividad. </a:t>
            </a:r>
          </a:p>
          <a:p>
            <a:r>
              <a:rPr lang="es-ES" sz="1400" b="0" i="0" u="none" strike="noStrike" baseline="0" dirty="0">
                <a:solidFill>
                  <a:srgbClr val="000000"/>
                </a:solidFill>
              </a:rPr>
              <a:t>	</a:t>
            </a:r>
          </a:p>
          <a:p>
            <a:pPr algn="just">
              <a:spcBef>
                <a:spcPts val="600"/>
              </a:spcBef>
              <a:spcAft>
                <a:spcPts val="600"/>
              </a:spcAft>
            </a:pPr>
            <a:endParaRPr lang="es-ES" sz="1400" b="0" i="0" u="none" strike="noStrike" baseline="0" dirty="0">
              <a:solidFill>
                <a:srgbClr val="000000"/>
              </a:solidFill>
              <a:latin typeface="Calibri" panose="020F0502020204030204" pitchFamily="34" charset="0"/>
            </a:endParaRPr>
          </a:p>
          <a:p>
            <a:endParaRPr lang="es-ES" sz="1800" b="0" i="0" u="none" strike="noStrike" baseline="0" dirty="0">
              <a:solidFill>
                <a:srgbClr val="000000"/>
              </a:solidFill>
              <a:latin typeface="Calibri" panose="020F0502020204030204" pitchFamily="34" charset="0"/>
            </a:endParaRPr>
          </a:p>
          <a:p>
            <a:r>
              <a:rPr lang="es-ES" sz="1800" b="0" i="0" u="none" strike="noStrike" baseline="0" dirty="0">
                <a:solidFill>
                  <a:srgbClr val="000000"/>
                </a:solidFill>
                <a:latin typeface="Calibri" panose="020F0502020204030204" pitchFamily="34" charset="0"/>
              </a:rPr>
              <a:t>	</a:t>
            </a:r>
          </a:p>
          <a:p>
            <a:pPr lvl="1" algn="just">
              <a:spcBef>
                <a:spcPts val="600"/>
              </a:spcBef>
              <a:spcAft>
                <a:spcPts val="600"/>
              </a:spcAft>
            </a:pPr>
            <a:endParaRPr lang="es-ES" b="0" i="0" u="none" strike="noStrike" baseline="0" dirty="0">
              <a:solidFill>
                <a:srgbClr val="000000"/>
              </a:solidFill>
              <a:latin typeface="Calibri" panose="020F0502020204030204" pitchFamily="34" charset="0"/>
            </a:endParaRPr>
          </a:p>
          <a:p>
            <a:pPr marL="285750" indent="-285750">
              <a:spcBef>
                <a:spcPts val="600"/>
              </a:spcBef>
              <a:spcAft>
                <a:spcPts val="600"/>
              </a:spcAft>
              <a:buFont typeface="Arial" panose="020B0604020202020204" pitchFamily="34" charset="0"/>
              <a:buChar char="•"/>
            </a:pPr>
            <a:endParaRPr lang="es-ES" sz="1600" b="0" i="0" u="none" strike="noStrike" baseline="0" dirty="0">
              <a:solidFill>
                <a:srgbClr val="000000"/>
              </a:solidFill>
              <a:latin typeface="Calibri" panose="020F0502020204030204" pitchFamily="34" charset="0"/>
            </a:endParaRPr>
          </a:p>
          <a:p>
            <a:pPr lvl="1">
              <a:spcBef>
                <a:spcPts val="600"/>
              </a:spcBef>
              <a:spcAft>
                <a:spcPts val="600"/>
              </a:spcAft>
            </a:pPr>
            <a:endParaRPr lang="es-ES" sz="1600" b="0" i="0" u="none" strike="noStrike" baseline="0" dirty="0">
              <a:solidFill>
                <a:srgbClr val="000000"/>
              </a:solidFill>
              <a:latin typeface="Calibri" panose="020F0502020204030204" pitchFamily="34" charset="0"/>
            </a:endParaRPr>
          </a:p>
          <a:p>
            <a:r>
              <a:rPr lang="es-ES" sz="1800" b="0" i="0" u="none" strike="noStrike" baseline="0" dirty="0">
                <a:solidFill>
                  <a:srgbClr val="000000"/>
                </a:solidFill>
                <a:latin typeface="Calibri" panose="020F0502020204030204" pitchFamily="34" charset="0"/>
              </a:rPr>
              <a:t>	</a:t>
            </a:r>
          </a:p>
          <a:p>
            <a:endParaRPr lang="es-ES" dirty="0"/>
          </a:p>
        </p:txBody>
      </p:sp>
      <p:sp>
        <p:nvSpPr>
          <p:cNvPr id="8" name="CuadroTexto 7">
            <a:extLst>
              <a:ext uri="{FF2B5EF4-FFF2-40B4-BE49-F238E27FC236}">
                <a16:creationId xmlns:a16="http://schemas.microsoft.com/office/drawing/2014/main" id="{1D33184B-858F-9908-D035-5E6AE4BA0EAF}"/>
              </a:ext>
            </a:extLst>
          </p:cNvPr>
          <p:cNvSpPr txBox="1"/>
          <p:nvPr/>
        </p:nvSpPr>
        <p:spPr>
          <a:xfrm>
            <a:off x="2163957" y="3059475"/>
            <a:ext cx="1511749" cy="1477328"/>
          </a:xfrm>
          <a:prstGeom prst="rect">
            <a:avLst/>
          </a:prstGeom>
          <a:noFill/>
        </p:spPr>
        <p:txBody>
          <a:bodyPr wrap="square" rtlCol="0">
            <a:spAutoFit/>
          </a:bodyPr>
          <a:lstStyle/>
          <a:p>
            <a:pPr algn="ctr"/>
            <a:r>
              <a:rPr lang="es-ES" dirty="0">
                <a:solidFill>
                  <a:schemeClr val="accent1"/>
                </a:solidFill>
              </a:rPr>
              <a:t>Beneficios medio- ambientales, económicos y sociales</a:t>
            </a:r>
          </a:p>
        </p:txBody>
      </p:sp>
      <p:pic>
        <p:nvPicPr>
          <p:cNvPr id="11" name="Imagen 10">
            <a:extLst>
              <a:ext uri="{FF2B5EF4-FFF2-40B4-BE49-F238E27FC236}">
                <a16:creationId xmlns:a16="http://schemas.microsoft.com/office/drawing/2014/main" id="{979EA607-374A-7E83-0071-6A9B8F3830A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 y="0"/>
            <a:ext cx="1574801" cy="570675"/>
          </a:xfrm>
          <a:prstGeom prst="rect">
            <a:avLst/>
          </a:prstGeom>
        </p:spPr>
      </p:pic>
      <p:pic>
        <p:nvPicPr>
          <p:cNvPr id="12" name="Imagen 11" descr="Forma">
            <a:extLst>
              <a:ext uri="{FF2B5EF4-FFF2-40B4-BE49-F238E27FC236}">
                <a16:creationId xmlns:a16="http://schemas.microsoft.com/office/drawing/2014/main" id="{897C2C45-0976-4537-96D8-33D732C35A0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483362" y="5922317"/>
            <a:ext cx="691291" cy="691291"/>
          </a:xfrm>
          <a:prstGeom prst="rect">
            <a:avLst/>
          </a:prstGeom>
        </p:spPr>
      </p:pic>
    </p:spTree>
    <p:extLst>
      <p:ext uri="{BB962C8B-B14F-4D97-AF65-F5344CB8AC3E}">
        <p14:creationId xmlns:p14="http://schemas.microsoft.com/office/powerpoint/2010/main" val="4120099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Ecología 16x9">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064212_TF03098889.potx" id="{99B7B45F-DC7D-44EA-8DF0-8A66079C22E3}" vid="{03709ECD-8C5E-4EE5-A4EC-DA515FF5B39C}"/>
    </a:ext>
  </a:extLst>
</a:theme>
</file>

<file path=ppt/theme/theme2.xml><?xml version="1.0" encoding="utf-8"?>
<a:theme xmlns:a="http://schemas.openxmlformats.org/drawingml/2006/main" name="Tema de Offic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Presentación de fotografías de ecología para el ámbito educativo</Template>
  <TotalTime>505</TotalTime>
  <Words>8591</Words>
  <Application>Microsoft Office PowerPoint</Application>
  <PresentationFormat>Panorámica</PresentationFormat>
  <Paragraphs>683</Paragraphs>
  <Slides>32</Slides>
  <Notes>18</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32</vt:i4>
      </vt:variant>
    </vt:vector>
  </HeadingPairs>
  <TitlesOfParts>
    <vt:vector size="41" baseType="lpstr">
      <vt:lpstr>Arial</vt:lpstr>
      <vt:lpstr>Calibri</vt:lpstr>
      <vt:lpstr>Calibri Light</vt:lpstr>
      <vt:lpstr>Corbel</vt:lpstr>
      <vt:lpstr>Courier New</vt:lpstr>
      <vt:lpstr>Ubuntu</vt:lpstr>
      <vt:lpstr>verdana</vt:lpstr>
      <vt:lpstr>Wingdings</vt:lpstr>
      <vt:lpstr>Ecología 16x9</vt:lpstr>
      <vt:lpstr>COMUNIDADES ENERGÉTICAS</vt:lpstr>
      <vt:lpstr>¿QUÉ SON LAS COMUNIDADES ENERGÉTICAS?</vt:lpstr>
      <vt:lpstr>Presentación de PowerPoint</vt:lpstr>
      <vt:lpstr>REGULACIÓN</vt:lpstr>
      <vt:lpstr>COMUNIDADES CIUDADANAS DE ENERGÍA (CCE)</vt:lpstr>
      <vt:lpstr>Proyecto de RD</vt:lpstr>
      <vt:lpstr>Presentación de PowerPoint</vt:lpstr>
      <vt:lpstr>COMUNIDADES DE ENERGÍAS RENOVABLES (CER)</vt:lpstr>
      <vt:lpstr>Proyecto de RD</vt:lpstr>
      <vt:lpstr>Presentación de PowerPoint</vt:lpstr>
      <vt:lpstr>Presentación de PowerPoint</vt:lpstr>
      <vt:lpstr>PASOS PARA CREAR UNA COMUNIDAD ENERGÉTICA</vt:lpstr>
      <vt:lpstr>Los pasos para la creación de una comunidad energética son los siguientes:</vt:lpstr>
      <vt:lpstr>Figuras excluidas</vt:lpstr>
      <vt:lpstr>Presentación de PowerPoint</vt:lpstr>
      <vt:lpstr>COOPERATIVAS</vt:lpstr>
      <vt:lpstr>Presentación de PowerPoint</vt:lpstr>
      <vt:lpstr>Presentación de PowerPoint</vt:lpstr>
      <vt:lpstr>Presentación de PowerPoint</vt:lpstr>
      <vt:lpstr>BAJA DEL SOCIO</vt:lpstr>
      <vt:lpstr>Presentación de PowerPoint</vt:lpstr>
      <vt:lpstr>ASOCIACIONES</vt:lpstr>
      <vt:lpstr>Presentación de PowerPoint</vt:lpstr>
      <vt:lpstr>Presentación de PowerPoint</vt:lpstr>
      <vt:lpstr>Asociaciones de utilidad pública</vt:lpstr>
      <vt:lpstr>SOCIEDAD LIMITADA</vt:lpstr>
      <vt:lpstr>Presentación de PowerPoint</vt:lpstr>
      <vt:lpstr>Presentación de PowerPoint</vt:lpstr>
      <vt:lpstr>TIPOS DE AUTOCONSUMO</vt:lpstr>
      <vt:lpstr>Presentación de PowerPoint</vt:lpstr>
      <vt:lpstr>PAPEL DE LAS ADMINISTRACIONES PÚBLICAS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Alicia Ibáñez Rodríguez</dc:creator>
  <cp:lastModifiedBy>Victoria Malvar Sánchez</cp:lastModifiedBy>
  <cp:revision>71</cp:revision>
  <dcterms:created xsi:type="dcterms:W3CDTF">2024-07-23T08:06:26Z</dcterms:created>
  <dcterms:modified xsi:type="dcterms:W3CDTF">2024-07-24T09:57:03Z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