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</p:sldIdLst>
  <p:sldSz cy="10287000" cx="18288000"/>
  <p:notesSz cx="18288000" cy="10287000"/>
  <p:embeddedFontLst>
    <p:embeddedFont>
      <p:font typeface="Roboto Medium"/>
      <p:regular r:id="rId71"/>
      <p:bold r:id="rId72"/>
      <p:italic r:id="rId73"/>
      <p:boldItalic r:id="rId74"/>
    </p:embeddedFont>
    <p:embeddedFont>
      <p:font typeface="Roboto"/>
      <p:regular r:id="rId75"/>
      <p:bold r:id="rId76"/>
      <p:italic r:id="rId77"/>
      <p:boldItalic r:id="rId7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760">
          <p15:clr>
            <a:srgbClr val="747775"/>
          </p15:clr>
        </p15:guide>
        <p15:guide id="2" orient="horz" pos="5783">
          <p15:clr>
            <a:srgbClr val="747775"/>
          </p15:clr>
        </p15:guide>
        <p15:guide id="3" orient="horz" pos="119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6154627-BEEB-4FC8-BE6E-67FDF559EA9B}">
  <a:tblStyle styleId="{66154627-BEEB-4FC8-BE6E-67FDF559EA9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60"/>
        <p:guide pos="5783" orient="horz"/>
        <p:guide pos="119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obotoMedium-italic.fntdata"/><Relationship Id="rId72" Type="http://schemas.openxmlformats.org/officeDocument/2006/relationships/font" Target="fonts/RobotoMedium-bold.fntdata"/><Relationship Id="rId31" Type="http://schemas.openxmlformats.org/officeDocument/2006/relationships/slide" Target="slides/slide25.xml"/><Relationship Id="rId75" Type="http://schemas.openxmlformats.org/officeDocument/2006/relationships/font" Target="fonts/Roboto-regular.fntdata"/><Relationship Id="rId30" Type="http://schemas.openxmlformats.org/officeDocument/2006/relationships/slide" Target="slides/slide24.xml"/><Relationship Id="rId74" Type="http://schemas.openxmlformats.org/officeDocument/2006/relationships/font" Target="fonts/RobotoMedium-boldItalic.fntdata"/><Relationship Id="rId33" Type="http://schemas.openxmlformats.org/officeDocument/2006/relationships/slide" Target="slides/slide27.xml"/><Relationship Id="rId77" Type="http://schemas.openxmlformats.org/officeDocument/2006/relationships/font" Target="fonts/Roboto-italic.fntdata"/><Relationship Id="rId32" Type="http://schemas.openxmlformats.org/officeDocument/2006/relationships/slide" Target="slides/slide26.xml"/><Relationship Id="rId76" Type="http://schemas.openxmlformats.org/officeDocument/2006/relationships/font" Target="fonts/Roboto-bold.fntdata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8" Type="http://schemas.openxmlformats.org/officeDocument/2006/relationships/font" Target="fonts/Roboto-boldItalic.fntdata"/><Relationship Id="rId71" Type="http://schemas.openxmlformats.org/officeDocument/2006/relationships/font" Target="fonts/RobotoMedium-regular.fntdata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2e81625031b_0_9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g2e81625031b_0_9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706214485_0_13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C. Referencia - CUMPLIR REQUISITOS: parecido a las grandes pero tienen otros nombres ( Energia XXI Endesa, Curenergia iberdrola, etc) número limitado menos de 10.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C. Libre: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Fácil entrar y darse de alta como comercializadora.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Pero no es un negocio fácil de sostener: músculo financiero, liquidaciones, adelanto de capital, bajos márgenes….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Muchas pequeñas.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Muchas comercializadoras han cerrado a causa de la subida de precios.</a:t>
            </a:r>
            <a:endParaRPr/>
          </a:p>
        </p:txBody>
      </p:sp>
      <p:sp>
        <p:nvSpPr>
          <p:cNvPr id="179" name="Google Shape;179;g2e706214485_0_13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706214485_0_16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e706214485_0_16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e706214485_0_18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e706214485_0_18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706214485_0_19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e706214485_0_19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706214485_0_19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Con 6.X nos referimos a 6.1, 6.2, 6.3, 6.4 y 6.5</a:t>
            </a:r>
            <a:endParaRPr/>
          </a:p>
        </p:txBody>
      </p:sp>
      <p:sp>
        <p:nvSpPr>
          <p:cNvPr id="228" name="Google Shape;228;g2e706214485_0_19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e706214485_0_21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PVPT: Precio voluntario para el Pequeño Consumidor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</a:t>
            </a:r>
            <a:r>
              <a:rPr lang="es"/>
              <a:t> un sistema para determinar el</a:t>
            </a:r>
            <a:r>
              <a:rPr b="1" lang="es"/>
              <a:t> precio de la luz implantado por el Gobierno </a:t>
            </a:r>
            <a:r>
              <a:rPr lang="es"/>
              <a:t>para todos los clientes del </a:t>
            </a:r>
            <a:r>
              <a:rPr b="1" lang="es"/>
              <a:t>mercado eléctrico regulado</a:t>
            </a:r>
            <a:r>
              <a:rPr lang="es"/>
              <a:t>. Su mayor particularidad es la manera en la que se calcula el precio de producción de la electricidad.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 una</a:t>
            </a:r>
            <a:r>
              <a:rPr b="1" lang="es"/>
              <a:t> tarifa de discriminación horaria y precio variable</a:t>
            </a:r>
            <a:r>
              <a:rPr lang="es"/>
              <a:t>. Es decir, el precio del kWh de electricidad cambia para cada hora de cada día. Por lo tanto, su precio está sometido a la volatibilidad del mercado eléctrico, según la oferta y la demanda entre las compañías generadoras de energía y las comercializadoras que venden esa energía al consumidor.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https://www.endesa.com/es/blog/blog-de-endesa/luz/pvpc-tarifa-regulada</a:t>
            </a:r>
            <a:endParaRPr/>
          </a:p>
        </p:txBody>
      </p:sp>
      <p:sp>
        <p:nvSpPr>
          <p:cNvPr id="239" name="Google Shape;239;g2e706214485_0_21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e706214485_0_23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2e706214485_0_23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706214485_0_24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e706214485_0_24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e706214485_0_25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e706214485_0_25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e808bb9f5a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MOSTRAR ALGUNOS TITULARES PARA ENTENDER POR QUÉ ES CADA VEZ MÁS NECESARIA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GAS - SU EFECTO EN EL PRECIO DEL MERCADO POOL POR LOS CICLOS COMBINADOS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2" name="Google Shape;292;g2e808bb9f5a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e81625031b_0_10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g2e81625031b_0_10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e808bb9f5a_0_1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e808bb9f5a_0_1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e808bb9f5a_0_2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EN CONTRAPRESTACION TAMBIEN OTRAS NOTICIAS - CAUSA EFECTO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4" name="Google Shape;314;g2e808bb9f5a_0_2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e808bb9f5a_0_4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e808bb9f5a_0_4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808bb9f5a_0_5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e808bb9f5a_0_5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e808bb9f5a_0_6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e808bb9f5a_0_6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e808bb9f5a_0_8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Uno de los nuevos modelos de la transición son las comunidades energéticas.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Aglutinan todos los conceptos como: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6" name="Google Shape;366;g2e808bb9f5a_0_8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e808bb9f5a_0_12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Ayuda al reto demográfico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Ayuda a luchar contra la pobreza energética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Implicar a las administraciones locales</a:t>
            </a:r>
            <a:endParaRPr/>
          </a:p>
        </p:txBody>
      </p:sp>
      <p:sp>
        <p:nvSpPr>
          <p:cNvPr id="384" name="Google Shape;384;g2e808bb9f5a_0_12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e808bb9f5a_0_14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e808bb9f5a_0_14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e808bb9f5a_0_17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e808bb9f5a_0_17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e808bb9f5a_0_20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8" name="Google Shape;438;g2e808bb9f5a_0_20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e81625031b_0_13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g2e81625031b_0_13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e808bb9f5a_0_21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e808bb9f5a_0_21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e808bb9f5a_0_22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POR EJEMPLO UN AYUNTAMIENTO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PUEDEN DARLO DE MANERA ALTRUISTA SIN ESPERAR NADA A CAMBIO</a:t>
            </a:r>
            <a:endParaRPr/>
          </a:p>
        </p:txBody>
      </p:sp>
      <p:sp>
        <p:nvSpPr>
          <p:cNvPr id="462" name="Google Shape;462;g2e808bb9f5a_0_22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e808bb9f5a_0_23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MUCHAS VECES LA GESTIÓN SE HACE DESDE LA PROPIA ENTIDAD: GRUPO MOTOR O PERSONA IMPULSORA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EN FUNCIÓN DEL TIPO DE ENTIDAD PUEDE O NO RECIBIR INGRESOS</a:t>
            </a:r>
            <a:endParaRPr/>
          </a:p>
        </p:txBody>
      </p:sp>
      <p:sp>
        <p:nvSpPr>
          <p:cNvPr id="473" name="Google Shape;473;g2e808bb9f5a_0_23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e808bb9f5a_0_24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2e808bb9f5a_0_24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e808bb9f5a_0_25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2e808bb9f5a_0_25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e808bb9f5a_0_25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2e808bb9f5a_0_25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e808bb9f5a_0_33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GESTIONAR LOS INTERCAMBIOS ENTRE PARES (Peer-2-Peer trading)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2e808bb9f5a_0_33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e808bb9f5a_0_38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2e808bb9f5a_0_38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e808bb9f5a_0_40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¿Qué es lo que hay que financiar?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Activos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Costos de operación (costo recurrente)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2e808bb9f5a_0_40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e808bb9f5a_0_41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2e808bb9f5a_0_41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e706214485_0_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CAMINO DE LA ENERGÍA DESDE QUE SE PRODUCE HASTA QUE SE CONSUME</a:t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Producción: Consiste en la producción de energía eléctrica. Tradicionalmente grandes plantas, hidroeléctricas, ciclos combinados, centrales nucleares, grandes parques, etc</a:t>
            </a:r>
            <a:endParaRPr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Transporte: transmisión de energía eléctrica en AT por todo el territorio. AT porque se reducen las pérdidas. Subestación</a:t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Distribución: transmisión de energía eléctrica MT y BT desde las redes de transporte (&lt;220 kV), hasta los puntos de consumo.</a:t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Comercialización: las comercializadoras de energía eléctrica venden energía eléctrica a los consumidores y a otros sujetos según la normativa vigente.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Cada bloque tiene una serie de leyes y normas que hay que cumplir.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Producción y Comercialización están Mercado libre competencia.Todos los jugadores que cumplan requisitos pueden entrar a competir.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Mercado regulado: de acuerdo a la Ley del sector eléctrico 24/2013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Agentes económicos de mercado sin embargo funcionan de diferente manera.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La producción ingresos </a:t>
            </a:r>
            <a:r>
              <a:rPr b="1" lang="es">
                <a:solidFill>
                  <a:schemeClr val="dk1"/>
                </a:solidFill>
              </a:rPr>
              <a:t>principalmente </a:t>
            </a:r>
            <a:r>
              <a:rPr lang="es">
                <a:solidFill>
                  <a:schemeClr val="dk1"/>
                </a:solidFill>
              </a:rPr>
              <a:t>por venta de electricidad - Mercado a consumidor directo PPA (Power Purchase Agreement).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Transporte y distribución - otra normativa aplicable y circulares fijan el funcionamiento y la retribución de acuerdo a unos factores. Se hacen auditorías regulatorias para ver qué retribución reciben.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Comercializacion - Comercializadora compra energía en el mercado y la vende al consumidor final. Mercado pool, mercado a futuros, PPA, tener sus propias plantas,etc. Las empresas participan en el juego de comprar y vender energía eléctrica, ya sea en tiempo real (mercado pool), haciendo tratos para el futuro (mercado a futuros), firmando acuerdos a largo plazo (PPA) o incluso teniendo sus propias fuentes de energía.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g2e706214485_0_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e808bb9f5a_0_42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Santander: La sociedad ha tomado ya participaciones en 9 proyectos de tecnología solar fotovoltaica y eólica en España que suman una potencia total de aproximadamente 500 MW.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Casi toda la banca tradicional financia proyectos de renovables: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La banca recoge el guante de la transición ecológica --- viendo que es un negocio rentable y apoyado por políticas públicas a nivel europeo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Dentro de la banca, muchos tipos: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Grandes bancos Santander, BBVA, Caixabank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Banca solidaria - banca ética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DIFERENCIAS ENTRE AMBOS: Políticas de reinversión, tipo de proyectos que financian, etc..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En cuanto a las comunidades energéticas…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La bankabilidad de los proyectos se revisa en base a los análisis financieros (flujos de caja, etc)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Esto que hablamos es para </a:t>
            </a:r>
            <a:r>
              <a:rPr lang="es">
                <a:solidFill>
                  <a:schemeClr val="dk1"/>
                </a:solidFill>
              </a:rPr>
              <a:t>renovables</a:t>
            </a:r>
            <a:r>
              <a:rPr lang="es">
                <a:solidFill>
                  <a:schemeClr val="dk1"/>
                </a:solidFill>
              </a:rPr>
              <a:t>, no tanto para 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Si no se demuestra la sostenibilidad financiera (incluida la solvencia de los promotores) no se financia el proyecto..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2e808bb9f5a_0_42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e808bb9f5a_0_44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2e808bb9f5a_0_44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e808bb9f5a_0_46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2e808bb9f5a_0_46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e808bb9f5a_0_47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PPA: Power Purchase agreement</a:t>
            </a:r>
            <a:endParaRPr/>
          </a:p>
        </p:txBody>
      </p:sp>
      <p:sp>
        <p:nvSpPr>
          <p:cNvPr id="610" name="Google Shape;610;g2e808bb9f5a_0_47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e808bb9f5a_0_48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Cuando hay administraciones públicas (gobiernos locales) como promotores, pueden </a:t>
            </a:r>
            <a:r>
              <a:rPr b="1" lang="es">
                <a:solidFill>
                  <a:schemeClr val="dk1"/>
                </a:solidFill>
              </a:rPr>
              <a:t>sacar licitaciones.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Instalación de activos de generación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Previamente financiado (RD477)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Con cargo a sus presupuesto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Asistencias técnicas, diseños, dimensionados, etc.</a:t>
            </a:r>
            <a:endParaRPr/>
          </a:p>
        </p:txBody>
      </p:sp>
      <p:sp>
        <p:nvSpPr>
          <p:cNvPr id="622" name="Google Shape;622;g2e808bb9f5a_0_48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e808bb9f5a_0_49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El </a:t>
            </a:r>
            <a:r>
              <a:rPr b="1" lang="es">
                <a:solidFill>
                  <a:schemeClr val="dk1"/>
                </a:solidFill>
              </a:rPr>
              <a:t>EUCF</a:t>
            </a:r>
            <a:r>
              <a:rPr lang="es">
                <a:solidFill>
                  <a:schemeClr val="dk1"/>
                </a:solidFill>
              </a:rPr>
              <a:t> (Mecanismo para las Ciudades Europeas) es un mecanismo respaldado por el marco de Horizonte 2020, que ayuda a las ciudades a financiar proyectos para </a:t>
            </a:r>
            <a:r>
              <a:rPr b="1" lang="es">
                <a:solidFill>
                  <a:schemeClr val="dk1"/>
                </a:solidFill>
              </a:rPr>
              <a:t>alcanzar sus objetivos climáticos</a:t>
            </a:r>
            <a:r>
              <a:rPr lang="es">
                <a:solidFill>
                  <a:schemeClr val="dk1"/>
                </a:solidFill>
              </a:rPr>
              <a:t>: desde la integración de las energías eficiencia y construcción de comunidades. Este proyecto de financiación europea ayudará a los municipios a financiar iniciativas locales y el desarrollo de las energías renovables. Los proyectos energéticos comunitarios formarán parte de las iniciativas financiadas por este proyecto institucional.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3" name="Google Shape;633;g2e808bb9f5a_0_49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e808bb9f5a_0_51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Financiamiento colectivo (“crowdfunding”)</a:t>
            </a:r>
            <a:r>
              <a:rPr lang="es">
                <a:solidFill>
                  <a:schemeClr val="dk1"/>
                </a:solidFill>
              </a:rPr>
              <a:t> para realizar </a:t>
            </a:r>
            <a:r>
              <a:rPr b="1" lang="es">
                <a:solidFill>
                  <a:schemeClr val="dk1"/>
                </a:solidFill>
              </a:rPr>
              <a:t>proyectos sociales y renovables</a:t>
            </a:r>
            <a:r>
              <a:rPr lang="es">
                <a:solidFill>
                  <a:schemeClr val="dk1"/>
                </a:solidFill>
              </a:rPr>
              <a:t> basados en la suma de pequeños inversores. En este modelo las personas prestan pequeñas cantidades de dinero a una empresa a cambio de un retorno financiero estipulado en un contrato de préstamo. Se centran en impulsar proyectos con impacto positivo. En el </a:t>
            </a:r>
            <a:r>
              <a:rPr b="1" lang="es">
                <a:solidFill>
                  <a:schemeClr val="dk1"/>
                </a:solidFill>
              </a:rPr>
              <a:t>“crowdlending”</a:t>
            </a:r>
            <a:r>
              <a:rPr lang="es">
                <a:solidFill>
                  <a:schemeClr val="dk1"/>
                </a:solidFill>
              </a:rPr>
              <a:t> se espera un interés adicional.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Fundeen:</a:t>
            </a:r>
            <a:r>
              <a:rPr lang="es">
                <a:solidFill>
                  <a:schemeClr val="dk1"/>
                </a:solidFill>
              </a:rPr>
              <a:t> Plataforma FinTech que permite a los ciudadanos interesados invertir en proyectos medioambientalmente sostenibles y recibir beneficios de sus inversiones; a la vez los proyectos consiguen financiación sin tener que recurrir a las fórmulas de financiación tradicionales.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Ecrowd:</a:t>
            </a:r>
            <a:r>
              <a:rPr lang="es">
                <a:solidFill>
                  <a:schemeClr val="dk1"/>
                </a:solidFill>
              </a:rPr>
              <a:t> Plataforma de Financiación Participativa ciudadana (PFP) que opera con licencia de la CNMV, y que está especializada en el trámite de préstamos colectivos para instalaciones de energías renovables y obras de rehabilitación energética de edificios de empresas, comunidades de propietarios y ayuntamientos. Primera en establecer un protocolo de financiación 4 con el IDAE.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5" name="Google Shape;645;g2e808bb9f5a_0_51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e808bb9f5a_0_52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PROYECTO LIGHTNESS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Se financian actividades de renovación (listado a la derecha) y instalación FV.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Se montará una CE en el edificio.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Se abrió la campaña a gente del edificio y gente del proyecto, y luego a externos.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2" name="Google Shape;662;g2e808bb9f5a_0_52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e808bb9f5a_0_54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Resumen del proyecto a financiar: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Instalación de autoconsumo fotovoltaico de </a:t>
            </a:r>
            <a:r>
              <a:rPr b="1" lang="es">
                <a:solidFill>
                  <a:schemeClr val="dk1"/>
                </a:solidFill>
              </a:rPr>
              <a:t>521,55 kWp</a:t>
            </a:r>
            <a:r>
              <a:rPr lang="es">
                <a:solidFill>
                  <a:schemeClr val="dk1"/>
                </a:solidFill>
              </a:rPr>
              <a:t> para DERAZA IBÉRICO, empresa de productos cárnicos de Talavera de la Reina (Toledo).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Garantías del préstamo colectivo: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Este préstamo colectivo cuenta con la garantía personal ilimitada de la sociedad solicitante, DERAZA IBÉRICO, S.L.,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¿Qué hay que hacer para participar en este préstamo colectivo?: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Regístrate gratis en la web de Ecrowd y sube una copia de tu DNI (o NIE + pasaporte), vigente y por las dos caras, en formato .pdf o .jpg, en el apartado "Mi perfil". Si ya estabas registrad@, entra en tu cuenta de Ecrowd.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Infórmate de los detalles del funcionamiento del préstamo colectivo (intereses, plazos, riesgos y cuotas) en el apartado "Operativa de inversión" del proyecto.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Infórmate sobre la empresa solicitante en el apartado "Promotor" y sobre las personas que la gestionan en el apartado "equipo gestor".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- Decide el importe de tu inversión y la modalidad con la que hacer la aportación de los fondos.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3" name="Google Shape;673;g2e808bb9f5a_0_54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e808bb9f5a_0_55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HORIZONTE EUROPA: Programa marco Europeo que financia proyectos de I+D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Financia el 100% a entidades públicas, organizaciones, universidades, NGOS, municipalidades.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Empresas depende entre un 60 y 100%.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¿Que se financia? No placas tradicionales, pero si financian cosas innovadoras, medidores, plataforma de gestión, smart gateways, baterías, etc - COSAS INNOVADORAS*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PLACAS CROWDFUNDING Y RESTO.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FF0000"/>
                </a:solidFill>
              </a:rPr>
              <a:t>La comunidad energética como PILOTO EUROPEO*** (Siendo figura jurídica puede ser beneficiario del EU project)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El programa </a:t>
            </a:r>
            <a:r>
              <a:rPr b="1" lang="es">
                <a:solidFill>
                  <a:schemeClr val="dk1"/>
                </a:solidFill>
              </a:rPr>
              <a:t>LIFE</a:t>
            </a:r>
            <a:r>
              <a:rPr lang="es">
                <a:solidFill>
                  <a:schemeClr val="dk1"/>
                </a:solidFill>
              </a:rPr>
              <a:t> busca la creación de capacidades y la demostración en diversos temas relacionados con el medio ambiente y el clima. LIFE también está programa.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Interreg </a:t>
            </a:r>
            <a:r>
              <a:rPr lang="es">
                <a:solidFill>
                  <a:schemeClr val="dk1"/>
                </a:solidFill>
              </a:rPr>
              <a:t>es un programa europeo gestionado en regiones de Europa. INTERREG se centra en general en las autoridades locales y las regiones. </a:t>
            </a:r>
            <a:r>
              <a:rPr b="1" lang="es">
                <a:solidFill>
                  <a:schemeClr val="dk1"/>
                </a:solidFill>
              </a:rPr>
              <a:t>Apoya el desarrollo de proyectos locales que tengan un fuerte impacto en los municipios y en la cohesión del territorio.</a:t>
            </a:r>
            <a:r>
              <a:rPr lang="es">
                <a:solidFill>
                  <a:schemeClr val="dk1"/>
                </a:solidFill>
              </a:rPr>
              <a:t> Esto hace que este programa sea muy adecuado para las comunidades energéticas. El</a:t>
            </a:r>
            <a:r>
              <a:rPr b="1" lang="es">
                <a:solidFill>
                  <a:schemeClr val="dk1"/>
                </a:solidFill>
              </a:rPr>
              <a:t> proceso de solicitud es un poco más ligero y está mejor apoyado por las secretarías regionales</a:t>
            </a:r>
            <a:r>
              <a:rPr lang="es">
                <a:solidFill>
                  <a:schemeClr val="dk1"/>
                </a:solidFill>
              </a:rPr>
              <a:t>, pero la </a:t>
            </a:r>
            <a:r>
              <a:rPr b="1" lang="es">
                <a:solidFill>
                  <a:schemeClr val="dk1"/>
                </a:solidFill>
              </a:rPr>
              <a:t>tasa de cofinanciación es inferior a la de LIFE</a:t>
            </a:r>
            <a:r>
              <a:rPr lang="e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En general el proceso de solicitud se simplifica para las organizaciones más pequeñas (comunidades energéticas) gracias a la secretaría nacional que apoya el desarrollo de la propuesta.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3" name="Google Shape;683;g2e808bb9f5a_0_55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706214485_0_2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2e706214485_0_2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e808bb9f5a_0_58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Paquete CE específico para comunidades energéticas con 100 M€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Anunciado en Septiembre de 2021 (Evento en Crevillent)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De momento se ha lanzado el CE-Implementa (dos rondas y 4 convocatorias) y el CE-Oficinas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96" name="Google Shape;696;g2e808bb9f5a_0_58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e808bb9f5a_0_60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8" name="Google Shape;708;g2e808bb9f5a_0_60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e808bb9f5a_0_61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18" name="Google Shape;718;g2e808bb9f5a_0_61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e808bb9f5a_0_62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8" name="Google Shape;728;g2e808bb9f5a_0_62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e808bb9f5a_0_63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8" name="Google Shape;738;g2e808bb9f5a_0_63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e808bb9f5a_0_64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g2e808bb9f5a_0_64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e808bb9f5a_0_67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Evaluación de proyectos de inversión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INDICADORES + PARÁMETROS IMPORTANTES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EVALUACIÓN MUY SIMILAR AL DE UN PROYECTO FOTOVOLTAICO**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CAPEX:</a:t>
            </a:r>
            <a:r>
              <a:rPr lang="es">
                <a:solidFill>
                  <a:schemeClr val="dk1"/>
                </a:solidFill>
              </a:rPr>
              <a:t> gasto de capital es el dinero que una organización o entidad corporativa gasta para comprar, mantener o mejorar sus activos fijos, como edificios, vehículos, equipos o terrenos.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Interés del préstamo:</a:t>
            </a:r>
            <a:r>
              <a:rPr lang="es">
                <a:solidFill>
                  <a:schemeClr val="dk1"/>
                </a:solidFill>
              </a:rPr>
              <a:t> el tipo de interés de un préstamo es el coste que tiene que el banco te preste dinero para financiar un proyecto y que se lo devuelvas dentro de un plazo de tiempo determinado, dividido en mensualidades (cuotas).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ROI: </a:t>
            </a:r>
            <a:r>
              <a:rPr lang="es">
                <a:solidFill>
                  <a:schemeClr val="dk1"/>
                </a:solidFill>
              </a:rPr>
              <a:t>El retorno de la inversión se calcula dividiendo la ganancia obtenida en una inversión por el costo de esa inversión.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VAN:</a:t>
            </a:r>
            <a:r>
              <a:rPr lang="es">
                <a:solidFill>
                  <a:schemeClr val="dk1"/>
                </a:solidFill>
              </a:rPr>
              <a:t> El valor actual neto es un criterio de inversión que consiste en actualizar los cobros y pagos de un proyecto o inversión para conocer cuanto se va a ganar o perder con esa inversión. Para ello trae todos los flujos de caja al momento presente descontándolos a un tipo de interés determinado.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Payback:</a:t>
            </a:r>
            <a:r>
              <a:rPr lang="es">
                <a:solidFill>
                  <a:schemeClr val="dk1"/>
                </a:solidFill>
              </a:rPr>
              <a:t> periodo de tiempo requerido para recuperar el capital inicial de una inversión.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Beneficios anuales:</a:t>
            </a:r>
            <a:r>
              <a:rPr lang="es">
                <a:solidFill>
                  <a:schemeClr val="dk1"/>
                </a:solidFill>
              </a:rPr>
              <a:t> ventas brutas o ingresos menos gastos totales para el periodo contable.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Multiplicador de la inversión:</a:t>
            </a:r>
            <a:r>
              <a:rPr lang="es">
                <a:solidFill>
                  <a:schemeClr val="dk1"/>
                </a:solidFill>
              </a:rPr>
              <a:t> el multiplicador trata de medir los efectos que se producen cuando la variable de la inversión experimenta un incremento.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chemeClr val="dk1"/>
                </a:solidFill>
              </a:rPr>
              <a:t>VAR - Riesgo inversión: </a:t>
            </a:r>
            <a:r>
              <a:rPr lang="es">
                <a:solidFill>
                  <a:schemeClr val="dk1"/>
                </a:solidFill>
              </a:rPr>
              <a:t>permite medir el riesgo financiero de una inversión. Se encarga de determinar la probabilidad de sufrir una perdida durante un periodo de tiempo.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9" name="Google Shape;769;g2e808bb9f5a_0_67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e808bb9f5a_0_67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Evaluación de proyectos de inversión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INDICADORES + PARÁMETROS IMPORTANTES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EVALUACIÓN MUY SIMILAR AL DE UN PROYECTO FOTOVOLTAICO**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CAPEX:</a:t>
            </a:r>
            <a:r>
              <a:rPr lang="es">
                <a:solidFill>
                  <a:schemeClr val="dk1"/>
                </a:solidFill>
              </a:rPr>
              <a:t> gasto de capital es el dinero que una organización o entidad corporativa gasta para comprar, mantener o mejorar sus activos fijos, como edificios, vehículos, equipos o terrenos.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Interés del préstamo:</a:t>
            </a:r>
            <a:r>
              <a:rPr lang="es">
                <a:solidFill>
                  <a:schemeClr val="dk1"/>
                </a:solidFill>
              </a:rPr>
              <a:t> el tipo de interés de un préstamo es el coste que tiene que el banco te preste dinero para financiar un proyecto y que se lo devuelvas dentro de un plazo de tiempo determinado, dividido en mensualidades (cuotas).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ROI: </a:t>
            </a:r>
            <a:r>
              <a:rPr lang="es">
                <a:solidFill>
                  <a:schemeClr val="dk1"/>
                </a:solidFill>
              </a:rPr>
              <a:t>El retorno de la inversión se calcula dividiendo la ganancia obtenida en una inversión por el costo de esa inversión.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VAN:</a:t>
            </a:r>
            <a:r>
              <a:rPr lang="es">
                <a:solidFill>
                  <a:schemeClr val="dk1"/>
                </a:solidFill>
              </a:rPr>
              <a:t> El valor actual neto es un criterio de inversión que consiste en actualizar los cobros y pagos de un proyecto o inversión para conocer cuanto se va a ganar o perder con esa inversión. Para ello trae todos los flujos de caja al momento presente descontándolos a un tipo de interés determinado.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Payback:</a:t>
            </a:r>
            <a:r>
              <a:rPr lang="es">
                <a:solidFill>
                  <a:schemeClr val="dk1"/>
                </a:solidFill>
              </a:rPr>
              <a:t> periodo de tiempo requerido para recuperar el capital inicial de una inversión.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Beneficios anuales:</a:t>
            </a:r>
            <a:r>
              <a:rPr lang="es">
                <a:solidFill>
                  <a:schemeClr val="dk1"/>
                </a:solidFill>
              </a:rPr>
              <a:t> ventas brutas o ingresos menos gastos totales para el periodo contable.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Multiplicador de la inversión:</a:t>
            </a:r>
            <a:r>
              <a:rPr lang="es">
                <a:solidFill>
                  <a:schemeClr val="dk1"/>
                </a:solidFill>
              </a:rPr>
              <a:t> el multiplicador trata de medir los efectos que se producen cuando la variable de la inversión experimenta un incremento.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</a:rPr>
              <a:t>VAR - Riesgo inversión: </a:t>
            </a:r>
            <a:r>
              <a:rPr lang="es">
                <a:solidFill>
                  <a:schemeClr val="dk1"/>
                </a:solidFill>
              </a:rPr>
              <a:t>permite medir el riesgo financiero de una inversión. Se encarga de determinar la probabilidad de sufrir una perdida durante un periodo de tiempo.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8" name="Google Shape;778;g2e808bb9f5a_0_67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e808bb9f5a_0_71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09" name="Google Shape;809;g2e808bb9f5a_0_71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e81625031b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4" name="Google Shape;824;g2e81625031b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706214485_0_3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e706214485_0_3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e81625031b_0_1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9" name="Google Shape;839;g2e81625031b_0_1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e81625031b_0_4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4" name="Google Shape;854;g2e81625031b_0_4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e81625031b_0_6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4" name="Google Shape;864;g2e81625031b_0_6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e81625031b_0_7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7" name="Google Shape;877;g2e81625031b_0_7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e895d0ca9b_2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g2e895d0ca9b_2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706214485_0_5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TAMBIEN HAY COOPERATIVAS QUE TIENEN PARTE DE LA RED - ALGINET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E-Redes (EDP): Está presente en Asturias, el sur de la Comunidad de Madrid, Alicante, Valencia, Zaragoza, Huesca y Barcelona.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Viesgo: Abastece Cantabria y parte de Asturias, Galicia, Palencia y Burgos.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I-DE (Iberdrola): Se encuentra en Castilla y León (a excepción de Segovia), País Vasco, La Rioja, Navarra, Comunidad Valenciana, Región de Murcia, Cáceres y parte de Badajoz, Castilla-La Mancha y la Comunidad de Madrid.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UFD (Naturgy): Abarca Galicia, parte de la Comunidad de Madrid, de Castilla-La Mancha y de Castilla y León, incluyendo Segovia.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E-Distribución (Endesa): Se ocupa de la distribución en Andalucía, Aragón, Baleares, Canarias, Cataluña, Ciudad Autónoma de Ceuta, parte de Extremadura, de Soria y de Navarra.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2e706214485_0_5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e706214485_0_6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C. Referencia - CUMPLIR REQUISITOS: parecido a las grandes pero tienen otros nombres ( Energia XXI Endesa, Curenergia iberdrola, etc) número limitado menos de 10.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C. Libre: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Fácil entrar y darse de alta como comercializadora.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Pero no es un negocio fácil de sostener: músculo financiero, liquidaciones, adelanto de capital, bajos márgenes….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Muchas pequeñas.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Muchas comercializadoras han cerrado a causa de la subida de precios.</a:t>
            </a:r>
            <a:endParaRPr/>
          </a:p>
        </p:txBody>
      </p:sp>
      <p:sp>
        <p:nvSpPr>
          <p:cNvPr id="129" name="Google Shape;129;g2e706214485_0_6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706214485_0_9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C. Referencia - CUMPLIR REQUISITOS: parecido a las grandes pero tienen otros nombres ( Energia XXI Endesa, Curenergia iberdrola, etc) número limitado menos de 10.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C. Libre: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Fácil entrar y darse de alta como comercializadora.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Pero no es un negocio fácil de sostener: músculo financiero, liquidaciones, adelanto de capital, bajos márgenes….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Muchas pequeñas.</a:t>
            </a:r>
            <a:endParaRPr>
              <a:solidFill>
                <a:schemeClr val="dk1"/>
              </a:solidFill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>
                <a:solidFill>
                  <a:schemeClr val="dk1"/>
                </a:solidFill>
              </a:rPr>
              <a:t>Muchas comercializadoras han cerrado a causa de la subida de precios.</a:t>
            </a:r>
            <a:endParaRPr/>
          </a:p>
        </p:txBody>
      </p:sp>
      <p:sp>
        <p:nvSpPr>
          <p:cNvPr id="149" name="Google Shape;149;g2e706214485_0_9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177700"/>
            <a:ext cx="1109300" cy="110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1">
  <p:cSld name="Custom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24028"/>
              </a:buClr>
              <a:buSzPts val="2800"/>
              <a:buFont typeface="Roboto Medium"/>
              <a:buChar char="●"/>
              <a:defRPr sz="2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indent="-406400" lvl="0" marL="4572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○"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indent="-406400" lvl="2" marL="13716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■"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indent="-406400" lvl="3" marL="18288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indent="-406400" lvl="4" marL="22860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○"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indent="-406400" lvl="5" marL="27432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■"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indent="-406400" lvl="6" marL="32004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indent="-406400" lvl="7" marL="36576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○"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indent="-406400" lvl="8" marL="41148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■"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>
            <a:lvl1pPr lvl="0" rtl="0">
              <a:buNone/>
              <a:defRPr sz="2800"/>
            </a:lvl1pPr>
            <a:lvl2pPr lvl="1" rtl="0">
              <a:buNone/>
              <a:defRPr sz="2800"/>
            </a:lvl2pPr>
            <a:lvl3pPr lvl="2" rtl="0">
              <a:buNone/>
              <a:defRPr sz="2800"/>
            </a:lvl3pPr>
            <a:lvl4pPr lvl="3" rtl="0">
              <a:buNone/>
              <a:defRPr sz="2800"/>
            </a:lvl4pPr>
            <a:lvl5pPr lvl="4" rtl="0">
              <a:buNone/>
              <a:defRPr sz="2800"/>
            </a:lvl5pPr>
            <a:lvl6pPr lvl="5" rtl="0">
              <a:buNone/>
              <a:defRPr sz="2800"/>
            </a:lvl6pPr>
            <a:lvl7pPr lvl="6" rtl="0">
              <a:buNone/>
              <a:defRPr sz="2800"/>
            </a:lvl7pPr>
            <a:lvl8pPr lvl="7" rtl="0">
              <a:buNone/>
              <a:defRPr sz="2800"/>
            </a:lvl8pPr>
            <a:lvl9pPr lvl="8" rtl="0">
              <a:buNone/>
              <a:defRPr sz="28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13" name="Google Shape;13;p4"/>
          <p:cNvCxnSpPr/>
          <p:nvPr/>
        </p:nvCxnSpPr>
        <p:spPr>
          <a:xfrm>
            <a:off x="809100" y="2119050"/>
            <a:ext cx="16220400" cy="0"/>
          </a:xfrm>
          <a:prstGeom prst="straightConnector1">
            <a:avLst/>
          </a:prstGeom>
          <a:noFill/>
          <a:ln cap="flat" cmpd="sng" w="9525">
            <a:solidFill>
              <a:srgbClr val="B2402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36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37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0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39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32.png"/><Relationship Id="rId6" Type="http://schemas.openxmlformats.org/officeDocument/2006/relationships/image" Target="../media/image38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109.png"/><Relationship Id="rId5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51.png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55.png"/><Relationship Id="rId8" Type="http://schemas.openxmlformats.org/officeDocument/2006/relationships/image" Target="../media/image5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4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09.png"/><Relationship Id="rId5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44.png"/><Relationship Id="rId6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5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Relationship Id="rId4" Type="http://schemas.openxmlformats.org/officeDocument/2006/relationships/image" Target="../media/image109.png"/><Relationship Id="rId5" Type="http://schemas.openxmlformats.org/officeDocument/2006/relationships/image" Target="../media/image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75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7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74.png"/><Relationship Id="rId6" Type="http://schemas.openxmlformats.org/officeDocument/2006/relationships/image" Target="../media/image82.png"/><Relationship Id="rId7" Type="http://schemas.openxmlformats.org/officeDocument/2006/relationships/image" Target="../media/image77.png"/></Relationships>
</file>

<file path=ppt/slides/_rels/slide4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5.png"/><Relationship Id="rId10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81.png"/><Relationship Id="rId5" Type="http://schemas.openxmlformats.org/officeDocument/2006/relationships/image" Target="../media/image84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8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8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87.png"/><Relationship Id="rId6" Type="http://schemas.openxmlformats.org/officeDocument/2006/relationships/image" Target="../media/image89.png"/><Relationship Id="rId7" Type="http://schemas.openxmlformats.org/officeDocument/2006/relationships/image" Target="../media/image9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0.png"/><Relationship Id="rId6" Type="http://schemas.openxmlformats.org/officeDocument/2006/relationships/image" Target="../media/image92.png"/><Relationship Id="rId7" Type="http://schemas.openxmlformats.org/officeDocument/2006/relationships/image" Target="../media/image9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.png"/><Relationship Id="rId4" Type="http://schemas.openxmlformats.org/officeDocument/2006/relationships/image" Target="../media/image109.png"/><Relationship Id="rId5" Type="http://schemas.openxmlformats.org/officeDocument/2006/relationships/image" Target="../media/image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7.png"/><Relationship Id="rId6" Type="http://schemas.openxmlformats.org/officeDocument/2006/relationships/image" Target="../media/image94.png"/><Relationship Id="rId7" Type="http://schemas.openxmlformats.org/officeDocument/2006/relationships/image" Target="../media/image96.png"/><Relationship Id="rId8" Type="http://schemas.openxmlformats.org/officeDocument/2006/relationships/image" Target="../media/image9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5.png"/><Relationship Id="rId6" Type="http://schemas.openxmlformats.org/officeDocument/2006/relationships/image" Target="../media/image103.png"/><Relationship Id="rId7" Type="http://schemas.openxmlformats.org/officeDocument/2006/relationships/image" Target="../media/image10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3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3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0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8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25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300" y="9414149"/>
            <a:ext cx="16076175" cy="7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5"/>
          <p:cNvPicPr preferRelativeResize="0"/>
          <p:nvPr/>
        </p:nvPicPr>
        <p:blipFill rotWithShape="1">
          <a:blip r:embed="rId5">
            <a:alphaModFix/>
          </a:blip>
          <a:srcRect b="12060" l="0" r="0" t="7592"/>
          <a:stretch/>
        </p:blipFill>
        <p:spPr>
          <a:xfrm>
            <a:off x="7281500" y="2638175"/>
            <a:ext cx="10152349" cy="547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/>
          <p:nvPr/>
        </p:nvSpPr>
        <p:spPr>
          <a:xfrm>
            <a:off x="662325" y="7485575"/>
            <a:ext cx="82821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 PÉREZ</a:t>
            </a:r>
            <a:endParaRPr sz="3000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aitor.perez@r2msolution.com</a:t>
            </a:r>
            <a:endParaRPr sz="2999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1" name="Google Shape;21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031675" cy="38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 rotWithShape="1">
          <a:blip r:embed="rId7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5"/>
          <p:cNvCxnSpPr/>
          <p:nvPr/>
        </p:nvCxnSpPr>
        <p:spPr>
          <a:xfrm>
            <a:off x="733275" y="7409375"/>
            <a:ext cx="6199200" cy="0"/>
          </a:xfrm>
          <a:prstGeom prst="straightConnector1">
            <a:avLst/>
          </a:prstGeom>
          <a:noFill/>
          <a:ln cap="flat" cmpd="sng" w="76200">
            <a:solidFill>
              <a:srgbClr val="B3B2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" name="Google Shape;24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6475" y="9414143"/>
            <a:ext cx="3475145" cy="7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/>
          <p:nvPr/>
        </p:nvSpPr>
        <p:spPr>
          <a:xfrm>
            <a:off x="662325" y="4481550"/>
            <a:ext cx="61992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0F0F0F"/>
                </a:solidFill>
                <a:latin typeface="Roboto"/>
                <a:ea typeface="Roboto"/>
                <a:cs typeface="Roboto"/>
                <a:sym typeface="Roboto"/>
              </a:rPr>
              <a:t>Aspectos administrativos, económicos y financieros en relación a las CEs</a:t>
            </a:r>
            <a:endParaRPr b="1" sz="4300">
              <a:solidFill>
                <a:srgbClr val="0F0F0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82" name="Google Shape;182;p14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4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4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1.2 Los agentes del sistema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85" name="Google Shape;185;p14"/>
          <p:cNvSpPr/>
          <p:nvPr/>
        </p:nvSpPr>
        <p:spPr>
          <a:xfrm>
            <a:off x="3732901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5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Transporte</a:t>
            </a:r>
            <a:endParaRPr b="1" i="0" sz="25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4"/>
          <p:cNvSpPr/>
          <p:nvPr/>
        </p:nvSpPr>
        <p:spPr>
          <a:xfrm>
            <a:off x="7116570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5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Distribución</a:t>
            </a:r>
            <a:endParaRPr b="1" i="0" sz="25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"/>
          <p:cNvSpPr/>
          <p:nvPr/>
        </p:nvSpPr>
        <p:spPr>
          <a:xfrm>
            <a:off x="372325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5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Producción</a:t>
            </a:r>
            <a:endParaRPr b="1" i="0" sz="2500" u="none" cap="none" strike="noStrike">
              <a:solidFill>
                <a:srgbClr val="9E9E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14"/>
          <p:cNvSpPr/>
          <p:nvPr/>
        </p:nvSpPr>
        <p:spPr>
          <a:xfrm>
            <a:off x="10477095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5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Comercialización </a:t>
            </a:r>
            <a:endParaRPr b="1" i="0" sz="25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"/>
          <p:cNvSpPr/>
          <p:nvPr/>
        </p:nvSpPr>
        <p:spPr>
          <a:xfrm>
            <a:off x="13860853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450" u="none" cap="none" strike="noStrike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Cliente </a:t>
            </a:r>
            <a:endParaRPr b="1" i="0" sz="2450" u="none" cap="none" strike="noStrike">
              <a:solidFill>
                <a:srgbClr val="B240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29350" y="6715250"/>
            <a:ext cx="6579624" cy="182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4"/>
          <p:cNvSpPr/>
          <p:nvPr/>
        </p:nvSpPr>
        <p:spPr>
          <a:xfrm>
            <a:off x="14566138" y="5116263"/>
            <a:ext cx="1164600" cy="1108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"/>
          <p:cNvSpPr txBox="1"/>
          <p:nvPr/>
        </p:nvSpPr>
        <p:spPr>
          <a:xfrm>
            <a:off x="3596550" y="6598625"/>
            <a:ext cx="66828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Roboto"/>
              <a:buChar char="●"/>
            </a:pPr>
            <a:r>
              <a:rPr b="0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Escoge su comercializadora</a:t>
            </a:r>
            <a:endParaRPr b="0" i="0" sz="3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Roboto"/>
              <a:buChar char="●"/>
            </a:pPr>
            <a:r>
              <a:rPr b="1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Cliente pasivo</a:t>
            </a:r>
            <a:endParaRPr b="1" i="0" sz="3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Roboto"/>
              <a:buChar char="●"/>
            </a:pPr>
            <a:r>
              <a:rPr b="0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Paga la factura de la luz</a:t>
            </a:r>
            <a:endParaRPr b="0" i="0" sz="3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3" name="Google Shape;193;p14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5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5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5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1.4 Las facturas </a:t>
            </a: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eléctricas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1" name="Google Shape;201;p15"/>
          <p:cNvSpPr txBox="1"/>
          <p:nvPr/>
        </p:nvSpPr>
        <p:spPr>
          <a:xfrm>
            <a:off x="1182675" y="3284375"/>
            <a:ext cx="14239200" cy="27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48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60"/>
              <a:buFont typeface="Roboto"/>
              <a:buChar char="●"/>
            </a:pPr>
            <a:r>
              <a:rPr lang="es" sz="246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Cambio en las tarifas eléctricas con la circular 3/2020 (Tarifas TD)</a:t>
            </a:r>
            <a:endParaRPr sz="246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481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60"/>
              <a:buFont typeface="Roboto"/>
              <a:buChar char="●"/>
            </a:pPr>
            <a:r>
              <a:rPr lang="es" sz="246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Entraron en vigor en el verano de 2021</a:t>
            </a:r>
            <a:endParaRPr sz="246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46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s" sz="264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¿Cuáles fueron los cambios principales?</a:t>
            </a:r>
            <a:endParaRPr sz="264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46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911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69"/>
              <a:buFont typeface="Roboto"/>
              <a:buChar char="○"/>
            </a:pP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Todos los consumidores pasaron a tener un peaje con </a:t>
            </a:r>
            <a:r>
              <a:rPr b="1" lang="es" sz="2369">
                <a:solidFill>
                  <a:srgbClr val="595959"/>
                </a:solidFill>
                <a:highlight>
                  <a:srgbClr val="D9D9D9"/>
                </a:highlight>
                <a:latin typeface="Roboto"/>
                <a:ea typeface="Roboto"/>
                <a:cs typeface="Roboto"/>
                <a:sym typeface="Roboto"/>
              </a:rPr>
              <a:t>discriminación horaria</a:t>
            </a:r>
            <a:r>
              <a:rPr lang="es" sz="2369">
                <a:solidFill>
                  <a:srgbClr val="59595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 los términos de potencia y energía. </a:t>
            </a:r>
            <a:endParaRPr sz="2369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911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69"/>
              <a:buFont typeface="Roboto"/>
              <a:buChar char="○"/>
            </a:pP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Aumentó la </a:t>
            </a:r>
            <a:r>
              <a:rPr b="1" lang="es" sz="2369">
                <a:solidFill>
                  <a:srgbClr val="595959"/>
                </a:solidFill>
                <a:highlight>
                  <a:srgbClr val="D9D9D9"/>
                </a:highlight>
                <a:latin typeface="Roboto"/>
                <a:ea typeface="Roboto"/>
                <a:cs typeface="Roboto"/>
                <a:sym typeface="Roboto"/>
              </a:rPr>
              <a:t>diferencia de precios entre los periodos de punta y valle</a:t>
            </a: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, tanto de potencia como de energía.</a:t>
            </a:r>
            <a:endParaRPr sz="2369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911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69"/>
              <a:buFont typeface="Roboto"/>
              <a:buChar char="○"/>
            </a:pP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redujo el peso en la factura del componente fijo y se da más peso al </a:t>
            </a:r>
            <a:r>
              <a:rPr b="1" lang="es" sz="2369">
                <a:solidFill>
                  <a:srgbClr val="595959"/>
                </a:solidFill>
                <a:highlight>
                  <a:srgbClr val="D9D9D9"/>
                </a:highlight>
                <a:latin typeface="Roboto"/>
                <a:ea typeface="Roboto"/>
                <a:cs typeface="Roboto"/>
                <a:sym typeface="Roboto"/>
              </a:rPr>
              <a:t>variable</a:t>
            </a:r>
            <a:endParaRPr b="1" sz="2369">
              <a:solidFill>
                <a:srgbClr val="595959"/>
              </a:solidFill>
              <a:highlight>
                <a:srgbClr val="D9D9D9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7911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69"/>
              <a:buFont typeface="Roboto"/>
              <a:buChar char="○"/>
            </a:pP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potenció el cambio en el patrón de uso de la energía para reducir la factura. </a:t>
            </a:r>
            <a:r>
              <a:rPr b="1" lang="es" sz="2369">
                <a:solidFill>
                  <a:srgbClr val="595959"/>
                </a:solidFill>
                <a:highlight>
                  <a:srgbClr val="D9D9D9"/>
                </a:highlight>
                <a:latin typeface="Roboto"/>
                <a:ea typeface="Roboto"/>
                <a:cs typeface="Roboto"/>
                <a:sym typeface="Roboto"/>
              </a:rPr>
              <a:t>Desplazamiento de consumos.</a:t>
            </a:r>
            <a:endParaRPr sz="2369">
              <a:solidFill>
                <a:srgbClr val="595959"/>
              </a:solidFill>
              <a:highlight>
                <a:srgbClr val="C4C66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7911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69"/>
              <a:buFont typeface="Roboto"/>
              <a:buChar char="○"/>
            </a:pP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Favoreció al </a:t>
            </a:r>
            <a:r>
              <a:rPr b="1" lang="es" sz="2369">
                <a:solidFill>
                  <a:srgbClr val="595959"/>
                </a:solidFill>
                <a:highlight>
                  <a:srgbClr val="D9D9D9"/>
                </a:highlight>
                <a:latin typeface="Roboto"/>
                <a:ea typeface="Roboto"/>
                <a:cs typeface="Roboto"/>
                <a:sym typeface="Roboto"/>
              </a:rPr>
              <a:t>autoconsumo</a:t>
            </a:r>
            <a:r>
              <a:rPr lang="es" sz="2369">
                <a:solidFill>
                  <a:srgbClr val="59595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(las horas de sol corresponden con las horas más caras).</a:t>
            </a:r>
            <a:endParaRPr sz="2369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9115" lvl="1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69"/>
              <a:buFont typeface="Roboto"/>
              <a:buChar char="○"/>
            </a:pP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Favoreció la recarga nocturna del </a:t>
            </a:r>
            <a:r>
              <a:rPr b="1" lang="es" sz="2369">
                <a:solidFill>
                  <a:srgbClr val="595959"/>
                </a:solidFill>
                <a:highlight>
                  <a:srgbClr val="D9D9D9"/>
                </a:highlight>
                <a:latin typeface="Roboto"/>
                <a:ea typeface="Roboto"/>
                <a:cs typeface="Roboto"/>
                <a:sym typeface="Roboto"/>
              </a:rPr>
              <a:t>vehículo eléctrico</a:t>
            </a:r>
            <a:r>
              <a:rPr lang="es" sz="2369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(periodos más económicos).</a:t>
            </a:r>
            <a:endParaRPr sz="2369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5"/>
          <p:cNvSpPr txBox="1"/>
          <p:nvPr/>
        </p:nvSpPr>
        <p:spPr>
          <a:xfrm>
            <a:off x="1182675" y="2526350"/>
            <a:ext cx="8468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33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Cambio de tarifa</a:t>
            </a:r>
            <a:endParaRPr b="0" i="0" sz="20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15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6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6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1.4 Las facturas eléctricas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11" name="Google Shape;211;p16"/>
          <p:cNvSpPr txBox="1"/>
          <p:nvPr/>
        </p:nvSpPr>
        <p:spPr>
          <a:xfrm>
            <a:off x="927963" y="2567475"/>
            <a:ext cx="4948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37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Tarifa 2.0 TD</a:t>
            </a:r>
            <a:endParaRPr b="0" i="0" sz="24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6"/>
          <p:cNvPicPr preferRelativeResize="0"/>
          <p:nvPr/>
        </p:nvPicPr>
        <p:blipFill rotWithShape="1">
          <a:blip r:embed="rId5">
            <a:alphaModFix/>
          </a:blip>
          <a:srcRect b="-5783" l="0" r="-3551" t="-16481"/>
          <a:stretch/>
        </p:blipFill>
        <p:spPr>
          <a:xfrm>
            <a:off x="1406775" y="2954800"/>
            <a:ext cx="8483675" cy="64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6"/>
          <p:cNvSpPr txBox="1"/>
          <p:nvPr/>
        </p:nvSpPr>
        <p:spPr>
          <a:xfrm>
            <a:off x="10292725" y="4605350"/>
            <a:ext cx="55926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Roboto"/>
              <a:buChar char="●"/>
            </a:pPr>
            <a:r>
              <a:rPr lang="es" sz="3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2 periodos de potencia </a:t>
            </a:r>
            <a:endParaRPr sz="3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Roboto"/>
              <a:buChar char="●"/>
            </a:pPr>
            <a:r>
              <a:rPr lang="es" sz="3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3 periodos de energía</a:t>
            </a:r>
            <a:endParaRPr sz="3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4" name="Google Shape;214;p16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7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7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7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1.4 Las facturas eléctricas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927963" y="2567475"/>
            <a:ext cx="4948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37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Tarifa </a:t>
            </a:r>
            <a:r>
              <a:rPr b="1" lang="es" sz="37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3.</a:t>
            </a:r>
            <a:r>
              <a:rPr b="1" i="0" lang="es" sz="37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0 TD</a:t>
            </a:r>
            <a:endParaRPr b="0" i="0" sz="24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7"/>
          <p:cNvSpPr txBox="1"/>
          <p:nvPr/>
        </p:nvSpPr>
        <p:spPr>
          <a:xfrm>
            <a:off x="12322125" y="4745325"/>
            <a:ext cx="55926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Roboto"/>
              <a:buChar char="●"/>
            </a:pPr>
            <a:r>
              <a:rPr lang="es" sz="3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6 </a:t>
            </a:r>
            <a:r>
              <a:rPr lang="es" sz="3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periodos de potencia </a:t>
            </a:r>
            <a:endParaRPr sz="3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Roboto"/>
              <a:buChar char="●"/>
            </a:pPr>
            <a:r>
              <a:rPr lang="es" sz="3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6 periodos de energía</a:t>
            </a:r>
            <a:endParaRPr sz="3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4" name="Google Shape;2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375" y="3754600"/>
            <a:ext cx="10848050" cy="557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17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8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8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1.4 Las facturas eléctricas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3" name="Google Shape;233;p18"/>
          <p:cNvSpPr txBox="1"/>
          <p:nvPr/>
        </p:nvSpPr>
        <p:spPr>
          <a:xfrm>
            <a:off x="927963" y="2567475"/>
            <a:ext cx="4948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37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Tarifa </a:t>
            </a:r>
            <a:r>
              <a:rPr b="1" lang="es" sz="37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6.X</a:t>
            </a:r>
            <a:r>
              <a:rPr b="1" i="0" lang="es" sz="37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 TD</a:t>
            </a:r>
            <a:endParaRPr b="0" i="0" sz="24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12322125" y="4745325"/>
            <a:ext cx="55926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Roboto"/>
              <a:buChar char="●"/>
            </a:pPr>
            <a:r>
              <a:rPr lang="es" sz="3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6 periodos de potencia </a:t>
            </a:r>
            <a:endParaRPr sz="3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Roboto"/>
              <a:buChar char="●"/>
            </a:pPr>
            <a:r>
              <a:rPr lang="es" sz="3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6 periodos de energía</a:t>
            </a:r>
            <a:endParaRPr sz="3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375" y="3754600"/>
            <a:ext cx="10848050" cy="557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18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9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9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9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1.4 Las facturas eléctricas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4" name="Google Shape;244;p19"/>
          <p:cNvSpPr txBox="1"/>
          <p:nvPr/>
        </p:nvSpPr>
        <p:spPr>
          <a:xfrm>
            <a:off x="927963" y="2567475"/>
            <a:ext cx="4948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37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Tarifa </a:t>
            </a:r>
            <a:r>
              <a:rPr b="1" lang="es" sz="37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PVPT 2024</a:t>
            </a:r>
            <a:endParaRPr b="0" i="0" sz="24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9"/>
          <p:cNvPicPr preferRelativeResize="0"/>
          <p:nvPr/>
        </p:nvPicPr>
        <p:blipFill rotWithShape="1">
          <a:blip r:embed="rId5">
            <a:alphaModFix/>
          </a:blip>
          <a:srcRect b="6595" l="0" r="0" t="8080"/>
          <a:stretch/>
        </p:blipFill>
        <p:spPr>
          <a:xfrm>
            <a:off x="1525925" y="3849050"/>
            <a:ext cx="5815849" cy="460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91775" y="4658331"/>
            <a:ext cx="8444651" cy="298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19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0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0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1.5 Cambio de paradigma: GENERACIÓN DISTRIBUIDA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55" name="Google Shape;255;p20"/>
          <p:cNvSpPr txBox="1"/>
          <p:nvPr/>
        </p:nvSpPr>
        <p:spPr>
          <a:xfrm>
            <a:off x="1837700" y="2790550"/>
            <a:ext cx="6373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31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Sistema Centralizado Tradicional</a:t>
            </a:r>
            <a:endParaRPr b="0" i="0" sz="18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20"/>
          <p:cNvPicPr preferRelativeResize="0"/>
          <p:nvPr/>
        </p:nvPicPr>
        <p:blipFill rotWithShape="1">
          <a:blip r:embed="rId5">
            <a:alphaModFix/>
          </a:blip>
          <a:srcRect b="15977" l="12903" r="64694" t="31704"/>
          <a:stretch/>
        </p:blipFill>
        <p:spPr>
          <a:xfrm>
            <a:off x="3191057" y="3921850"/>
            <a:ext cx="3666476" cy="48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 rotWithShape="1">
          <a:blip r:embed="rId5">
            <a:alphaModFix/>
          </a:blip>
          <a:srcRect b="15977" l="56105" r="7939" t="31704"/>
          <a:stretch/>
        </p:blipFill>
        <p:spPr>
          <a:xfrm>
            <a:off x="10089875" y="3921850"/>
            <a:ext cx="5884951" cy="48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9386150" y="2790550"/>
            <a:ext cx="7292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31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Sistema descentralizado y distribuido</a:t>
            </a:r>
            <a:endParaRPr b="0" i="0" sz="18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20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1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1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1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1.5 Cambio de paradigma: GENERACIÓN DISTRIBUIDA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67" name="Google Shape;267;p21"/>
          <p:cNvSpPr txBox="1"/>
          <p:nvPr/>
        </p:nvSpPr>
        <p:spPr>
          <a:xfrm>
            <a:off x="1837700" y="2790550"/>
            <a:ext cx="6373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31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Sistema Centralizado Tradicional</a:t>
            </a:r>
            <a:endParaRPr b="0" i="0" sz="18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1"/>
          <p:cNvPicPr preferRelativeResize="0"/>
          <p:nvPr/>
        </p:nvPicPr>
        <p:blipFill rotWithShape="1">
          <a:blip r:embed="rId5">
            <a:alphaModFix/>
          </a:blip>
          <a:srcRect b="15977" l="12903" r="64694" t="31704"/>
          <a:stretch/>
        </p:blipFill>
        <p:spPr>
          <a:xfrm>
            <a:off x="3191057" y="3921850"/>
            <a:ext cx="3666476" cy="48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1"/>
          <p:cNvPicPr preferRelativeResize="0"/>
          <p:nvPr/>
        </p:nvPicPr>
        <p:blipFill rotWithShape="1">
          <a:blip r:embed="rId5">
            <a:alphaModFix/>
          </a:blip>
          <a:srcRect b="15977" l="56105" r="7939" t="31704"/>
          <a:stretch/>
        </p:blipFill>
        <p:spPr>
          <a:xfrm>
            <a:off x="10529725" y="3678300"/>
            <a:ext cx="5884951" cy="48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 txBox="1"/>
          <p:nvPr/>
        </p:nvSpPr>
        <p:spPr>
          <a:xfrm>
            <a:off x="9386150" y="2790550"/>
            <a:ext cx="7292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31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Sistema descentralizado y distribuido</a:t>
            </a:r>
            <a:endParaRPr b="0" i="0" sz="18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1"/>
          <p:cNvSpPr txBox="1"/>
          <p:nvPr/>
        </p:nvSpPr>
        <p:spPr>
          <a:xfrm>
            <a:off x="2957729" y="5083525"/>
            <a:ext cx="4530000" cy="2493600"/>
          </a:xfrm>
          <a:prstGeom prst="rect">
            <a:avLst/>
          </a:prstGeom>
          <a:solidFill>
            <a:srgbClr val="FFFFFF">
              <a:alpha val="79610"/>
            </a:srgbClr>
          </a:solidFill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Centralizado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Lineal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Actores Establecidos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Consumidores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Cliente pasivo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21"/>
          <p:cNvSpPr txBox="1"/>
          <p:nvPr/>
        </p:nvSpPr>
        <p:spPr>
          <a:xfrm>
            <a:off x="10252775" y="4047225"/>
            <a:ext cx="6648000" cy="4079100"/>
          </a:xfrm>
          <a:prstGeom prst="rect">
            <a:avLst/>
          </a:prstGeom>
          <a:solidFill>
            <a:srgbClr val="FFFFFF">
              <a:alpha val="79610"/>
            </a:srgbClr>
          </a:solidFill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Descentralizado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Inclusivo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Nuevos Actores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Pequeños Actores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Energías Renovables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Autoconsumo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Vehículo eléctrico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Prosumidores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Clientes activos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Comunidades Energéticas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Digitalización, flexibilidad de la demanda, etc.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3" name="Google Shape;273;p21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2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2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1.5 Cambio de paradigma: GENERACIÓN DISTRIBUIDA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81" name="Google Shape;281;p22"/>
          <p:cNvSpPr txBox="1"/>
          <p:nvPr/>
        </p:nvSpPr>
        <p:spPr>
          <a:xfrm>
            <a:off x="1837700" y="2790550"/>
            <a:ext cx="6373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31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Sistema Centralizado Tradicional</a:t>
            </a:r>
            <a:endParaRPr b="0" i="0" sz="18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22"/>
          <p:cNvPicPr preferRelativeResize="0"/>
          <p:nvPr/>
        </p:nvPicPr>
        <p:blipFill rotWithShape="1">
          <a:blip r:embed="rId5">
            <a:alphaModFix/>
          </a:blip>
          <a:srcRect b="15977" l="12903" r="64694" t="31704"/>
          <a:stretch/>
        </p:blipFill>
        <p:spPr>
          <a:xfrm>
            <a:off x="3191057" y="3921850"/>
            <a:ext cx="3666476" cy="48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2"/>
          <p:cNvPicPr preferRelativeResize="0"/>
          <p:nvPr/>
        </p:nvPicPr>
        <p:blipFill rotWithShape="1">
          <a:blip r:embed="rId5">
            <a:alphaModFix/>
          </a:blip>
          <a:srcRect b="15977" l="56105" r="7939" t="31704"/>
          <a:stretch/>
        </p:blipFill>
        <p:spPr>
          <a:xfrm>
            <a:off x="10529725" y="3678300"/>
            <a:ext cx="5884951" cy="481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2"/>
          <p:cNvSpPr txBox="1"/>
          <p:nvPr/>
        </p:nvSpPr>
        <p:spPr>
          <a:xfrm>
            <a:off x="9386150" y="2790550"/>
            <a:ext cx="7292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31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Sistema descentralizado y distribuido</a:t>
            </a:r>
            <a:endParaRPr b="0" i="0" sz="18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2"/>
          <p:cNvSpPr txBox="1"/>
          <p:nvPr/>
        </p:nvSpPr>
        <p:spPr>
          <a:xfrm>
            <a:off x="2957729" y="5083525"/>
            <a:ext cx="4530000" cy="2493600"/>
          </a:xfrm>
          <a:prstGeom prst="rect">
            <a:avLst/>
          </a:prstGeom>
          <a:solidFill>
            <a:srgbClr val="FFFFFF">
              <a:alpha val="79610"/>
            </a:srgbClr>
          </a:solidFill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Centralizado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Lineal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Actores Establecidos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Consumidores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Cliente pasivo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22"/>
          <p:cNvSpPr txBox="1"/>
          <p:nvPr/>
        </p:nvSpPr>
        <p:spPr>
          <a:xfrm>
            <a:off x="10252775" y="4047225"/>
            <a:ext cx="6648000" cy="4079100"/>
          </a:xfrm>
          <a:prstGeom prst="rect">
            <a:avLst/>
          </a:prstGeom>
          <a:solidFill>
            <a:srgbClr val="FFFFFF">
              <a:alpha val="79610"/>
            </a:srgbClr>
          </a:solidFill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Descentralizado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Inclusivo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Nuevos Actores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Pequeños Actores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Energías Renovables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Autoconsumo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Vehículo eléctrico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Prosumidores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Clientes activos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Comunidades Energéticas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oboto"/>
              <a:buChar char="●"/>
            </a:pPr>
            <a:r>
              <a:rPr b="0" i="0" lang="e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Digitalización, flexibilidad de la demanda, etc.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22"/>
          <p:cNvSpPr/>
          <p:nvPr/>
        </p:nvSpPr>
        <p:spPr>
          <a:xfrm>
            <a:off x="8103263" y="6124725"/>
            <a:ext cx="1181700" cy="41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402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>
            <a:off x="5644950" y="6779450"/>
            <a:ext cx="6373200" cy="8877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3990">
                <a:solidFill>
                  <a:srgbClr val="B24028"/>
                </a:solidFill>
                <a:highlight>
                  <a:srgbClr val="FFFFFF"/>
                </a:highlight>
                <a:latin typeface="Roboto Medium"/>
                <a:ea typeface="Roboto Medium"/>
                <a:cs typeface="Roboto Medium"/>
                <a:sym typeface="Roboto Medium"/>
              </a:rPr>
              <a:t>TRANSICIÓN ENERGÉTICA</a:t>
            </a:r>
            <a:endParaRPr sz="3990">
              <a:solidFill>
                <a:srgbClr val="B24028"/>
              </a:solidFill>
              <a:highlight>
                <a:srgbClr val="FFFF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289" name="Google Shape;289;p22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3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3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3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1.6 El efecto de mercado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97" name="Google Shape;29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08926">
            <a:off x="1183843" y="2577733"/>
            <a:ext cx="11010674" cy="2574675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8" name="Google Shape;29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99643">
            <a:off x="5891519" y="4624630"/>
            <a:ext cx="10725385" cy="1984850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9" name="Google Shape;29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59655">
            <a:off x="1358359" y="6663943"/>
            <a:ext cx="9023462" cy="2284790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00" name="Google Shape;300;p23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/>
        </p:nvSpPr>
        <p:spPr>
          <a:xfrm>
            <a:off x="311700" y="445025"/>
            <a:ext cx="163128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9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¿Qué vamos a ver hoy?</a:t>
            </a:r>
            <a:endParaRPr sz="49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2" name="Google Shape;3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/>
          <p:nvPr/>
        </p:nvSpPr>
        <p:spPr>
          <a:xfrm flipH="1" rot="10800000">
            <a:off x="3529979" y="1946461"/>
            <a:ext cx="4137470" cy="2887091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4" name="Google Shape;34;p6"/>
          <p:cNvSpPr/>
          <p:nvPr/>
        </p:nvSpPr>
        <p:spPr>
          <a:xfrm flipH="1" rot="10800000">
            <a:off x="3529992" y="6292911"/>
            <a:ext cx="4137470" cy="2887091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5" name="Google Shape;35;p6"/>
          <p:cNvSpPr/>
          <p:nvPr/>
        </p:nvSpPr>
        <p:spPr>
          <a:xfrm flipH="1" rot="10800000">
            <a:off x="9956292" y="6292911"/>
            <a:ext cx="4137470" cy="2887091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6" name="Google Shape;36;p6"/>
          <p:cNvSpPr/>
          <p:nvPr/>
        </p:nvSpPr>
        <p:spPr>
          <a:xfrm flipH="1" rot="10800000">
            <a:off x="9918154" y="1946461"/>
            <a:ext cx="4137470" cy="2887091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3529924" y="1943000"/>
            <a:ext cx="4137600" cy="27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400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Sistema eléctrico tradicional y cambio de paradigma</a:t>
            </a:r>
            <a:endParaRPr b="1" sz="3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38;p6"/>
          <p:cNvSpPr txBox="1"/>
          <p:nvPr/>
        </p:nvSpPr>
        <p:spPr>
          <a:xfrm>
            <a:off x="9918150" y="1998575"/>
            <a:ext cx="4137600" cy="26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400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Nuevos modelos de transición energética</a:t>
            </a: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3529924" y="6210200"/>
            <a:ext cx="4137600" cy="27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sz="400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Modelos de financiación</a:t>
            </a:r>
            <a:endParaRPr b="1" sz="3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9918087" y="6362600"/>
            <a:ext cx="4137600" cy="27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sz="400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10578" rtl="0" algn="ctr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Evaluación financiera de proyectos </a:t>
            </a:r>
            <a:endParaRPr b="1" sz="3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4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4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1.6 El efecto de mercado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08" name="Google Shape;30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1290" y="2139951"/>
            <a:ext cx="7356503" cy="4152664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09" name="Google Shape;309;p24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0" name="Google Shape;31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92922" y="1662486"/>
            <a:ext cx="4977969" cy="3680385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1" name="Google Shape;31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4928">
            <a:off x="7736290" y="5222191"/>
            <a:ext cx="9345952" cy="3537750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5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5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5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1.6 El efecto de mercado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19" name="Google Shape;31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9950" y="6098132"/>
            <a:ext cx="7852960" cy="1963319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0" name="Google Shape;32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76193">
            <a:off x="7062855" y="4388089"/>
            <a:ext cx="8965746" cy="1962789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1" name="Google Shape;32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79931">
            <a:off x="7520512" y="7272158"/>
            <a:ext cx="8050435" cy="2134310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2" name="Google Shape;322;p25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3" name="Google Shape;323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54769">
            <a:off x="1627438" y="2386333"/>
            <a:ext cx="9991842" cy="2009192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6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6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1.7 ¿Qué hacemos?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1" name="Google Shape;331;p26"/>
          <p:cNvSpPr txBox="1"/>
          <p:nvPr/>
        </p:nvSpPr>
        <p:spPr>
          <a:xfrm>
            <a:off x="387900" y="2642600"/>
            <a:ext cx="15578400" cy="6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5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Las Comunidades Energéticas</a:t>
            </a:r>
            <a:endParaRPr sz="6500">
              <a:solidFill>
                <a:srgbClr val="B3B2A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5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y el autoconsumo </a:t>
            </a:r>
            <a:endParaRPr sz="6500">
              <a:solidFill>
                <a:srgbClr val="B3B2A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5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NO </a:t>
            </a:r>
            <a:r>
              <a:rPr lang="es" sz="65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son la</a:t>
            </a:r>
            <a:r>
              <a:rPr lang="es" sz="65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 solución</a:t>
            </a:r>
            <a:endParaRPr sz="650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2" name="Google Shape;332;p26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7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7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7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1.7 ¿Qué hacemos?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0" name="Google Shape;340;p27"/>
          <p:cNvSpPr txBox="1"/>
          <p:nvPr/>
        </p:nvSpPr>
        <p:spPr>
          <a:xfrm>
            <a:off x="3193350" y="3195425"/>
            <a:ext cx="11901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Pero….</a:t>
            </a:r>
            <a:endParaRPr sz="6200">
              <a:solidFill>
                <a:srgbClr val="B3B2A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SI</a:t>
            </a:r>
            <a:r>
              <a:rPr lang="es" sz="66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 son </a:t>
            </a:r>
            <a:r>
              <a:rPr lang="es" sz="66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PARTE</a:t>
            </a:r>
            <a:r>
              <a:rPr lang="es" sz="66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 de la </a:t>
            </a:r>
            <a:r>
              <a:rPr lang="es" sz="66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SOLUCIÓN</a:t>
            </a:r>
            <a:endParaRPr sz="660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1" name="Google Shape;341;p27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47" name="Google Shape;347;p28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50" name="Google Shape;350;p28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52" name="Google Shape;352;p28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54" name="Google Shape;354;p28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Google Shape;355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56" name="Google Shape;356;p28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58" name="Google Shape;358;p28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60" name="Google Shape;360;p28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Google Shape;361;p28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362" name="Google Shape;362;p28"/>
          <p:cNvSpPr/>
          <p:nvPr/>
        </p:nvSpPr>
        <p:spPr>
          <a:xfrm>
            <a:off x="1398600" y="1703575"/>
            <a:ext cx="88122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Nuevos modelos de la transición energética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3" name="Google Shape;363;p28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9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9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9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2.1</a:t>
            </a: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 Comunidades energéticas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71" name="Google Shape;37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49653" y="4132886"/>
            <a:ext cx="6315596" cy="464952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9"/>
          <p:cNvSpPr/>
          <p:nvPr/>
        </p:nvSpPr>
        <p:spPr>
          <a:xfrm>
            <a:off x="1237200" y="2604800"/>
            <a:ext cx="11318616" cy="4847688"/>
          </a:xfrm>
          <a:prstGeom prst="cloud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9"/>
          <p:cNvSpPr txBox="1"/>
          <p:nvPr/>
        </p:nvSpPr>
        <p:spPr>
          <a:xfrm>
            <a:off x="3072980" y="3591912"/>
            <a:ext cx="248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Autoconsumo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29"/>
          <p:cNvSpPr txBox="1"/>
          <p:nvPr/>
        </p:nvSpPr>
        <p:spPr>
          <a:xfrm>
            <a:off x="6611313" y="3357246"/>
            <a:ext cx="248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Prosumidores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5" name="Google Shape;375;p29"/>
          <p:cNvSpPr txBox="1"/>
          <p:nvPr/>
        </p:nvSpPr>
        <p:spPr>
          <a:xfrm>
            <a:off x="2516042" y="4930689"/>
            <a:ext cx="326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Vehículo Eléctrico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29"/>
          <p:cNvSpPr txBox="1"/>
          <p:nvPr/>
        </p:nvSpPr>
        <p:spPr>
          <a:xfrm>
            <a:off x="6427246" y="4358241"/>
            <a:ext cx="4176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Energías Renovables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29"/>
          <p:cNvSpPr txBox="1"/>
          <p:nvPr/>
        </p:nvSpPr>
        <p:spPr>
          <a:xfrm>
            <a:off x="10009430" y="3481520"/>
            <a:ext cx="169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Social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29"/>
          <p:cNvSpPr txBox="1"/>
          <p:nvPr/>
        </p:nvSpPr>
        <p:spPr>
          <a:xfrm>
            <a:off x="6611313" y="5600365"/>
            <a:ext cx="407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Consumidor en el centro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29"/>
          <p:cNvSpPr txBox="1"/>
          <p:nvPr/>
        </p:nvSpPr>
        <p:spPr>
          <a:xfrm>
            <a:off x="3273897" y="6074485"/>
            <a:ext cx="407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Nuevos Actores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29"/>
          <p:cNvSpPr txBox="1"/>
          <p:nvPr/>
        </p:nvSpPr>
        <p:spPr>
          <a:xfrm>
            <a:off x="3564812" y="7719210"/>
            <a:ext cx="10923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4800" u="none" cap="none" strike="noStrike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Comunidades Energéticas</a:t>
            </a:r>
            <a:endParaRPr b="1" i="0" sz="3400" u="none" cap="none" strike="noStrike">
              <a:solidFill>
                <a:srgbClr val="000000"/>
              </a:solidFill>
            </a:endParaRPr>
          </a:p>
        </p:txBody>
      </p:sp>
      <p:cxnSp>
        <p:nvCxnSpPr>
          <p:cNvPr id="381" name="Google Shape;381;p29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0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0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0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2.1 Comunidades energéticas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389" name="Google Shape;389;p30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0" name="Google Shape;390;p30"/>
          <p:cNvSpPr txBox="1"/>
          <p:nvPr/>
        </p:nvSpPr>
        <p:spPr>
          <a:xfrm>
            <a:off x="1345700" y="3645227"/>
            <a:ext cx="14928000" cy="5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Descentralización</a:t>
            </a: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la producción de energía</a:t>
            </a:r>
            <a:endParaRPr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Mayor integración de </a:t>
            </a: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renovables</a:t>
            </a:r>
            <a:endParaRPr b="1"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Consumo de </a:t>
            </a: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energía local</a:t>
            </a:r>
            <a:endParaRPr b="1"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Nuevos actores</a:t>
            </a:r>
            <a:endParaRPr b="1"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Nuevos agentes económicos</a:t>
            </a:r>
            <a:endParaRPr b="1"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Nuevos puestos de trabajo y fijación de empleo</a:t>
            </a:r>
            <a:endParaRPr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Fijación de la población</a:t>
            </a: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en el territorio</a:t>
            </a:r>
            <a:endParaRPr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Impulso a las </a:t>
            </a: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actividades productivas locales</a:t>
            </a:r>
            <a:endParaRPr b="1"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Administraciones locales y </a:t>
            </a: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pobreza energética</a:t>
            </a:r>
            <a:endParaRPr b="1"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700"/>
              <a:buFont typeface="Roboto"/>
              <a:buChar char="●"/>
            </a:pP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Acceso a la energía a un </a:t>
            </a:r>
            <a:r>
              <a:rPr b="1"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precio justo</a:t>
            </a:r>
            <a:r>
              <a:rPr lang="es" sz="27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sz="27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30"/>
          <p:cNvSpPr txBox="1"/>
          <p:nvPr/>
        </p:nvSpPr>
        <p:spPr>
          <a:xfrm>
            <a:off x="1436720" y="2678174"/>
            <a:ext cx="8669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3300" u="none" cap="none" strike="noStrike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Implicaciones y propuesta de valor</a:t>
            </a:r>
            <a:endParaRPr b="0" i="0" sz="20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11437" y="5000286"/>
            <a:ext cx="2067981" cy="251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884159" y="7158419"/>
            <a:ext cx="1680700" cy="204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77435" y="2461025"/>
            <a:ext cx="2351675" cy="2857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1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1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1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2.2 ¿Quién es Quién en una Comunidad Energética?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02" name="Google Shape;402;p31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3" name="Google Shape;40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9758" y="2719525"/>
            <a:ext cx="1271108" cy="127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80030" y="2719525"/>
            <a:ext cx="1271108" cy="127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0951" y="2569024"/>
            <a:ext cx="1271108" cy="127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3870" y="2569024"/>
            <a:ext cx="1271108" cy="127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46452" y="2418575"/>
            <a:ext cx="1572055" cy="157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1750" y="4800127"/>
            <a:ext cx="1751534" cy="175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563973" y="2418575"/>
            <a:ext cx="1572055" cy="157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222860" y="4759973"/>
            <a:ext cx="1831840" cy="183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958528" y="8073804"/>
            <a:ext cx="1271108" cy="127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3048798" y="8090537"/>
            <a:ext cx="1572055" cy="157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010715" y="7797080"/>
            <a:ext cx="1572055" cy="157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615823" y="7959262"/>
            <a:ext cx="1572055" cy="157205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1"/>
          <p:cNvSpPr txBox="1"/>
          <p:nvPr/>
        </p:nvSpPr>
        <p:spPr>
          <a:xfrm>
            <a:off x="3420951" y="3990582"/>
            <a:ext cx="262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Productor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Google Shape;416;p31"/>
          <p:cNvSpPr txBox="1"/>
          <p:nvPr/>
        </p:nvSpPr>
        <p:spPr>
          <a:xfrm>
            <a:off x="7274477" y="3990582"/>
            <a:ext cx="262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Prosumidor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7" name="Google Shape;417;p31"/>
          <p:cNvSpPr txBox="1"/>
          <p:nvPr/>
        </p:nvSpPr>
        <p:spPr>
          <a:xfrm>
            <a:off x="10705026" y="4110816"/>
            <a:ext cx="3050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Consumidores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p31"/>
          <p:cNvSpPr txBox="1"/>
          <p:nvPr/>
        </p:nvSpPr>
        <p:spPr>
          <a:xfrm>
            <a:off x="12617781" y="5428248"/>
            <a:ext cx="3050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Facilitadores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31"/>
          <p:cNvSpPr txBox="1"/>
          <p:nvPr/>
        </p:nvSpPr>
        <p:spPr>
          <a:xfrm>
            <a:off x="12741023" y="6865963"/>
            <a:ext cx="3911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Gestor de la Comunidad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31"/>
          <p:cNvSpPr txBox="1"/>
          <p:nvPr/>
        </p:nvSpPr>
        <p:spPr>
          <a:xfrm>
            <a:off x="8706603" y="7083823"/>
            <a:ext cx="3911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Gestor energético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1" name="Google Shape;421;p31"/>
          <p:cNvSpPr txBox="1"/>
          <p:nvPr/>
        </p:nvSpPr>
        <p:spPr>
          <a:xfrm>
            <a:off x="5726695" y="7083823"/>
            <a:ext cx="3911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Inversores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p31"/>
          <p:cNvSpPr txBox="1"/>
          <p:nvPr/>
        </p:nvSpPr>
        <p:spPr>
          <a:xfrm>
            <a:off x="2193284" y="5428272"/>
            <a:ext cx="3911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Comercializadora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3" name="Google Shape;423;p31"/>
          <p:cNvSpPr txBox="1"/>
          <p:nvPr/>
        </p:nvSpPr>
        <p:spPr>
          <a:xfrm>
            <a:off x="1618087" y="6865963"/>
            <a:ext cx="3911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25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Titular de almacenamiento</a:t>
            </a:r>
            <a:endParaRPr b="1" i="0" sz="25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2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2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2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31" name="Google Shape;431;p32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432" name="Google Shape;432;p32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Venta de electricidad por un periodo acordado a un coste acordado a través de un acuerdo bilateral.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Venta de electricidad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Inversión y gastos de O&amp;M de su planta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33" name="Google Shape;433;p32"/>
          <p:cNvSpPr txBox="1"/>
          <p:nvPr/>
        </p:nvSpPr>
        <p:spPr>
          <a:xfrm>
            <a:off x="756950" y="2723475"/>
            <a:ext cx="494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4200" u="none" cap="none" strike="noStrike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Productores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0825" y="4889103"/>
            <a:ext cx="1904051" cy="22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7999" y="4889103"/>
            <a:ext cx="1904051" cy="222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3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3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3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43" name="Google Shape;443;p33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4" name="Google Shape;444;p33"/>
          <p:cNvSpPr txBox="1"/>
          <p:nvPr/>
        </p:nvSpPr>
        <p:spPr>
          <a:xfrm>
            <a:off x="756950" y="2723475"/>
            <a:ext cx="494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Prosumidor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45" name="Google Shape;445;p33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-3619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Consume energía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619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Produce energía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63749" lvl="0" marL="3527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Ingresos por la venta de energía de su planta a la CE</a:t>
                      </a:r>
                      <a:endParaRPr sz="2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63749" lvl="0" marL="3527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Reducción en factura por energía no consumida de red</a:t>
                      </a:r>
                      <a:endParaRPr sz="2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63749" lvl="0" marL="3527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Compensación de excedentes</a:t>
                      </a:r>
                      <a:endParaRPr sz="2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Paga la factura eléctrica (por la parte de energía que consume que no autoproduce)</a:t>
                      </a:r>
                      <a:endParaRPr sz="2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46" name="Google Shape;44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5825" y="4538164"/>
            <a:ext cx="2703375" cy="27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6" name="Google Shape;46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49" name="Google Shape;49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50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1" name="Google Shape;51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52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3" name="Google Shape;53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54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5" name="Google Shape;55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7" name="Google Shape;57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9" name="Google Shape;59;p7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7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pic>
        <p:nvPicPr>
          <p:cNvPr id="61" name="Google Shape;61;p7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1398600" y="1703575"/>
            <a:ext cx="88122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 sistema eléctrico tradicional y cambio de paradigma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4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4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4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54" name="Google Shape;454;p34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5" name="Google Shape;455;p34"/>
          <p:cNvSpPr txBox="1"/>
          <p:nvPr/>
        </p:nvSpPr>
        <p:spPr>
          <a:xfrm>
            <a:off x="756950" y="2723475"/>
            <a:ext cx="494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Consumidores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6" name="Google Shape;456;p34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Consume energía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Paga la factura eléctrica por la energía consumida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57" name="Google Shape;45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475" y="5304059"/>
            <a:ext cx="1503288" cy="15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3805" y="5304059"/>
            <a:ext cx="1503288" cy="15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35742" y="4948133"/>
            <a:ext cx="1859208" cy="185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5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5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5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67" name="Google Shape;467;p35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8" name="Google Shape;468;p35"/>
          <p:cNvSpPr txBox="1"/>
          <p:nvPr/>
        </p:nvSpPr>
        <p:spPr>
          <a:xfrm>
            <a:off x="756950" y="2723475"/>
            <a:ext cx="494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Facilitadores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9" name="Google Shape;469;p35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Ponen a disposición cubiertas, suelos u otras infraestructuras para la instalación de nueva generación renovable. Asegurar el buen estado del espacio o infraestructura en alquiler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Retribución en concepto de alquiler</a:t>
                      </a:r>
                      <a:endParaRPr sz="21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s" sz="21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Donación gratuita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-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70" name="Google Shape;47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4239" y="4382907"/>
            <a:ext cx="3013925" cy="30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6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6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6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78" name="Google Shape;478;p36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9" name="Google Shape;479;p36"/>
          <p:cNvSpPr txBox="1"/>
          <p:nvPr/>
        </p:nvSpPr>
        <p:spPr>
          <a:xfrm>
            <a:off x="756950" y="2723475"/>
            <a:ext cx="6556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Gestor de la Comunidad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0" name="Google Shape;480;p36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Entidad responsable de la 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gestión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integral de la CE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Ingresos por el servicio aportado a la comunidad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Personal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1" name="Google Shape;48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37650" y="4930931"/>
            <a:ext cx="2465900" cy="24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37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7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7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489" name="Google Shape;489;p37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0" name="Google Shape;490;p37"/>
          <p:cNvSpPr txBox="1"/>
          <p:nvPr/>
        </p:nvSpPr>
        <p:spPr>
          <a:xfrm>
            <a:off x="756950" y="2723475"/>
            <a:ext cx="494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Gestor energético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91" name="Google Shape;491;p37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Gestionar y optimizar los flujos 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energéticos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dentro de la comunidad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Ingresos por el servicio aportado a la comunidad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Plataforma de 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gestión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energética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Personal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92" name="Google Shape;49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8250" y="4930925"/>
            <a:ext cx="2465900" cy="24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8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8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8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00" name="Google Shape;500;p38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1" name="Google Shape;501;p38"/>
          <p:cNvSpPr txBox="1"/>
          <p:nvPr/>
        </p:nvSpPr>
        <p:spPr>
          <a:xfrm>
            <a:off x="756950" y="2723475"/>
            <a:ext cx="494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Inversores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02" name="Google Shape;502;p38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Invertir en la comunidad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Rentabilidad de la inversión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Inversión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inicial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3" name="Google Shape;50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41350" y="4817125"/>
            <a:ext cx="2579700" cy="25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9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9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9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11" name="Google Shape;511;p39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2" name="Google Shape;512;p39"/>
          <p:cNvSpPr txBox="1"/>
          <p:nvPr/>
        </p:nvSpPr>
        <p:spPr>
          <a:xfrm>
            <a:off x="756950" y="2723475"/>
            <a:ext cx="743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Titular de almacenamiento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13" name="Google Shape;513;p39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Realizar arbitraje energético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Ingresos por venta de energía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Compra de 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energía</a:t>
                      </a: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para el arbitraje, tanto de la red como de la producida dentro de la comunidad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14" name="Google Shape;51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3175" y="4930926"/>
            <a:ext cx="2343100" cy="23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0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0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Nuevos modelos de la transición energética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40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2.3 Actores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22" name="Google Shape;522;p40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3" name="Google Shape;523;p40"/>
          <p:cNvSpPr txBox="1"/>
          <p:nvPr/>
        </p:nvSpPr>
        <p:spPr>
          <a:xfrm>
            <a:off x="756950" y="2723475"/>
            <a:ext cx="743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42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Comercializadora</a:t>
            </a:r>
            <a:endParaRPr b="0" i="0" sz="29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24" name="Google Shape;524;p40"/>
          <p:cNvGraphicFramePr/>
          <p:nvPr/>
        </p:nvGraphicFramePr>
        <p:xfrm>
          <a:off x="6405175" y="43828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{66154627-BEEB-4FC8-BE6E-67FDF559EA9B}</a:tableStyleId>
              </a:tblPr>
              <a:tblGrid>
                <a:gridCol w="3022350"/>
                <a:gridCol w="3371400"/>
                <a:gridCol w="3472475"/>
              </a:tblGrid>
              <a:tr h="548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Responsabilidades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de ingresos 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Flujo gastos</a:t>
                      </a:r>
                      <a:endParaRPr b="1"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65900">
                <a:tc>
                  <a:txBody>
                    <a:bodyPr/>
                    <a:lstStyle/>
                    <a:p>
                      <a:pPr indent="-3619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Proporcionar la energía que no es producida dentro de la CE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619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Facturación a usuarios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619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Gestionar PPAs con productores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-3619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00"/>
                        <a:buFont typeface="Roboto"/>
                        <a:buChar char="●"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Peer-2-Peer trading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Venta de electricidad a la CE</a:t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2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Aprovisionamientos de energía, costes de operación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28800" marB="28800" marR="28800" marL="28800" anchor="ctr">
                    <a:lnL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3B2A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25" name="Google Shape;52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6850" y="4930925"/>
            <a:ext cx="2554250" cy="255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31" name="Google Shape;531;p41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2" name="Google Shape;53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34" name="Google Shape;534;p41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5" name="Google Shape;535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36" name="Google Shape;536;p41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7" name="Google Shape;537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38" name="Google Shape;538;p41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40" name="Google Shape;540;p41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1" name="Google Shape;541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42" name="Google Shape;542;p41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44" name="Google Shape;544;p41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p41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546" name="Google Shape;546;p41"/>
          <p:cNvSpPr/>
          <p:nvPr/>
        </p:nvSpPr>
        <p:spPr>
          <a:xfrm>
            <a:off x="1398600" y="1703575"/>
            <a:ext cx="88122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Modelos de financiación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7" name="Google Shape;547;p41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2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2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42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55" name="Google Shape;555;p42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6" name="Google Shape;556;p42"/>
          <p:cNvSpPr txBox="1"/>
          <p:nvPr/>
        </p:nvSpPr>
        <p:spPr>
          <a:xfrm>
            <a:off x="2221250" y="2461025"/>
            <a:ext cx="15750900" cy="6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2750" lvl="0" marL="2743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oboto"/>
              <a:buChar char="●"/>
            </a:pPr>
            <a:r>
              <a:rPr lang="es" sz="2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Financiación privada</a:t>
            </a:r>
            <a:endParaRPr sz="2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2750" lvl="0" marL="2743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oboto"/>
              <a:buChar char="●"/>
            </a:pPr>
            <a:r>
              <a:rPr lang="es" sz="2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Financiación pública </a:t>
            </a:r>
            <a:endParaRPr sz="2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2750" lvl="0" marL="2743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oboto"/>
              <a:buChar char="●"/>
            </a:pPr>
            <a:r>
              <a:rPr lang="es" sz="2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Financiación colectiva (plataformas “crowdfunding” y “crowdlending”)</a:t>
            </a:r>
            <a:endParaRPr sz="2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2750" lvl="0" marL="2743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oboto"/>
              <a:buChar char="●"/>
            </a:pPr>
            <a:r>
              <a:rPr lang="es" sz="2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Líneas de subvenciones</a:t>
            </a:r>
            <a:endParaRPr sz="2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2750" lvl="0" marL="2743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oboto"/>
              <a:buChar char="●"/>
            </a:pPr>
            <a:r>
              <a:rPr lang="es" sz="2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Inversión inversión propia</a:t>
            </a:r>
            <a:endParaRPr sz="2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2750" lvl="0" marL="2743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900"/>
              <a:buFont typeface="Roboto"/>
              <a:buChar char="●"/>
            </a:pPr>
            <a:r>
              <a:rPr lang="es" sz="29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Inversores externos</a:t>
            </a:r>
            <a:endParaRPr sz="29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7" name="Google Shape;55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5523" y="4062234"/>
            <a:ext cx="3112890" cy="3112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43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3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3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65" name="Google Shape;565;p43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6" name="Google Shape;566;p43"/>
          <p:cNvSpPr txBox="1"/>
          <p:nvPr/>
        </p:nvSpPr>
        <p:spPr>
          <a:xfrm>
            <a:off x="768900" y="6871709"/>
            <a:ext cx="8406600" cy="1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Bancos o fondos de inversión interesados en proyectos sociales o proyectos sostenibles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43"/>
          <p:cNvSpPr txBox="1"/>
          <p:nvPr/>
        </p:nvSpPr>
        <p:spPr>
          <a:xfrm>
            <a:off x="1025115" y="2461025"/>
            <a:ext cx="958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" sz="2900" u="none" cap="none" strike="noStrike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Financiación privada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3"/>
          <p:cNvSpPr txBox="1"/>
          <p:nvPr/>
        </p:nvSpPr>
        <p:spPr>
          <a:xfrm>
            <a:off x="10162613" y="6871709"/>
            <a:ext cx="67008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Empresas de Servicios Energéticos 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9" name="Google Shape;56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2546" y="3370155"/>
            <a:ext cx="3119290" cy="311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37490" y="3538438"/>
            <a:ext cx="2950982" cy="2950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5">
            <a:alphaModFix/>
          </a:blip>
          <a:srcRect b="-6940" l="0" r="0" t="6939"/>
          <a:stretch/>
        </p:blipFill>
        <p:spPr>
          <a:xfrm>
            <a:off x="1382023" y="2836651"/>
            <a:ext cx="14070239" cy="521719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/>
          <p:nvPr/>
        </p:nvSpPr>
        <p:spPr>
          <a:xfrm>
            <a:off x="5066535" y="79472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Transporte</a:t>
            </a:r>
            <a:endParaRPr b="1" i="0" sz="23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9163942" y="79472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Distribución</a:t>
            </a:r>
            <a:endParaRPr b="1" i="0" sz="23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/>
          <p:nvPr/>
        </p:nvSpPr>
        <p:spPr>
          <a:xfrm>
            <a:off x="1045954" y="79472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300" u="none" cap="none" strike="noStrik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Producción</a:t>
            </a:r>
            <a:endParaRPr b="1" i="0" sz="2300" u="none" cap="none" strike="noStrik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8"/>
          <p:cNvSpPr/>
          <p:nvPr/>
        </p:nvSpPr>
        <p:spPr>
          <a:xfrm>
            <a:off x="12969057" y="79472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050" u="none" cap="none" strike="noStrik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Comercialización</a:t>
            </a:r>
            <a:endParaRPr b="1" i="0" sz="2050" u="none" cap="none" strike="noStrik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205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Consumo</a:t>
            </a:r>
            <a:r>
              <a:rPr b="1" i="0" lang="es" sz="2050" u="none" cap="none" strike="noStrik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0" sz="205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8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1.1 El Sistema Eléctrico Tradicional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6" name="Google Shape;76;p8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4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4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4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78" name="Google Shape;578;p44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9" name="Google Shape;579;p44"/>
          <p:cNvSpPr txBox="1"/>
          <p:nvPr/>
        </p:nvSpPr>
        <p:spPr>
          <a:xfrm>
            <a:off x="1025115" y="2461025"/>
            <a:ext cx="958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Ejemplos f</a:t>
            </a:r>
            <a:r>
              <a:rPr b="1" i="0" lang="es" sz="2900" u="none" cap="none" strike="noStrike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inanciación privada: Bancos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5023" y="3820498"/>
            <a:ext cx="4991309" cy="245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96779" y="3574165"/>
            <a:ext cx="7366572" cy="336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5126" y="7407984"/>
            <a:ext cx="6853436" cy="17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4"/>
          <p:cNvPicPr preferRelativeResize="0"/>
          <p:nvPr/>
        </p:nvPicPr>
        <p:blipFill rotWithShape="1">
          <a:blip r:embed="rId8">
            <a:alphaModFix/>
          </a:blip>
          <a:srcRect b="8625" l="0" r="0" t="0"/>
          <a:stretch/>
        </p:blipFill>
        <p:spPr>
          <a:xfrm>
            <a:off x="8118399" y="7324643"/>
            <a:ext cx="7122279" cy="195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46404" y="6636299"/>
            <a:ext cx="3950375" cy="90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5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5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5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592" name="Google Shape;592;p45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3" name="Google Shape;593;p45"/>
          <p:cNvSpPr txBox="1"/>
          <p:nvPr/>
        </p:nvSpPr>
        <p:spPr>
          <a:xfrm>
            <a:off x="1025115" y="2461025"/>
            <a:ext cx="958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1" i="0" lang="es" sz="2900" u="none" cap="none" strike="noStrike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inanciación privada: 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ESEs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5"/>
          <p:cNvSpPr txBox="1"/>
          <p:nvPr/>
        </p:nvSpPr>
        <p:spPr>
          <a:xfrm>
            <a:off x="1025125" y="3310575"/>
            <a:ext cx="11493300" cy="23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322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●"/>
            </a:pP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Una empresa de servicios energéticos (ESE) </a:t>
            </a:r>
            <a:endParaRPr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3218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○"/>
            </a:pP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encarga de la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gestión integral</a:t>
            </a: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las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instalaciones de energía</a:t>
            </a:r>
            <a:endParaRPr b="1"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3218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○"/>
            </a:pP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Asume el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desembolso inicial</a:t>
            </a: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los equipos y su instalación</a:t>
            </a:r>
            <a:endParaRPr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3218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○"/>
            </a:pP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 los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ahorros</a:t>
            </a: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obtenidos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paga el servicio</a:t>
            </a:r>
            <a:endParaRPr b="1"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3218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○"/>
            </a:pP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Vende </a:t>
            </a: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al usuario la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energía </a:t>
            </a: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que suministra</a:t>
            </a:r>
            <a:endParaRPr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3218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■"/>
            </a:pP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Proyectos de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Eficiencia Energética</a:t>
            </a: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(ej. cambio de ventanas)</a:t>
            </a:r>
            <a:endParaRPr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3218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■"/>
            </a:pP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Proyectos de </a:t>
            </a:r>
            <a:r>
              <a:rPr b="1"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generación renovable </a:t>
            </a: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322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20"/>
              <a:buFont typeface="Roboto"/>
              <a:buChar char="●"/>
            </a:pPr>
            <a:r>
              <a:rPr lang="es" sz="212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Cerca de 3.000 empresas ESEs inscritas en el registro (pag. web IDAE)</a:t>
            </a:r>
            <a:endParaRPr sz="212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46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6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6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02" name="Google Shape;602;p46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3" name="Google Shape;603;p46"/>
          <p:cNvSpPr txBox="1"/>
          <p:nvPr/>
        </p:nvSpPr>
        <p:spPr>
          <a:xfrm>
            <a:off x="1025115" y="2461025"/>
            <a:ext cx="9587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31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1" i="0" lang="es" sz="3100" u="none" cap="none" strike="noStrike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inanciación privada: </a:t>
            </a:r>
            <a:r>
              <a:rPr b="1" lang="es" sz="31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ESEs</a:t>
            </a:r>
            <a:endParaRPr b="0" i="0" sz="18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6"/>
          <p:cNvSpPr txBox="1"/>
          <p:nvPr/>
        </p:nvSpPr>
        <p:spPr>
          <a:xfrm>
            <a:off x="1037100" y="3971700"/>
            <a:ext cx="7975800" cy="23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s" sz="24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Reparto de ahorro</a:t>
            </a:r>
            <a:endParaRPr b="1" sz="240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b="1" sz="240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713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ESE hace la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inversión inicial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en activos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71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firma un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contrato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X años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71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Los ahorros se reparten entre la ESE y el cliente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71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Rentabilidad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depende del ahorro final generado al cliente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71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Cuando finaliza el contrato los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activos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pasan a ser p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arte del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cliente</a:t>
            </a:r>
            <a:endParaRPr b="1"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5" name="Google Shape;605;p46"/>
          <p:cNvSpPr txBox="1"/>
          <p:nvPr/>
        </p:nvSpPr>
        <p:spPr>
          <a:xfrm>
            <a:off x="1037101" y="3187600"/>
            <a:ext cx="1217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 función de la tipología de trabajo se utilizará un modelo de negocio u otro: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6" name="Google Shape;60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52346" y="3187600"/>
            <a:ext cx="1375378" cy="137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4000" y="4772312"/>
            <a:ext cx="7083725" cy="3181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7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47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15" name="Google Shape;615;p47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6" name="Google Shape;616;p47"/>
          <p:cNvSpPr txBox="1"/>
          <p:nvPr/>
        </p:nvSpPr>
        <p:spPr>
          <a:xfrm>
            <a:off x="1025115" y="2461025"/>
            <a:ext cx="958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1" i="0" lang="es" sz="2900" u="none" cap="none" strike="noStrike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inanciación privada: 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ESEs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7"/>
          <p:cNvSpPr txBox="1"/>
          <p:nvPr/>
        </p:nvSpPr>
        <p:spPr>
          <a:xfrm>
            <a:off x="1031450" y="4207850"/>
            <a:ext cx="11656200" cy="23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Venta de Energía PPA (venta de energía)</a:t>
            </a:r>
            <a:endParaRPr b="1" sz="240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ESE hace la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inversión inicial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en activos de generación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firma un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contrato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X años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hace un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contrato PPA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entre las partes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La ESE recibe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ingresos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por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venta de energía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y recupera inversión + rentabilidad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El usuario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fija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sus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costes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aprovisionamiento de electricidad a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largo plazo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Cuando finaliza el contrato los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activos</a:t>
            </a: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pasan a ser parte del </a:t>
            </a:r>
            <a:r>
              <a:rPr b="1"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cliente</a:t>
            </a:r>
            <a:endParaRPr b="1" sz="320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8" name="Google Shape;618;p47"/>
          <p:cNvSpPr txBox="1"/>
          <p:nvPr/>
        </p:nvSpPr>
        <p:spPr>
          <a:xfrm>
            <a:off x="1037101" y="3187600"/>
            <a:ext cx="1217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 función de la tipología de trabajo se utilizará un modelo de negocio u otro: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9" name="Google Shape;61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98200" y="4951100"/>
            <a:ext cx="2573201" cy="257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48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8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48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27" name="Google Shape;627;p48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8" name="Google Shape;628;p48"/>
          <p:cNvSpPr txBox="1"/>
          <p:nvPr/>
        </p:nvSpPr>
        <p:spPr>
          <a:xfrm>
            <a:off x="1025115" y="2461025"/>
            <a:ext cx="958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Financiación 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pública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48"/>
          <p:cNvSpPr txBox="1"/>
          <p:nvPr/>
        </p:nvSpPr>
        <p:spPr>
          <a:xfrm>
            <a:off x="1031450" y="4207850"/>
            <a:ext cx="11656200" cy="23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¿Como?</a:t>
            </a:r>
            <a:endParaRPr b="1" sz="2400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Vía </a:t>
            </a:r>
            <a:r>
              <a:rPr b="1" lang="es" sz="2300">
                <a:solidFill>
                  <a:srgbClr val="B80000"/>
                </a:solidFill>
                <a:latin typeface="Roboto"/>
                <a:ea typeface="Roboto"/>
                <a:cs typeface="Roboto"/>
                <a:sym typeface="Roboto"/>
              </a:rPr>
              <a:t>LICITACIONES PÚBLICAS</a:t>
            </a:r>
            <a:endParaRPr b="1" sz="2300">
              <a:solidFill>
                <a:srgbClr val="B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○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Cargo a sus presupuestos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46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Roboto"/>
              <a:buChar char="○"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Previa financiación con programas de ayudas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0" name="Google Shape;630;p48"/>
          <p:cNvSpPr txBox="1"/>
          <p:nvPr/>
        </p:nvSpPr>
        <p:spPr>
          <a:xfrm>
            <a:off x="1037101" y="3187600"/>
            <a:ext cx="1217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Dedicar parte de los presupuestos para proyectos sostenibles y de energías renovables:</a:t>
            </a:r>
            <a:endParaRPr sz="2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49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49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49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38" name="Google Shape;638;p49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9" name="Google Shape;639;p49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Financiación pública: 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Ejemplo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 de estudios para desarrollar CEs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1850" y="3869000"/>
            <a:ext cx="9526138" cy="1716483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1" name="Google Shape;641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5423" y="5419649"/>
            <a:ext cx="7959527" cy="3336626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2" name="Google Shape;642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41907" y="6377857"/>
            <a:ext cx="4162808" cy="1231890"/>
          </a:xfrm>
          <a:prstGeom prst="rect">
            <a:avLst/>
          </a:prstGeom>
          <a:noFill/>
          <a:ln cap="flat" cmpd="sng" w="9525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50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50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50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50" name="Google Shape;650;p50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1" name="Google Shape;651;p50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Financiación alternativa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50"/>
          <p:cNvSpPr txBox="1"/>
          <p:nvPr/>
        </p:nvSpPr>
        <p:spPr>
          <a:xfrm>
            <a:off x="1143275" y="3361833"/>
            <a:ext cx="15719100" cy="51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Plataforma de </a:t>
            </a:r>
            <a:r>
              <a:rPr b="1" lang="es" sz="2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financiación colectiva</a:t>
            </a:r>
            <a:r>
              <a:rPr lang="es" sz="2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para micro inversores</a:t>
            </a:r>
            <a:endParaRPr sz="2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(plataformas “crowdfunding” y “crowdlending”)</a:t>
            </a:r>
            <a:endParaRPr sz="24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3" name="Google Shape;653;p50"/>
          <p:cNvPicPr preferRelativeResize="0"/>
          <p:nvPr/>
        </p:nvPicPr>
        <p:blipFill rotWithShape="1">
          <a:blip r:embed="rId5">
            <a:alphaModFix/>
          </a:blip>
          <a:srcRect b="21908" l="0" r="0" t="16896"/>
          <a:stretch/>
        </p:blipFill>
        <p:spPr>
          <a:xfrm>
            <a:off x="12336677" y="4238563"/>
            <a:ext cx="4146084" cy="126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0"/>
          <p:cNvPicPr preferRelativeResize="0"/>
          <p:nvPr/>
        </p:nvPicPr>
        <p:blipFill rotWithShape="1">
          <a:blip r:embed="rId6">
            <a:alphaModFix/>
          </a:blip>
          <a:srcRect b="24209" l="0" r="0" t="22488"/>
          <a:stretch/>
        </p:blipFill>
        <p:spPr>
          <a:xfrm>
            <a:off x="12606421" y="5507183"/>
            <a:ext cx="3775680" cy="1056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0"/>
          <p:cNvPicPr preferRelativeResize="0"/>
          <p:nvPr/>
        </p:nvPicPr>
        <p:blipFill rotWithShape="1">
          <a:blip r:embed="rId7">
            <a:alphaModFix/>
          </a:blip>
          <a:srcRect b="37951" l="0" r="0" t="22045"/>
          <a:stretch/>
        </p:blipFill>
        <p:spPr>
          <a:xfrm>
            <a:off x="12606429" y="6563717"/>
            <a:ext cx="4256922" cy="126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62883" y="4872889"/>
            <a:ext cx="3194794" cy="344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35934" y="5020795"/>
            <a:ext cx="2404045" cy="344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247546" y="5059320"/>
            <a:ext cx="2404052" cy="336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2510695" y="3092235"/>
            <a:ext cx="4256913" cy="114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51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51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51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67" name="Google Shape;667;p51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8" name="Google Shape;668;p51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Financiación alternativa: 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Ejemplo 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6250" y="3427925"/>
            <a:ext cx="13059993" cy="575207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1"/>
          <p:cNvSpPr txBox="1"/>
          <p:nvPr/>
        </p:nvSpPr>
        <p:spPr>
          <a:xfrm>
            <a:off x="14241750" y="4105500"/>
            <a:ext cx="3928200" cy="3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0" i="0" lang="e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Aislamiento térmico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0" i="0" lang="e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Almacenamiento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0" i="0" lang="e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FV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0" i="0" lang="e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Cambio de ventanas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0" i="0" lang="e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Solar térmica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0" i="0" lang="e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Rotura de puentes térmicos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0" i="0" lang="e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Pantallas para ventanas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52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2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52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78" name="Google Shape;678;p52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9" name="Google Shape;679;p52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Financiación alternativa: 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Ejemplo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52"/>
          <p:cNvPicPr preferRelativeResize="0"/>
          <p:nvPr/>
        </p:nvPicPr>
        <p:blipFill rotWithShape="1">
          <a:blip r:embed="rId5">
            <a:alphaModFix/>
          </a:blip>
          <a:srcRect b="0" l="0" r="0" t="29878"/>
          <a:stretch/>
        </p:blipFill>
        <p:spPr>
          <a:xfrm>
            <a:off x="961638" y="3574175"/>
            <a:ext cx="15117024" cy="4310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53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3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53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688" name="Google Shape;688;p53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9" name="Google Shape;689;p53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Programas de financiación europeos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86150" y="3574175"/>
            <a:ext cx="4027768" cy="172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86152" y="7247209"/>
            <a:ext cx="4419499" cy="120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71593" y="5438991"/>
            <a:ext cx="1848603" cy="1928737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53"/>
          <p:cNvSpPr txBox="1"/>
          <p:nvPr/>
        </p:nvSpPr>
        <p:spPr>
          <a:xfrm>
            <a:off x="1466675" y="3731650"/>
            <a:ext cx="10451100" cy="26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Instrumentos financieros de la Comisión Europea</a:t>
            </a:r>
            <a:endParaRPr sz="25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9144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Roboto"/>
              <a:buChar char="●"/>
            </a:pPr>
            <a:r>
              <a:rPr b="1" lang="es" sz="2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Horizonte Europa:</a:t>
            </a:r>
            <a:r>
              <a:rPr lang="es" sz="2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Programa Marco Europeo proyectos I+D</a:t>
            </a:r>
            <a:endParaRPr sz="25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Roboto"/>
              <a:buChar char="○"/>
            </a:pPr>
            <a:r>
              <a:rPr lang="es" sz="2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Financia el 100% a entidades públicas, organizaciones, universidades, NGOS, municipalidades</a:t>
            </a:r>
            <a:endParaRPr sz="2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Roboto"/>
              <a:buChar char="○"/>
            </a:pPr>
            <a:r>
              <a:rPr lang="es" sz="2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Empresas entre un 60 y 100%</a:t>
            </a:r>
            <a:endParaRPr sz="2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Roboto"/>
              <a:buChar char="○"/>
            </a:pPr>
            <a:r>
              <a:rPr lang="es" sz="2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Financia activos innovadores</a:t>
            </a:r>
            <a:endParaRPr sz="2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1950" lvl="1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Roboto"/>
              <a:buChar char="○"/>
            </a:pPr>
            <a:r>
              <a:rPr lang="es" sz="21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CE como proyecto Piloto</a:t>
            </a:r>
            <a:endParaRPr sz="21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4394" lvl="0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52"/>
              <a:buFont typeface="Roboto"/>
              <a:buChar char="●"/>
            </a:pPr>
            <a:r>
              <a:rPr b="1" lang="es" sz="2452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LIFE</a:t>
            </a:r>
            <a:endParaRPr b="1" sz="25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0"/>
              <a:buFont typeface="Roboto"/>
              <a:buChar char="●"/>
            </a:pPr>
            <a:r>
              <a:rPr b="1" lang="es" sz="2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Programas INTERREG: </a:t>
            </a:r>
            <a:r>
              <a:rPr lang="es" sz="2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Se centra en autoridades locales y regiones</a:t>
            </a:r>
            <a:endParaRPr sz="25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30" lvl="1" marL="13716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○"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Desarrollo de proyectos locales que tengan un fuerte impacto en los municipios y en la cohesión del territorio.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5066535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Transporte</a:t>
            </a:r>
            <a:endParaRPr b="1" i="0" sz="2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9"/>
          <p:cNvSpPr/>
          <p:nvPr/>
        </p:nvSpPr>
        <p:spPr>
          <a:xfrm>
            <a:off x="9163942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Distribución</a:t>
            </a:r>
            <a:endParaRPr b="1" i="0" sz="2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"/>
          <p:cNvSpPr/>
          <p:nvPr/>
        </p:nvSpPr>
        <p:spPr>
          <a:xfrm>
            <a:off x="1045954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300" u="none" cap="none" strike="noStrike">
                <a:solidFill>
                  <a:srgbClr val="B80000"/>
                </a:solidFill>
                <a:latin typeface="Roboto"/>
                <a:ea typeface="Roboto"/>
                <a:cs typeface="Roboto"/>
                <a:sym typeface="Roboto"/>
              </a:rPr>
              <a:t>Producción</a:t>
            </a:r>
            <a:endParaRPr b="1" i="0" sz="2300" u="none" cap="none" strike="noStrike">
              <a:solidFill>
                <a:srgbClr val="B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9"/>
          <p:cNvSpPr/>
          <p:nvPr/>
        </p:nvSpPr>
        <p:spPr>
          <a:xfrm>
            <a:off x="12969057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05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Comercialización </a:t>
            </a:r>
            <a:endParaRPr b="1" i="0" sz="205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1.2 Los Agentes del sistema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9" name="Google Shape;89;p9"/>
          <p:cNvSpPr txBox="1"/>
          <p:nvPr/>
        </p:nvSpPr>
        <p:spPr>
          <a:xfrm>
            <a:off x="6947900" y="6365550"/>
            <a:ext cx="8183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b="0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Régimen de </a:t>
            </a: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Libre Competencia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b="0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Dominado Principalmente por las </a:t>
            </a:r>
            <a:r>
              <a:rPr b="1" i="0" lang="e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grandes eléctricas</a:t>
            </a:r>
            <a:endParaRPr b="1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Char char="●"/>
            </a:pPr>
            <a:r>
              <a:rPr b="1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Oligopolio</a:t>
            </a:r>
            <a:endParaRPr b="1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0" name="Google Shape;90;p9"/>
          <p:cNvPicPr preferRelativeResize="0"/>
          <p:nvPr/>
        </p:nvPicPr>
        <p:blipFill rotWithShape="1">
          <a:blip r:embed="rId5">
            <a:alphaModFix/>
          </a:blip>
          <a:srcRect b="12260" l="26281" r="30640" t="6544"/>
          <a:stretch/>
        </p:blipFill>
        <p:spPr>
          <a:xfrm>
            <a:off x="1320650" y="5832175"/>
            <a:ext cx="4304976" cy="2881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/>
          <p:nvPr/>
        </p:nvSpPr>
        <p:spPr>
          <a:xfrm>
            <a:off x="1959700" y="4323975"/>
            <a:ext cx="1164600" cy="1108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9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54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4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54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01" name="Google Shape;701;p54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2" name="Google Shape;702;p54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Programas de financiación nacionales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3" name="Google Shape;703;p54"/>
          <p:cNvPicPr preferRelativeResize="0"/>
          <p:nvPr/>
        </p:nvPicPr>
        <p:blipFill rotWithShape="1">
          <a:blip r:embed="rId5">
            <a:alphaModFix/>
          </a:blip>
          <a:srcRect b="2181" l="0" r="0" t="0"/>
          <a:stretch/>
        </p:blipFill>
        <p:spPr>
          <a:xfrm>
            <a:off x="768900" y="4224182"/>
            <a:ext cx="11478013" cy="501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17290" y="3244900"/>
            <a:ext cx="4537158" cy="319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06864" y="6575703"/>
            <a:ext cx="4629560" cy="228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55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55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55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13" name="Google Shape;713;p55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4" name="Google Shape;714;p55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Ejemplos p</a:t>
            </a: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rogramas de financiación nacionales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Google Shape;71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5700" y="3343200"/>
            <a:ext cx="12232374" cy="609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56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6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56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23" name="Google Shape;723;p56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4" name="Google Shape;724;p56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Ejemplos programas de financiación nacionales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33075" y="3244900"/>
            <a:ext cx="13548200" cy="634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57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57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57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3.1 Modelos de 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33" name="Google Shape;733;p57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4" name="Google Shape;734;p57"/>
          <p:cNvSpPr txBox="1"/>
          <p:nvPr/>
        </p:nvSpPr>
        <p:spPr>
          <a:xfrm>
            <a:off x="1025128" y="2461025"/>
            <a:ext cx="12571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90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Ejemplos programas de financiación nacionales</a:t>
            </a:r>
            <a:endParaRPr b="0" i="0" sz="1600" u="none" cap="none" strike="noStrike">
              <a:solidFill>
                <a:srgbClr val="B3B2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5475" y="3244900"/>
            <a:ext cx="12962551" cy="63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58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8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Modelos de financiación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58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3.2 Retos y barreras para movilizar </a:t>
            </a: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financiación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43" name="Google Shape;743;p58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4" name="Google Shape;744;p58"/>
          <p:cNvSpPr txBox="1"/>
          <p:nvPr/>
        </p:nvSpPr>
        <p:spPr>
          <a:xfrm>
            <a:off x="1025125" y="3244900"/>
            <a:ext cx="15990000" cy="55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 lnSpcReduction="10000"/>
          </a:bodyPr>
          <a:lstStyle/>
          <a:p>
            <a:pPr indent="-3907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oboto"/>
              <a:buChar char="●"/>
            </a:pP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Concepto relativamente 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nuevo</a:t>
            </a:r>
            <a:endParaRPr b="1" sz="6383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7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oboto"/>
              <a:buChar char="●"/>
            </a:pP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La 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normativa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específica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CE en España 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todavía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está 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pendiente de transponer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genera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desconfianza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para ciertos inversores</a:t>
            </a:r>
            <a:endParaRPr sz="6383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7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oboto"/>
              <a:buChar char="●"/>
            </a:pP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La 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participación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actores es clave en la viabilidad de una CE y actualmente el 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proceso de 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captación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de miembros es complicado</a:t>
            </a:r>
            <a:endParaRPr b="1" sz="6383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7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oboto"/>
              <a:buChar char="●"/>
            </a:pP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No hay 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prácticas</a:t>
            </a: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estandarizadas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por la diversidad de proyectos existente</a:t>
            </a:r>
            <a:endParaRPr sz="6383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90743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oboto"/>
              <a:buChar char="●"/>
            </a:pPr>
            <a:r>
              <a:rPr b="1"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No hay indicadores definidos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que permitan evaluar 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rápidamente</a:t>
            </a:r>
            <a:r>
              <a:rPr lang="es" sz="6383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la viabilidad de las CE</a:t>
            </a:r>
            <a:endParaRPr sz="6383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50" name="Google Shape;750;p59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1" name="Google Shape;75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21575" y="4833550"/>
            <a:ext cx="3866426" cy="54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53" name="Google Shape;753;p59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4" name="Google Shape;754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55" name="Google Shape;755;p59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6" name="Google Shape;756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57" name="Google Shape;757;p59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8" name="Google Shape;758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59" name="Google Shape;759;p59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0" name="Google Shape;760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61" name="Google Shape;761;p59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2" name="Google Shape;762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63" name="Google Shape;763;p59"/>
          <p:cNvSpPr/>
          <p:nvPr/>
        </p:nvSpPr>
        <p:spPr>
          <a:xfrm>
            <a:off x="1398609" y="1703575"/>
            <a:ext cx="83553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¿Por qué es necesario un cambio de modelo energético?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4" name="Google Shape;764;p59"/>
          <p:cNvSpPr/>
          <p:nvPr/>
        </p:nvSpPr>
        <p:spPr>
          <a:xfrm flipH="1" rot="10800000">
            <a:off x="1209008" y="1703578"/>
            <a:ext cx="9001792" cy="7592822"/>
          </a:xfrm>
          <a:custGeom>
            <a:rect b="b" l="l" r="r" t="t"/>
            <a:pathLst>
              <a:path extrusionOk="0" h="9093200" w="7454900">
                <a:moveTo>
                  <a:pt x="0" y="9093200"/>
                </a:moveTo>
                <a:lnTo>
                  <a:pt x="7454900" y="9093200"/>
                </a:lnTo>
                <a:lnTo>
                  <a:pt x="7454900" y="0"/>
                </a:lnTo>
                <a:lnTo>
                  <a:pt x="0" y="0"/>
                </a:lnTo>
                <a:lnTo>
                  <a:pt x="0" y="9093200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</p:sp>
      <p:sp>
        <p:nvSpPr>
          <p:cNvPr id="765" name="Google Shape;765;p59"/>
          <p:cNvSpPr/>
          <p:nvPr/>
        </p:nvSpPr>
        <p:spPr>
          <a:xfrm>
            <a:off x="1398600" y="1703575"/>
            <a:ext cx="8812200" cy="75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10578" rtl="0" algn="l">
              <a:lnSpc>
                <a:spcPct val="118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Evaluación</a:t>
            </a:r>
            <a:r>
              <a:rPr b="1" lang="es" sz="7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financiera de proyectos</a:t>
            </a:r>
            <a:endParaRPr b="1" sz="7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6" name="Google Shape;766;p59"/>
          <p:cNvPicPr preferRelativeResize="0"/>
          <p:nvPr/>
        </p:nvPicPr>
        <p:blipFill rotWithShape="1">
          <a:blip r:embed="rId5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60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60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</a:t>
            </a: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Evaluación</a:t>
            </a: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0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4.1</a:t>
            </a: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Parámetros</a:t>
            </a: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 financieros para evaluar un proyecto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74" name="Google Shape;774;p60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5" name="Google Shape;775;p60"/>
          <p:cNvSpPr txBox="1"/>
          <p:nvPr/>
        </p:nvSpPr>
        <p:spPr>
          <a:xfrm>
            <a:off x="1020075" y="2553825"/>
            <a:ext cx="160104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8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INDICADORES FINANCIEROS</a:t>
            </a:r>
            <a:endParaRPr b="1" sz="2480">
              <a:solidFill>
                <a:srgbClr val="B3B2A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80">
              <a:solidFill>
                <a:srgbClr val="B3B2A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b="1" lang="es" sz="2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CAPEX: </a:t>
            </a: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Gasto inicial en equipos/infraestructura necesaria (ej. planta FV).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b="1" lang="es" sz="2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OPEX:</a:t>
            </a: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Gasto Operacional, señalando el capital utilizado para mantener o mejorar los activos físicos de una empresa (ej. personal).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b="1" lang="es" sz="2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VAN (Valor Actual Neto):</a:t>
            </a: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consiste en actualizar los cobros y pagos de un proyecto o inversión para conocer cuánto se va a ganar o perder con esa inversión.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b="1" lang="es" sz="2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TIR (Tasa Interna de Retorno)</a:t>
            </a: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:  rentabilidad que ofrece una inversión. Porcentaje de beneficio o pérdida que tendrá una inversión para las cantidades que no se han retirado del proyecto.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b="1" lang="es" sz="2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PAYBACK (plazo de recuperación):</a:t>
            </a: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periodo de tiempo requerido para recuperar el capital inicial de una inversión. Es un método estático para la evaluación de inversiones.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b="1" lang="es" sz="22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Beneficios anuales:</a:t>
            </a:r>
            <a:r>
              <a:rPr b="1"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ventas brutas o ingresos menos gastos totales para el periodo contable.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61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61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4.1 Parámetros financieros para evaluar un proyecto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782" name="Google Shape;782;p61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3" name="Google Shape;783;p61"/>
          <p:cNvSpPr txBox="1"/>
          <p:nvPr/>
        </p:nvSpPr>
        <p:spPr>
          <a:xfrm>
            <a:off x="1020075" y="2553825"/>
            <a:ext cx="16010400" cy="63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8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INDICADORES FINANCIEROS</a:t>
            </a:r>
            <a:endParaRPr b="1" sz="2480">
              <a:solidFill>
                <a:srgbClr val="B3B2A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4" name="Google Shape;784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2527" y="4162454"/>
            <a:ext cx="2078412" cy="207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20938" y="3934901"/>
            <a:ext cx="1288799" cy="12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0917" y="5223700"/>
            <a:ext cx="1288799" cy="1244722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61"/>
          <p:cNvSpPr txBox="1"/>
          <p:nvPr/>
        </p:nvSpPr>
        <p:spPr>
          <a:xfrm>
            <a:off x="1551175" y="5037048"/>
            <a:ext cx="2202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27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CAPEX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61"/>
          <p:cNvSpPr txBox="1"/>
          <p:nvPr/>
        </p:nvSpPr>
        <p:spPr>
          <a:xfrm>
            <a:off x="6509736" y="5037048"/>
            <a:ext cx="2202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27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OPEX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06527" y="4741788"/>
            <a:ext cx="1121701" cy="11217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0" name="Google Shape;790;p61"/>
          <p:cNvCxnSpPr/>
          <p:nvPr/>
        </p:nvCxnSpPr>
        <p:spPr>
          <a:xfrm>
            <a:off x="10022785" y="5302639"/>
            <a:ext cx="5053200" cy="0"/>
          </a:xfrm>
          <a:prstGeom prst="straightConnector1">
            <a:avLst/>
          </a:prstGeom>
          <a:noFill/>
          <a:ln cap="flat" cmpd="sng" w="76200">
            <a:solidFill>
              <a:srgbClr val="C1C66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1" name="Google Shape;791;p61"/>
          <p:cNvCxnSpPr/>
          <p:nvPr/>
        </p:nvCxnSpPr>
        <p:spPr>
          <a:xfrm>
            <a:off x="10692960" y="4867669"/>
            <a:ext cx="0" cy="870000"/>
          </a:xfrm>
          <a:prstGeom prst="straightConnector1">
            <a:avLst/>
          </a:prstGeom>
          <a:noFill/>
          <a:ln cap="flat" cmpd="sng" w="38100">
            <a:solidFill>
              <a:srgbClr val="C1C66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2" name="Google Shape;792;p61"/>
          <p:cNvCxnSpPr/>
          <p:nvPr/>
        </p:nvCxnSpPr>
        <p:spPr>
          <a:xfrm>
            <a:off x="12870090" y="4867669"/>
            <a:ext cx="0" cy="870000"/>
          </a:xfrm>
          <a:prstGeom prst="straightConnector1">
            <a:avLst/>
          </a:prstGeom>
          <a:noFill/>
          <a:ln cap="flat" cmpd="sng" w="38100">
            <a:solidFill>
              <a:srgbClr val="C1C66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3" name="Google Shape;793;p61"/>
          <p:cNvCxnSpPr/>
          <p:nvPr/>
        </p:nvCxnSpPr>
        <p:spPr>
          <a:xfrm>
            <a:off x="15075948" y="4867648"/>
            <a:ext cx="0" cy="870000"/>
          </a:xfrm>
          <a:prstGeom prst="straightConnector1">
            <a:avLst/>
          </a:prstGeom>
          <a:noFill/>
          <a:ln cap="flat" cmpd="sng" w="38100">
            <a:solidFill>
              <a:srgbClr val="C1C66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4" name="Google Shape;794;p61"/>
          <p:cNvSpPr/>
          <p:nvPr/>
        </p:nvSpPr>
        <p:spPr>
          <a:xfrm>
            <a:off x="9808254" y="4279748"/>
            <a:ext cx="944673" cy="480749"/>
          </a:xfrm>
          <a:custGeom>
            <a:rect b="b" l="l" r="r" t="t"/>
            <a:pathLst>
              <a:path extrusionOk="0" h="10743" w="21110">
                <a:moveTo>
                  <a:pt x="21110" y="10743"/>
                </a:moveTo>
                <a:cubicBezTo>
                  <a:pt x="19379" y="8956"/>
                  <a:pt x="14240" y="189"/>
                  <a:pt x="10722" y="21"/>
                </a:cubicBezTo>
                <a:cubicBezTo>
                  <a:pt x="7204" y="-146"/>
                  <a:pt x="1787" y="8119"/>
                  <a:pt x="0" y="9738"/>
                </a:cubicBezTo>
              </a:path>
            </a:pathLst>
          </a:custGeom>
          <a:noFill/>
          <a:ln cap="flat" cmpd="sng" w="38100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61"/>
          <p:cNvSpPr/>
          <p:nvPr/>
        </p:nvSpPr>
        <p:spPr>
          <a:xfrm>
            <a:off x="9568350" y="3951073"/>
            <a:ext cx="3298836" cy="764464"/>
          </a:xfrm>
          <a:custGeom>
            <a:rect b="b" l="l" r="r" t="t"/>
            <a:pathLst>
              <a:path extrusionOk="0" h="17083" w="73717">
                <a:moveTo>
                  <a:pt x="73717" y="17083"/>
                </a:moveTo>
                <a:cubicBezTo>
                  <a:pt x="68244" y="14347"/>
                  <a:pt x="52328" y="2786"/>
                  <a:pt x="40879" y="664"/>
                </a:cubicBezTo>
                <a:cubicBezTo>
                  <a:pt x="29431" y="-1458"/>
                  <a:pt x="11839" y="2172"/>
                  <a:pt x="5026" y="4350"/>
                </a:cubicBezTo>
                <a:cubicBezTo>
                  <a:pt x="-1787" y="6528"/>
                  <a:pt x="838" y="12168"/>
                  <a:pt x="0" y="13732"/>
                </a:cubicBezTo>
              </a:path>
            </a:pathLst>
          </a:custGeom>
          <a:noFill/>
          <a:ln cap="flat" cmpd="sng" w="38100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61"/>
          <p:cNvSpPr/>
          <p:nvPr/>
        </p:nvSpPr>
        <p:spPr>
          <a:xfrm>
            <a:off x="9193480" y="3762397"/>
            <a:ext cx="5892993" cy="1043078"/>
          </a:xfrm>
          <a:custGeom>
            <a:rect b="b" l="l" r="r" t="t"/>
            <a:pathLst>
              <a:path extrusionOk="0" h="23309" w="131687">
                <a:moveTo>
                  <a:pt x="131687" y="23309"/>
                </a:moveTo>
                <a:cubicBezTo>
                  <a:pt x="123924" y="19791"/>
                  <a:pt x="102367" y="5885"/>
                  <a:pt x="85110" y="2199"/>
                </a:cubicBezTo>
                <a:cubicBezTo>
                  <a:pt x="67853" y="-1487"/>
                  <a:pt x="41549" y="524"/>
                  <a:pt x="28146" y="1194"/>
                </a:cubicBezTo>
                <a:cubicBezTo>
                  <a:pt x="14743" y="1864"/>
                  <a:pt x="9382" y="3819"/>
                  <a:pt x="4691" y="6220"/>
                </a:cubicBezTo>
                <a:cubicBezTo>
                  <a:pt x="0" y="8622"/>
                  <a:pt x="782" y="14039"/>
                  <a:pt x="0" y="15603"/>
                </a:cubicBezTo>
              </a:path>
            </a:pathLst>
          </a:custGeom>
          <a:noFill/>
          <a:ln cap="flat" cmpd="sng" w="38100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61"/>
          <p:cNvSpPr txBox="1"/>
          <p:nvPr/>
        </p:nvSpPr>
        <p:spPr>
          <a:xfrm>
            <a:off x="15659574" y="4889425"/>
            <a:ext cx="2202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27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VAN = -23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61"/>
          <p:cNvSpPr txBox="1"/>
          <p:nvPr/>
        </p:nvSpPr>
        <p:spPr>
          <a:xfrm>
            <a:off x="9855517" y="5634595"/>
            <a:ext cx="16749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Año 1</a:t>
            </a:r>
            <a:endParaRPr b="1" i="0" sz="1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400€</a:t>
            </a:r>
            <a:endParaRPr b="1" i="0" sz="1900" u="none" cap="none" strike="noStrike">
              <a:solidFill>
                <a:srgbClr val="93C47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9" name="Google Shape;799;p61"/>
          <p:cNvSpPr txBox="1"/>
          <p:nvPr/>
        </p:nvSpPr>
        <p:spPr>
          <a:xfrm>
            <a:off x="12032646" y="5634595"/>
            <a:ext cx="16749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Año 2</a:t>
            </a:r>
            <a:endParaRPr b="1" i="0" sz="1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400€</a:t>
            </a:r>
            <a:endParaRPr b="1" i="0" sz="1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0" name="Google Shape;800;p61"/>
          <p:cNvSpPr txBox="1"/>
          <p:nvPr/>
        </p:nvSpPr>
        <p:spPr>
          <a:xfrm>
            <a:off x="14209776" y="5634595"/>
            <a:ext cx="1674900" cy="9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Año 3</a:t>
            </a:r>
            <a:endParaRPr b="1" i="0" sz="1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</a:rPr>
              <a:t>200€</a:t>
            </a:r>
            <a:endParaRPr b="1" i="0" sz="1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1" name="Google Shape;801;p61"/>
          <p:cNvSpPr txBox="1"/>
          <p:nvPr/>
        </p:nvSpPr>
        <p:spPr>
          <a:xfrm>
            <a:off x="7813929" y="5889759"/>
            <a:ext cx="2714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EA9999"/>
                </a:solidFill>
                <a:latin typeface="Roboto"/>
                <a:ea typeface="Roboto"/>
                <a:cs typeface="Roboto"/>
                <a:sym typeface="Roboto"/>
              </a:rPr>
              <a:t>-750€</a:t>
            </a:r>
            <a:endParaRPr b="1" i="0" sz="1900" u="none" cap="none" strike="noStrike">
              <a:solidFill>
                <a:srgbClr val="C1C66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2" name="Google Shape;802;p61"/>
          <p:cNvSpPr txBox="1"/>
          <p:nvPr/>
        </p:nvSpPr>
        <p:spPr>
          <a:xfrm>
            <a:off x="8722974" y="7707275"/>
            <a:ext cx="1776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27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TIR =18%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61"/>
          <p:cNvSpPr txBox="1"/>
          <p:nvPr/>
        </p:nvSpPr>
        <p:spPr>
          <a:xfrm>
            <a:off x="11904980" y="7662300"/>
            <a:ext cx="3838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" sz="27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PAYBACK = 2</a:t>
            </a:r>
            <a:r>
              <a:rPr b="1" lang="es" sz="27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,25 años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61"/>
          <p:cNvSpPr txBox="1"/>
          <p:nvPr/>
        </p:nvSpPr>
        <p:spPr>
          <a:xfrm>
            <a:off x="8282729" y="6371671"/>
            <a:ext cx="17763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C1C66C"/>
                </a:solidFill>
                <a:latin typeface="Roboto"/>
                <a:ea typeface="Roboto"/>
                <a:cs typeface="Roboto"/>
                <a:sym typeface="Roboto"/>
              </a:rPr>
              <a:t>Año 1: 333€</a:t>
            </a:r>
            <a:endParaRPr b="1" i="0" sz="1900" u="none" cap="none" strike="noStrike">
              <a:solidFill>
                <a:srgbClr val="C1C66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C1C66C"/>
                </a:solidFill>
                <a:latin typeface="Roboto"/>
                <a:ea typeface="Roboto"/>
                <a:cs typeface="Roboto"/>
                <a:sym typeface="Roboto"/>
              </a:rPr>
              <a:t>Año 2: 278€</a:t>
            </a:r>
            <a:endParaRPr b="1" i="0" sz="1900" u="none" cap="none" strike="noStrike">
              <a:solidFill>
                <a:srgbClr val="C1C66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C1C66C"/>
                </a:solidFill>
                <a:latin typeface="Roboto"/>
                <a:ea typeface="Roboto"/>
                <a:cs typeface="Roboto"/>
                <a:sym typeface="Roboto"/>
              </a:rPr>
              <a:t>Año 3: 116€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61"/>
          <p:cNvSpPr txBox="1"/>
          <p:nvPr/>
        </p:nvSpPr>
        <p:spPr>
          <a:xfrm>
            <a:off x="14449250" y="3471525"/>
            <a:ext cx="1121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 = 20%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61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Evaluación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62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62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4.1 Parámetros financieros para evaluar un proyecto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813" name="Google Shape;813;p62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14" name="Google Shape;814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8609" y="3405425"/>
            <a:ext cx="12271760" cy="1914918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62"/>
          <p:cNvSpPr txBox="1"/>
          <p:nvPr/>
        </p:nvSpPr>
        <p:spPr>
          <a:xfrm>
            <a:off x="793400" y="5521888"/>
            <a:ext cx="67911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0" i="1" lang="es" sz="15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  son los flujos de dinero en cada periodo t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0" i="1" lang="es" sz="12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  es la inversión realiza en el momento inicial ( t = 0 )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n   es el número de periodos de tiempo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k   es el tipo de descuento o tipo de interés exigido a la inversión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62"/>
          <p:cNvSpPr/>
          <p:nvPr/>
        </p:nvSpPr>
        <p:spPr>
          <a:xfrm>
            <a:off x="7691075" y="5458100"/>
            <a:ext cx="8919900" cy="2035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62"/>
          <p:cNvSpPr txBox="1"/>
          <p:nvPr/>
        </p:nvSpPr>
        <p:spPr>
          <a:xfrm>
            <a:off x="7691071" y="5521888"/>
            <a:ext cx="90264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Char char="●"/>
            </a:pPr>
            <a:r>
              <a:rPr b="1" i="0" lang="es" sz="16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VAN &gt; 0  : 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El valor actualizado de los cobro y pagos futuros de la inversión, a la tasa de descuento elegida 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C4C661"/>
                </a:highlight>
                <a:latin typeface="Roboto"/>
                <a:ea typeface="Roboto"/>
                <a:cs typeface="Roboto"/>
                <a:sym typeface="Roboto"/>
              </a:rPr>
              <a:t>generará beneficios.</a:t>
            </a:r>
            <a:endParaRPr b="0" i="0" sz="1600" u="none" cap="none" strike="noStrike">
              <a:solidFill>
                <a:srgbClr val="333333"/>
              </a:solidFill>
              <a:highlight>
                <a:srgbClr val="C4C66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Char char="●"/>
            </a:pPr>
            <a:r>
              <a:rPr b="1" i="0" lang="es" sz="16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VAN = 0  :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El proyecto de inversión no generará ni beneficios ni pérdidas, siendo su realización, en principio, 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F6B26B"/>
                </a:highlight>
                <a:latin typeface="Roboto"/>
                <a:ea typeface="Roboto"/>
                <a:cs typeface="Roboto"/>
                <a:sym typeface="Roboto"/>
              </a:rPr>
              <a:t>indiferente.</a:t>
            </a:r>
            <a:endParaRPr b="0" i="0" sz="1600" u="none" cap="none" strike="noStrike">
              <a:solidFill>
                <a:srgbClr val="333333"/>
              </a:solidFill>
              <a:highlight>
                <a:srgbClr val="F6B26B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333"/>
              </a:buClr>
              <a:buSzPts val="1600"/>
              <a:buFont typeface="Roboto"/>
              <a:buChar char="●"/>
            </a:pPr>
            <a:r>
              <a:rPr b="1" i="0" lang="es" sz="16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VAN &lt; 0  :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El proyecto de inversión 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F4CCCC"/>
                </a:highlight>
                <a:latin typeface="Roboto"/>
                <a:ea typeface="Roboto"/>
                <a:cs typeface="Roboto"/>
                <a:sym typeface="Roboto"/>
              </a:rPr>
              <a:t>generará pérdidas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por lo que deberá ser rechazado.</a:t>
            </a:r>
            <a:endParaRPr b="0" i="0" sz="16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8" name="Google Shape;818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10987" y="5320352"/>
            <a:ext cx="807762" cy="80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10987" y="6534546"/>
            <a:ext cx="807763" cy="807763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62"/>
          <p:cNvSpPr txBox="1"/>
          <p:nvPr/>
        </p:nvSpPr>
        <p:spPr>
          <a:xfrm>
            <a:off x="793400" y="2540950"/>
            <a:ext cx="50187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8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VALOR ACTUAL NETO</a:t>
            </a:r>
            <a:endParaRPr/>
          </a:p>
        </p:txBody>
      </p:sp>
      <p:sp>
        <p:nvSpPr>
          <p:cNvPr id="821" name="Google Shape;821;p62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Evaluación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63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3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4.1 Parámetros financieros para evaluar un proyecto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828" name="Google Shape;828;p63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9" name="Google Shape;829;p63"/>
          <p:cNvSpPr txBox="1"/>
          <p:nvPr/>
        </p:nvSpPr>
        <p:spPr>
          <a:xfrm>
            <a:off x="793400" y="5521888"/>
            <a:ext cx="67911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0" i="1" lang="es" sz="15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  son los flujos de dinero en cada periodo t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0" i="1" lang="es" sz="12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  es la inversión realiza en el momento inicial ( t = 0 )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n   es el número de periodos de tiempo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0" name="Google Shape;830;p63"/>
          <p:cNvSpPr/>
          <p:nvPr/>
        </p:nvSpPr>
        <p:spPr>
          <a:xfrm>
            <a:off x="7691075" y="5458100"/>
            <a:ext cx="8919900" cy="2221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B3B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0987" y="5521902"/>
            <a:ext cx="807762" cy="80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42112" y="6795346"/>
            <a:ext cx="807763" cy="807763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63"/>
          <p:cNvSpPr txBox="1"/>
          <p:nvPr/>
        </p:nvSpPr>
        <p:spPr>
          <a:xfrm>
            <a:off x="793400" y="2540950"/>
            <a:ext cx="50187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8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TASA INTERNA DE RETORNO</a:t>
            </a:r>
            <a:endParaRPr/>
          </a:p>
        </p:txBody>
      </p:sp>
      <p:pic>
        <p:nvPicPr>
          <p:cNvPr id="834" name="Google Shape;834;p63"/>
          <p:cNvPicPr preferRelativeResize="0"/>
          <p:nvPr/>
        </p:nvPicPr>
        <p:blipFill rotWithShape="1">
          <a:blip r:embed="rId7">
            <a:alphaModFix/>
          </a:blip>
          <a:srcRect b="23739" l="0" r="0" t="0"/>
          <a:stretch/>
        </p:blipFill>
        <p:spPr>
          <a:xfrm>
            <a:off x="756050" y="3123225"/>
            <a:ext cx="12089400" cy="173647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63"/>
          <p:cNvSpPr txBox="1"/>
          <p:nvPr/>
        </p:nvSpPr>
        <p:spPr>
          <a:xfrm>
            <a:off x="7620350" y="5472750"/>
            <a:ext cx="8909700" cy="21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Char char="●"/>
            </a:pPr>
            <a:r>
              <a:rPr b="1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Si TIR &gt; k , </a:t>
            </a:r>
            <a:r>
              <a:rPr b="0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el proyecto de inversión será 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C4C661"/>
                </a:highlight>
                <a:latin typeface="Roboto"/>
                <a:ea typeface="Roboto"/>
                <a:cs typeface="Roboto"/>
                <a:sym typeface="Roboto"/>
              </a:rPr>
              <a:t>aceptado</a:t>
            </a:r>
            <a:r>
              <a:rPr b="0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. La tasa de rendimiento interno que obtenemos es superior a la tasa mínima de rentabilidad  exigida a la inversión.</a:t>
            </a:r>
            <a:endParaRPr b="0" i="0" sz="16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Roboto"/>
              <a:buChar char="●"/>
            </a:pPr>
            <a:r>
              <a:rPr b="1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Si TIR = k ,</a:t>
            </a:r>
            <a:r>
              <a:rPr b="0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F6B26B"/>
                </a:highlight>
                <a:latin typeface="Roboto"/>
                <a:ea typeface="Roboto"/>
                <a:cs typeface="Roboto"/>
                <a:sym typeface="Roboto"/>
              </a:rPr>
              <a:t>indiferente</a:t>
            </a:r>
            <a:r>
              <a:rPr b="0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. En esta situación, la inversión podrá llevarse a cabo si mejora la posición competitiva de la empresa y no hay alternativas más favorables.</a:t>
            </a:r>
            <a:endParaRPr b="0" i="0" sz="16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333"/>
              </a:buClr>
              <a:buSzPts val="1600"/>
              <a:buFont typeface="Roboto"/>
              <a:buChar char="●"/>
            </a:pPr>
            <a:r>
              <a:rPr b="1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Si TIR &lt; k ,</a:t>
            </a:r>
            <a:r>
              <a:rPr b="0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el proyecto debe </a:t>
            </a:r>
            <a:r>
              <a:rPr b="0" i="0" lang="es" sz="1600" u="none" cap="none" strike="noStrike">
                <a:solidFill>
                  <a:srgbClr val="333333"/>
                </a:solidFill>
                <a:highlight>
                  <a:srgbClr val="EA9999"/>
                </a:highlight>
                <a:latin typeface="Roboto"/>
                <a:ea typeface="Roboto"/>
                <a:cs typeface="Roboto"/>
                <a:sym typeface="Roboto"/>
              </a:rPr>
              <a:t>rechazarse</a:t>
            </a:r>
            <a:r>
              <a:rPr b="0" i="0" lang="es" sz="16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. No se alcanza la rentabilidad mínima que le pedimos a la inversión.</a:t>
            </a:r>
            <a:endParaRPr b="0" i="0" sz="16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6" name="Google Shape;836;p63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Evaluación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98" name="Google Shape;98;p10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0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5066535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B80000"/>
                </a:solidFill>
                <a:latin typeface="Roboto"/>
                <a:ea typeface="Roboto"/>
                <a:cs typeface="Roboto"/>
                <a:sym typeface="Roboto"/>
              </a:rPr>
              <a:t>Transporte</a:t>
            </a:r>
            <a:endParaRPr b="1" i="0" sz="2300" u="none" cap="none" strike="noStrike">
              <a:solidFill>
                <a:srgbClr val="B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0"/>
          <p:cNvSpPr/>
          <p:nvPr/>
        </p:nvSpPr>
        <p:spPr>
          <a:xfrm>
            <a:off x="9163942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Distribución</a:t>
            </a:r>
            <a:endParaRPr b="1" i="0" sz="2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/>
          <p:nvPr/>
        </p:nvSpPr>
        <p:spPr>
          <a:xfrm>
            <a:off x="1045954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Producción</a:t>
            </a:r>
            <a:endParaRPr b="1" i="0" sz="2300" u="none" cap="none" strike="noStrike">
              <a:solidFill>
                <a:srgbClr val="9E9E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12969057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05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Comercialización </a:t>
            </a:r>
            <a:endParaRPr b="1" i="0" sz="205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0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1.2 Los Agentes del sistema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5" name="Google Shape;105;p10"/>
          <p:cNvSpPr/>
          <p:nvPr/>
        </p:nvSpPr>
        <p:spPr>
          <a:xfrm>
            <a:off x="5998300" y="4323975"/>
            <a:ext cx="1164600" cy="1108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0746" y="5942298"/>
            <a:ext cx="5685759" cy="18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0"/>
          <p:cNvSpPr txBox="1"/>
          <p:nvPr/>
        </p:nvSpPr>
        <p:spPr>
          <a:xfrm>
            <a:off x="9271600" y="5942087"/>
            <a:ext cx="6999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Operador del Sistema Eléctrico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1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Gestor </a:t>
            </a:r>
            <a:r>
              <a:rPr b="0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las redes de transporte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Roboto"/>
              <a:buChar char="●"/>
            </a:pPr>
            <a:r>
              <a:rPr b="1" i="0" lang="es" sz="3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Monopolio</a:t>
            </a:r>
            <a:endParaRPr b="1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64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64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4.1 Parámetros financieros para evaluar un proyecto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843" name="Google Shape;843;p64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4" name="Google Shape;844;p64"/>
          <p:cNvSpPr txBox="1"/>
          <p:nvPr/>
        </p:nvSpPr>
        <p:spPr>
          <a:xfrm>
            <a:off x="793400" y="2540950"/>
            <a:ext cx="50187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80">
                <a:solidFill>
                  <a:srgbClr val="B3B2A6"/>
                </a:solidFill>
                <a:latin typeface="Roboto"/>
                <a:ea typeface="Roboto"/>
                <a:cs typeface="Roboto"/>
                <a:sym typeface="Roboto"/>
              </a:rPr>
              <a:t>PLAZO DE RECUPERACIÓN</a:t>
            </a:r>
            <a:endParaRPr/>
          </a:p>
        </p:txBody>
      </p:sp>
      <p:sp>
        <p:nvSpPr>
          <p:cNvPr id="845" name="Google Shape;845;p64"/>
          <p:cNvSpPr txBox="1"/>
          <p:nvPr/>
        </p:nvSpPr>
        <p:spPr>
          <a:xfrm>
            <a:off x="793400" y="4781854"/>
            <a:ext cx="70662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0" i="1" lang="es" sz="11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 es la inversión inicial del proyecto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F  es el valor de los flujos de caja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6" name="Google Shape;846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56232" y="7514900"/>
            <a:ext cx="840483" cy="840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44664" y="3187275"/>
            <a:ext cx="4410252" cy="130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19857" y="3187275"/>
            <a:ext cx="2822915" cy="1411457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64"/>
          <p:cNvSpPr txBox="1"/>
          <p:nvPr/>
        </p:nvSpPr>
        <p:spPr>
          <a:xfrm>
            <a:off x="8327827" y="4515728"/>
            <a:ext cx="8572800" cy="1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a es el número del periodo inmediatamente anterior hasta recuperar el desembolso inicial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I0 es la inversión inicial del proyecto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b es la suma de los flujos hasta el final del periodo «a»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Ft  es el valor del flujo de caja del año en que se recupera la inversión</a:t>
            </a:r>
            <a:endParaRPr b="0" i="1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0" name="Google Shape;850;p64"/>
          <p:cNvSpPr txBox="1"/>
          <p:nvPr/>
        </p:nvSpPr>
        <p:spPr>
          <a:xfrm>
            <a:off x="4217164" y="7660604"/>
            <a:ext cx="1079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333333"/>
              </a:buClr>
              <a:buSzPts val="1800"/>
              <a:buFont typeface="Roboto"/>
              <a:buChar char="●"/>
            </a:pPr>
            <a:r>
              <a:rPr b="1" i="0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Payback - </a:t>
            </a:r>
            <a:r>
              <a:rPr b="0" i="0" lang="es" sz="1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Cuanto más bajo mejor</a:t>
            </a:r>
            <a:endParaRPr b="0" i="0" sz="1800" u="none" cap="none" strike="noStrike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1" name="Google Shape;851;p64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Evaluación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65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65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4.2 Sostenibilidad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858" name="Google Shape;858;p65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59" name="Google Shape;85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89022" y="2637100"/>
            <a:ext cx="1254038" cy="1254001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65"/>
          <p:cNvSpPr txBox="1"/>
          <p:nvPr/>
        </p:nvSpPr>
        <p:spPr>
          <a:xfrm>
            <a:off x="1578825" y="2853300"/>
            <a:ext cx="11676900" cy="6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993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26"/>
              <a:buFont typeface="Roboto"/>
              <a:buChar char="●"/>
            </a:pP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Aunque las CE no tengan ánimo de lucro, igualmente necesitan lograr un </a:t>
            </a:r>
            <a:r>
              <a:rPr b="1"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modelo de negocio sostenible</a:t>
            </a: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22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993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26"/>
              <a:buFont typeface="Roboto"/>
              <a:buChar char="●"/>
            </a:pP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 función de la forma jurídica escogida y de la financiación solicitada se buscará más o menos rentabilidad</a:t>
            </a:r>
            <a:endParaRPr sz="222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993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26"/>
              <a:buFont typeface="Roboto"/>
              <a:buChar char="●"/>
            </a:pP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Los</a:t>
            </a:r>
            <a:r>
              <a:rPr b="1"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beneficios</a:t>
            </a: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obtenidos</a:t>
            </a:r>
            <a:r>
              <a:rPr b="1"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pueden ser reinvertidos</a:t>
            </a: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en los objetivos de la CE (sin descuidar la actividad primaria!)</a:t>
            </a:r>
            <a:endParaRPr sz="222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993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26"/>
              <a:buFont typeface="Roboto"/>
              <a:buChar char="●"/>
            </a:pP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La </a:t>
            </a:r>
            <a:r>
              <a:rPr b="1"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gobernanza se debe co-crear </a:t>
            </a:r>
            <a:r>
              <a:rPr lang="es" sz="2225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con el grupo para que todo el mundo esté cómodo con las decisiones.</a:t>
            </a:r>
            <a:endParaRPr sz="2225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1" name="Google Shape;861;p65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Evaluación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66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66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4.2 Sostenibilidad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868" name="Google Shape;868;p66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9" name="Google Shape;869;p66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Evaluación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58428" y="2279976"/>
            <a:ext cx="2360772" cy="23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66"/>
          <p:cNvSpPr txBox="1"/>
          <p:nvPr/>
        </p:nvSpPr>
        <p:spPr>
          <a:xfrm>
            <a:off x="1101597" y="3325783"/>
            <a:ext cx="12446700" cy="1573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1856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56"/>
              <a:buFont typeface="Roboto"/>
              <a:buChar char="●"/>
            </a:pPr>
            <a:r>
              <a:rPr b="0" i="0" lang="es" sz="2256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Inversión inicial en activos</a:t>
            </a:r>
            <a:endParaRPr b="0" i="0" sz="2256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71856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56"/>
              <a:buFont typeface="Roboto"/>
              <a:buChar char="○"/>
            </a:pPr>
            <a:r>
              <a:rPr b="0" i="0" lang="es" sz="2256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Generación para autoconsumo (despliegue instalación, mano de obra, permisos, licencias, etc)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66"/>
          <p:cNvSpPr txBox="1"/>
          <p:nvPr/>
        </p:nvSpPr>
        <p:spPr>
          <a:xfrm>
            <a:off x="1005425" y="2406113"/>
            <a:ext cx="937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6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INVERSIÓN</a:t>
            </a:r>
            <a:endParaRPr b="0" i="0" sz="1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66"/>
          <p:cNvSpPr txBox="1"/>
          <p:nvPr/>
        </p:nvSpPr>
        <p:spPr>
          <a:xfrm>
            <a:off x="1101600" y="5120038"/>
            <a:ext cx="937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6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GASTOS</a:t>
            </a:r>
            <a:endParaRPr b="0" i="0" sz="1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66"/>
          <p:cNvSpPr txBox="1"/>
          <p:nvPr/>
        </p:nvSpPr>
        <p:spPr>
          <a:xfrm>
            <a:off x="1213122" y="5705058"/>
            <a:ext cx="12446700" cy="3193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1856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56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</a:rPr>
              <a:t>Gastos administrativos (abogados, notarios, dar de alta figura jurídica, etc)</a:t>
            </a:r>
            <a:endParaRPr sz="2300">
              <a:solidFill>
                <a:srgbClr val="595959"/>
              </a:solidFill>
            </a:endParaRPr>
          </a:p>
          <a:p>
            <a:pPr indent="-371856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56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</a:rPr>
              <a:t>Oficina, ordenadores…</a:t>
            </a:r>
            <a:endParaRPr sz="2300">
              <a:solidFill>
                <a:srgbClr val="595959"/>
              </a:solidFill>
            </a:endParaRPr>
          </a:p>
          <a:p>
            <a:pPr indent="-371856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56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</a:rPr>
              <a:t>Personal?</a:t>
            </a:r>
            <a:endParaRPr sz="2300">
              <a:solidFill>
                <a:srgbClr val="595959"/>
              </a:solidFill>
            </a:endParaRPr>
          </a:p>
          <a:p>
            <a:pPr indent="-371856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56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</a:rPr>
              <a:t>Gestión energética de la comunidad</a:t>
            </a:r>
            <a:endParaRPr sz="2300">
              <a:solidFill>
                <a:srgbClr val="595959"/>
              </a:solidFill>
            </a:endParaRPr>
          </a:p>
          <a:p>
            <a:pPr indent="-371856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56"/>
              <a:buFont typeface="Roboto"/>
              <a:buChar char="●"/>
            </a:pPr>
            <a:r>
              <a:rPr lang="es" sz="2300">
                <a:solidFill>
                  <a:srgbClr val="595959"/>
                </a:solidFill>
              </a:rPr>
              <a:t>Subcontratación de actividades (gestor energético, gestor comunidad, etc)</a:t>
            </a:r>
            <a:endParaRPr sz="2300">
              <a:solidFill>
                <a:srgbClr val="595959"/>
              </a:solidFill>
            </a:endParaRPr>
          </a:p>
          <a:p>
            <a:pPr indent="-3746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300"/>
              <a:buChar char="●"/>
            </a:pPr>
            <a:r>
              <a:rPr lang="es" sz="2300">
                <a:solidFill>
                  <a:srgbClr val="595959"/>
                </a:solidFill>
              </a:rPr>
              <a:t>Operación</a:t>
            </a:r>
            <a:r>
              <a:rPr lang="es" sz="2300">
                <a:solidFill>
                  <a:srgbClr val="595959"/>
                </a:solidFill>
              </a:rPr>
              <a:t> y mantenimiento de las instalaciones</a:t>
            </a:r>
            <a:endParaRPr sz="23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67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7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4.2 Sostenibilidad de las CE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881" name="Google Shape;881;p67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2" name="Google Shape;882;p67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23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Evaluación financiera de proyectos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67"/>
          <p:cNvSpPr txBox="1"/>
          <p:nvPr/>
        </p:nvSpPr>
        <p:spPr>
          <a:xfrm>
            <a:off x="1101597" y="3325783"/>
            <a:ext cx="12446700" cy="4079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Ingresos para la comunidad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Ingresos usuarios individuales*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Varían en función de la modalidad escogida: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Cuotas de usuarios de la CE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Ahorros energéticos repartidos</a:t>
            </a:r>
            <a:endParaRPr sz="22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Roboto"/>
              <a:buChar char="●"/>
            </a:pPr>
            <a:r>
              <a:rPr lang="e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Cuota de derecho de uso</a:t>
            </a:r>
            <a:endParaRPr sz="2856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4" name="Google Shape;884;p67"/>
          <p:cNvSpPr txBox="1"/>
          <p:nvPr/>
        </p:nvSpPr>
        <p:spPr>
          <a:xfrm>
            <a:off x="1005425" y="2406113"/>
            <a:ext cx="937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s" sz="2600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INGRESOS</a:t>
            </a:r>
            <a:endParaRPr b="0" i="0" sz="1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300" y="9414149"/>
            <a:ext cx="16076175" cy="7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68"/>
          <p:cNvPicPr preferRelativeResize="0"/>
          <p:nvPr/>
        </p:nvPicPr>
        <p:blipFill rotWithShape="1">
          <a:blip r:embed="rId5">
            <a:alphaModFix/>
          </a:blip>
          <a:srcRect b="12060" l="0" r="0" t="7592"/>
          <a:stretch/>
        </p:blipFill>
        <p:spPr>
          <a:xfrm>
            <a:off x="7281500" y="2638175"/>
            <a:ext cx="10152349" cy="5477099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68"/>
          <p:cNvSpPr/>
          <p:nvPr/>
        </p:nvSpPr>
        <p:spPr>
          <a:xfrm>
            <a:off x="662325" y="7485575"/>
            <a:ext cx="82821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 PÉREZ</a:t>
            </a:r>
            <a:endParaRPr sz="3000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999">
                <a:solidFill>
                  <a:srgbClr val="B3B2A6"/>
                </a:solidFill>
                <a:latin typeface="Roboto Medium"/>
                <a:ea typeface="Roboto Medium"/>
                <a:cs typeface="Roboto Medium"/>
                <a:sym typeface="Roboto Medium"/>
              </a:rPr>
              <a:t>aitor.perez@r2msolution.com</a:t>
            </a:r>
            <a:endParaRPr sz="2999">
              <a:solidFill>
                <a:srgbClr val="B3B2A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892" name="Google Shape;892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031675" cy="38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68"/>
          <p:cNvPicPr preferRelativeResize="0"/>
          <p:nvPr/>
        </p:nvPicPr>
        <p:blipFill rotWithShape="1">
          <a:blip r:embed="rId7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4" name="Google Shape;894;p68"/>
          <p:cNvCxnSpPr/>
          <p:nvPr/>
        </p:nvCxnSpPr>
        <p:spPr>
          <a:xfrm>
            <a:off x="733275" y="7409375"/>
            <a:ext cx="6199200" cy="0"/>
          </a:xfrm>
          <a:prstGeom prst="straightConnector1">
            <a:avLst/>
          </a:prstGeom>
          <a:noFill/>
          <a:ln cap="flat" cmpd="sng" w="76200">
            <a:solidFill>
              <a:srgbClr val="B3B2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95" name="Google Shape;895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6475" y="9414143"/>
            <a:ext cx="3475145" cy="7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68"/>
          <p:cNvSpPr/>
          <p:nvPr/>
        </p:nvSpPr>
        <p:spPr>
          <a:xfrm>
            <a:off x="662325" y="4481550"/>
            <a:ext cx="6199200" cy="17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0F0F0F"/>
                </a:solidFill>
                <a:latin typeface="Roboto"/>
                <a:ea typeface="Roboto"/>
                <a:cs typeface="Roboto"/>
                <a:sym typeface="Roboto"/>
              </a:rPr>
              <a:t>Aspectos administrativos, económicos y financieros en relación a las CEs</a:t>
            </a:r>
            <a:endParaRPr b="1" sz="4300">
              <a:solidFill>
                <a:srgbClr val="0F0F0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14" name="Google Shape;114;p11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1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1"/>
          <p:cNvSpPr/>
          <p:nvPr/>
        </p:nvSpPr>
        <p:spPr>
          <a:xfrm>
            <a:off x="5066535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Transporte</a:t>
            </a:r>
            <a:endParaRPr b="1" i="0" sz="2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1"/>
          <p:cNvSpPr/>
          <p:nvPr/>
        </p:nvSpPr>
        <p:spPr>
          <a:xfrm>
            <a:off x="9163942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B80000"/>
                </a:solidFill>
                <a:latin typeface="Roboto"/>
                <a:ea typeface="Roboto"/>
                <a:cs typeface="Roboto"/>
                <a:sym typeface="Roboto"/>
              </a:rPr>
              <a:t>Distribución</a:t>
            </a:r>
            <a:endParaRPr b="1" i="0" sz="2300" u="none" cap="none" strike="noStrike">
              <a:solidFill>
                <a:srgbClr val="B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1"/>
          <p:cNvSpPr/>
          <p:nvPr/>
        </p:nvSpPr>
        <p:spPr>
          <a:xfrm>
            <a:off x="1045954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Producción</a:t>
            </a:r>
            <a:endParaRPr b="1" i="0" sz="2300" u="none" cap="none" strike="noStrike">
              <a:solidFill>
                <a:srgbClr val="9E9E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1"/>
          <p:cNvSpPr/>
          <p:nvPr/>
        </p:nvSpPr>
        <p:spPr>
          <a:xfrm>
            <a:off x="12969057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05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Comercialización </a:t>
            </a:r>
            <a:endParaRPr b="1" i="0" sz="205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1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1.2 Los Agentes del sistema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1" name="Google Shape;121;p11"/>
          <p:cNvSpPr/>
          <p:nvPr/>
        </p:nvSpPr>
        <p:spPr>
          <a:xfrm>
            <a:off x="10265500" y="4323975"/>
            <a:ext cx="1164600" cy="1108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1"/>
          <p:cNvSpPr txBox="1"/>
          <p:nvPr/>
        </p:nvSpPr>
        <p:spPr>
          <a:xfrm>
            <a:off x="2207225" y="4491663"/>
            <a:ext cx="62604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Roboto"/>
              <a:buChar char="●"/>
            </a:pPr>
            <a:r>
              <a:rPr b="0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Principalmente dominado por las </a:t>
            </a:r>
            <a:r>
              <a:rPr b="1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Grandes Eléct</a:t>
            </a:r>
            <a:r>
              <a:rPr b="1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ricas</a:t>
            </a:r>
            <a:endParaRPr b="1" i="0" sz="3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Roboto"/>
              <a:buChar char="●"/>
            </a:pPr>
            <a:r>
              <a:rPr b="1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Oligopolio</a:t>
            </a:r>
            <a:endParaRPr b="1" i="0" sz="3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Roboto"/>
              <a:buChar char="●"/>
            </a:pPr>
            <a:r>
              <a:rPr b="0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Empresas </a:t>
            </a:r>
            <a:r>
              <a:rPr b="1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propietarias </a:t>
            </a:r>
            <a:r>
              <a:rPr b="0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las </a:t>
            </a:r>
            <a:r>
              <a:rPr b="1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redes</a:t>
            </a:r>
            <a:endParaRPr b="1" i="0" sz="3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b="0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Total de entorno a </a:t>
            </a:r>
            <a:r>
              <a:rPr b="1" i="0" lang="es" sz="31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300 distribuidor</a:t>
            </a:r>
            <a:r>
              <a:rPr b="1" lang="es" sz="3100">
                <a:latin typeface="Roboto"/>
                <a:ea typeface="Roboto"/>
                <a:cs typeface="Roboto"/>
                <a:sym typeface="Roboto"/>
              </a:rPr>
              <a:t>as</a:t>
            </a:r>
            <a:endParaRPr b="1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" name="Google Shape;12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3950" y="5432475"/>
            <a:ext cx="6326293" cy="43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08923" y="8578650"/>
            <a:ext cx="2188288" cy="8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 rotWithShape="1">
          <a:blip r:embed="rId7">
            <a:alphaModFix/>
          </a:blip>
          <a:srcRect b="0" l="51920" r="0" t="0"/>
          <a:stretch/>
        </p:blipFill>
        <p:spPr>
          <a:xfrm>
            <a:off x="2667524" y="8693875"/>
            <a:ext cx="2188275" cy="819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11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32" name="Google Shape;132;p12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2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/>
          <p:nvPr/>
        </p:nvSpPr>
        <p:spPr>
          <a:xfrm>
            <a:off x="5066535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Transporte</a:t>
            </a:r>
            <a:endParaRPr b="1" i="0" sz="2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"/>
          <p:cNvSpPr/>
          <p:nvPr/>
        </p:nvSpPr>
        <p:spPr>
          <a:xfrm>
            <a:off x="9163942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Distribución</a:t>
            </a:r>
            <a:endParaRPr b="1" i="0" sz="23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"/>
          <p:cNvSpPr/>
          <p:nvPr/>
        </p:nvSpPr>
        <p:spPr>
          <a:xfrm>
            <a:off x="1045954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3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Producción</a:t>
            </a:r>
            <a:endParaRPr b="1" i="0" sz="2300" u="none" cap="none" strike="noStrike">
              <a:solidFill>
                <a:srgbClr val="9E9E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2"/>
          <p:cNvSpPr/>
          <p:nvPr/>
        </p:nvSpPr>
        <p:spPr>
          <a:xfrm>
            <a:off x="12969057" y="2537052"/>
            <a:ext cx="3401100" cy="12771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050" u="none" cap="none" strike="noStrike">
                <a:solidFill>
                  <a:srgbClr val="B80000"/>
                </a:solidFill>
                <a:latin typeface="Roboto"/>
                <a:ea typeface="Roboto"/>
                <a:cs typeface="Roboto"/>
                <a:sym typeface="Roboto"/>
              </a:rPr>
              <a:t>Comercialización </a:t>
            </a:r>
            <a:endParaRPr b="1" i="0" sz="2050" u="none" cap="none" strike="noStrike">
              <a:solidFill>
                <a:srgbClr val="B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1.2 Los Agentes del sistema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9" name="Google Shape;139;p12"/>
          <p:cNvSpPr/>
          <p:nvPr/>
        </p:nvSpPr>
        <p:spPr>
          <a:xfrm>
            <a:off x="13694500" y="4323975"/>
            <a:ext cx="1164600" cy="1108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"/>
          <p:cNvSpPr txBox="1"/>
          <p:nvPr/>
        </p:nvSpPr>
        <p:spPr>
          <a:xfrm>
            <a:off x="1683400" y="6089875"/>
            <a:ext cx="5755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Régimen de </a:t>
            </a:r>
            <a:r>
              <a:rPr b="1" i="0" lang="es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Libre competencia</a:t>
            </a:r>
            <a:endParaRPr b="1" i="0" sz="2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2800">
              <a:latin typeface="Roboto"/>
              <a:ea typeface="Roboto"/>
              <a:cs typeface="Roboto"/>
              <a:sym typeface="Roboto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●"/>
            </a:pPr>
            <a:r>
              <a:rPr b="0" i="0" lang="es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Comercializadoras de Referencia</a:t>
            </a:r>
            <a:endParaRPr b="0" i="0" sz="2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Char char="●"/>
            </a:pPr>
            <a:r>
              <a:rPr b="0" i="0" lang="es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Comercializadoras en Mercado Libre</a:t>
            </a:r>
            <a:endParaRPr b="0" i="0" sz="2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5">
            <a:alphaModFix/>
          </a:blip>
          <a:srcRect b="10409" l="-12110" r="12109" t="-10410"/>
          <a:stretch/>
        </p:blipFill>
        <p:spPr>
          <a:xfrm>
            <a:off x="7882125" y="5018964"/>
            <a:ext cx="6937175" cy="4481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108700" y="6341175"/>
            <a:ext cx="24939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04788" y="7324489"/>
            <a:ext cx="1701729" cy="11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2"/>
          <p:cNvPicPr preferRelativeResize="0"/>
          <p:nvPr/>
        </p:nvPicPr>
        <p:blipFill rotWithShape="1">
          <a:blip r:embed="rId8">
            <a:alphaModFix/>
          </a:blip>
          <a:srcRect b="192509" l="-1897120" r="1897120" t="-192510"/>
          <a:stretch/>
        </p:blipFill>
        <p:spPr>
          <a:xfrm>
            <a:off x="9333552" y="7903165"/>
            <a:ext cx="436500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647558" y="8471897"/>
            <a:ext cx="1416200" cy="141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2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/>
          <p:nvPr/>
        </p:nvSpPr>
        <p:spPr>
          <a:xfrm>
            <a:off x="12638294" y="3022002"/>
            <a:ext cx="1014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" sz="36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52" name="Google Shape;152;p13"/>
          <p:cNvPicPr preferRelativeResize="0"/>
          <p:nvPr/>
        </p:nvPicPr>
        <p:blipFill rotWithShape="1">
          <a:blip r:embed="rId4">
            <a:alphaModFix/>
          </a:blip>
          <a:srcRect b="14042" l="0" r="0" t="15390"/>
          <a:stretch/>
        </p:blipFill>
        <p:spPr>
          <a:xfrm>
            <a:off x="16336418" y="0"/>
            <a:ext cx="1951579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 txBox="1"/>
          <p:nvPr/>
        </p:nvSpPr>
        <p:spPr>
          <a:xfrm>
            <a:off x="0" y="174450"/>
            <a:ext cx="8344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" sz="2300" u="none" cap="none" strike="noStrike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El sistema eléctrico tradicional y cambio de paradigma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768900" y="1207025"/>
            <a:ext cx="155025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1.3 El mercado </a:t>
            </a:r>
            <a:r>
              <a:rPr lang="es" sz="3800">
                <a:solidFill>
                  <a:srgbClr val="B24028"/>
                </a:solidFill>
                <a:latin typeface="Roboto Medium"/>
                <a:ea typeface="Roboto Medium"/>
                <a:cs typeface="Roboto Medium"/>
                <a:sym typeface="Roboto Medium"/>
              </a:rPr>
              <a:t>eléctrico</a:t>
            </a:r>
            <a:endParaRPr sz="3800">
              <a:solidFill>
                <a:srgbClr val="B24028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5" name="Google Shape;155;p13"/>
          <p:cNvSpPr/>
          <p:nvPr/>
        </p:nvSpPr>
        <p:spPr>
          <a:xfrm>
            <a:off x="3732901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5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Transporte</a:t>
            </a:r>
            <a:endParaRPr b="1" i="0" sz="25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3"/>
          <p:cNvSpPr/>
          <p:nvPr/>
        </p:nvSpPr>
        <p:spPr>
          <a:xfrm>
            <a:off x="7116570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500" u="none" cap="none" strike="noStrike">
                <a:solidFill>
                  <a:srgbClr val="9E9E9E"/>
                </a:solidFill>
                <a:latin typeface="Roboto"/>
                <a:ea typeface="Roboto"/>
                <a:cs typeface="Roboto"/>
                <a:sym typeface="Roboto"/>
              </a:rPr>
              <a:t>Distribución</a:t>
            </a:r>
            <a:endParaRPr b="1" i="0" sz="25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3"/>
          <p:cNvSpPr/>
          <p:nvPr/>
        </p:nvSpPr>
        <p:spPr>
          <a:xfrm>
            <a:off x="372325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2500" u="none" cap="none" strike="noStrike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Producción</a:t>
            </a:r>
            <a:endParaRPr b="1" i="0" sz="2500" u="none" cap="none" strike="noStrike">
              <a:solidFill>
                <a:srgbClr val="B240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3"/>
          <p:cNvSpPr/>
          <p:nvPr/>
        </p:nvSpPr>
        <p:spPr>
          <a:xfrm>
            <a:off x="10477095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500" u="none" cap="none" strike="noStrike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Comercialización </a:t>
            </a:r>
            <a:endParaRPr b="1" i="0" sz="2500" u="none" cap="none" strike="noStrike">
              <a:solidFill>
                <a:srgbClr val="B240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13860853" y="3446775"/>
            <a:ext cx="3753600" cy="1179000"/>
          </a:xfrm>
          <a:prstGeom prst="chevron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000" lIns="3600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" sz="2450" u="none" cap="none" strike="noStrike">
                <a:solidFill>
                  <a:srgbClr val="B24028"/>
                </a:solidFill>
                <a:latin typeface="Roboto"/>
                <a:ea typeface="Roboto"/>
                <a:cs typeface="Roboto"/>
                <a:sym typeface="Roboto"/>
              </a:rPr>
              <a:t>Cliente </a:t>
            </a:r>
            <a:endParaRPr b="1" i="0" sz="2450" u="none" cap="none" strike="noStrike">
              <a:solidFill>
                <a:srgbClr val="B240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4770796" y="5376900"/>
            <a:ext cx="3962400" cy="1157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29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Mercado Mayorista</a:t>
            </a:r>
            <a:endParaRPr b="0" i="0" sz="2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29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POOL</a:t>
            </a:r>
            <a:endParaRPr b="0" i="0" sz="2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12704273" y="5376900"/>
            <a:ext cx="2796900" cy="1157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2900" u="none" cap="none" strike="noStrike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Mercado Minorista</a:t>
            </a:r>
            <a:endParaRPr b="0" i="0" sz="2900" u="none" cap="none" strike="noStrike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13"/>
          <p:cNvSpPr/>
          <p:nvPr/>
        </p:nvSpPr>
        <p:spPr>
          <a:xfrm flipH="1" rot="-10797674">
            <a:off x="2732060" y="4773726"/>
            <a:ext cx="1773900" cy="1583400"/>
          </a:xfrm>
          <a:prstGeom prst="bentArrow">
            <a:avLst>
              <a:gd fmla="val 18419" name="adj1"/>
              <a:gd fmla="val 25000" name="adj2"/>
              <a:gd fmla="val 25000" name="adj3"/>
              <a:gd fmla="val 43750" name="adj4"/>
            </a:avLst>
          </a:prstGeom>
          <a:solidFill>
            <a:srgbClr val="980000"/>
          </a:solidFill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"/>
          <p:cNvSpPr/>
          <p:nvPr/>
        </p:nvSpPr>
        <p:spPr>
          <a:xfrm flipH="1" rot="-10798414">
            <a:off x="11228052" y="4852916"/>
            <a:ext cx="1300200" cy="1503900"/>
          </a:xfrm>
          <a:prstGeom prst="bentArrow">
            <a:avLst>
              <a:gd fmla="val 18419" name="adj1"/>
              <a:gd fmla="val 25000" name="adj2"/>
              <a:gd fmla="val 25000" name="adj3"/>
              <a:gd fmla="val 43750" name="adj4"/>
            </a:avLst>
          </a:prstGeom>
          <a:solidFill>
            <a:srgbClr val="980000"/>
          </a:solidFill>
          <a:ln cap="flat" cmpd="sng" w="9525">
            <a:solidFill>
              <a:srgbClr val="B240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"/>
          <p:cNvSpPr/>
          <p:nvPr/>
        </p:nvSpPr>
        <p:spPr>
          <a:xfrm rot="-10797991">
            <a:off x="8998416" y="4847105"/>
            <a:ext cx="2053800" cy="1583400"/>
          </a:xfrm>
          <a:prstGeom prst="bentArrow">
            <a:avLst>
              <a:gd fmla="val 18419" name="adj1"/>
              <a:gd fmla="val 23960" name="adj2"/>
              <a:gd fmla="val 21920" name="adj3"/>
              <a:gd fmla="val 43750" name="adj4"/>
            </a:avLst>
          </a:prstGeom>
          <a:solidFill>
            <a:srgbClr val="9E9E9E"/>
          </a:solidFill>
          <a:ln cap="flat" cmpd="sng" w="9525">
            <a:solidFill>
              <a:srgbClr val="B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"/>
          <p:cNvSpPr/>
          <p:nvPr/>
        </p:nvSpPr>
        <p:spPr>
          <a:xfrm rot="-7413074">
            <a:off x="13289088" y="3918894"/>
            <a:ext cx="1064445" cy="1418151"/>
          </a:xfrm>
          <a:prstGeom prst="bentArrow">
            <a:avLst>
              <a:gd fmla="val 18419" name="adj1"/>
              <a:gd fmla="val 25000" name="adj2"/>
              <a:gd fmla="val 25000" name="adj3"/>
              <a:gd fmla="val 43750" name="adj4"/>
            </a:avLst>
          </a:prstGeom>
          <a:solidFill>
            <a:srgbClr val="9E9E9E"/>
          </a:solidFill>
          <a:ln cap="flat" cmpd="sng" w="9525">
            <a:solidFill>
              <a:srgbClr val="B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"/>
          <p:cNvSpPr/>
          <p:nvPr/>
        </p:nvSpPr>
        <p:spPr>
          <a:xfrm rot="-10798103">
            <a:off x="15677069" y="4776439"/>
            <a:ext cx="1087200" cy="1503900"/>
          </a:xfrm>
          <a:prstGeom prst="bentArrow">
            <a:avLst>
              <a:gd fmla="val 30670" name="adj1"/>
              <a:gd fmla="val 25000" name="adj2"/>
              <a:gd fmla="val 25000" name="adj3"/>
              <a:gd fmla="val 43750" name="adj4"/>
            </a:avLst>
          </a:prstGeom>
          <a:solidFill>
            <a:srgbClr val="9E9E9E"/>
          </a:solidFill>
          <a:ln cap="flat" cmpd="sng" w="9525">
            <a:solidFill>
              <a:srgbClr val="B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"/>
          <p:cNvSpPr txBox="1"/>
          <p:nvPr/>
        </p:nvSpPr>
        <p:spPr>
          <a:xfrm>
            <a:off x="2244100" y="6371325"/>
            <a:ext cx="195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Venta de electricidad</a:t>
            </a:r>
            <a:endParaRPr b="0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13"/>
          <p:cNvSpPr txBox="1"/>
          <p:nvPr/>
        </p:nvSpPr>
        <p:spPr>
          <a:xfrm>
            <a:off x="9162200" y="6447150"/>
            <a:ext cx="160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Compra </a:t>
            </a:r>
            <a:endParaRPr b="0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9" name="Google Shape;16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19040" y="7026146"/>
            <a:ext cx="2865914" cy="8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 txBox="1"/>
          <p:nvPr/>
        </p:nvSpPr>
        <p:spPr>
          <a:xfrm>
            <a:off x="15738600" y="6431025"/>
            <a:ext cx="160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2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Compra </a:t>
            </a:r>
            <a:endParaRPr b="0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13"/>
          <p:cNvSpPr txBox="1"/>
          <p:nvPr/>
        </p:nvSpPr>
        <p:spPr>
          <a:xfrm>
            <a:off x="11309275" y="6507775"/>
            <a:ext cx="160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2400">
                <a:latin typeface="Roboto"/>
                <a:ea typeface="Roboto"/>
                <a:cs typeface="Roboto"/>
                <a:sym typeface="Roboto"/>
              </a:rPr>
              <a:t>Venta</a:t>
            </a:r>
            <a:endParaRPr b="0" i="0" sz="2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2" name="Google Shape;172;p13"/>
          <p:cNvPicPr preferRelativeResize="0"/>
          <p:nvPr/>
        </p:nvPicPr>
        <p:blipFill rotWithShape="1">
          <a:blip r:embed="rId6">
            <a:alphaModFix/>
          </a:blip>
          <a:srcRect b="10409" l="-12110" r="12109" t="-10410"/>
          <a:stretch/>
        </p:blipFill>
        <p:spPr>
          <a:xfrm>
            <a:off x="10975850" y="6985124"/>
            <a:ext cx="4463090" cy="297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625128" y="7863933"/>
            <a:ext cx="1604471" cy="5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79955" y="8517494"/>
            <a:ext cx="1094821" cy="73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971807" y="9280120"/>
            <a:ext cx="911125" cy="9412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13"/>
          <p:cNvCxnSpPr/>
          <p:nvPr/>
        </p:nvCxnSpPr>
        <p:spPr>
          <a:xfrm>
            <a:off x="756050" y="1979075"/>
            <a:ext cx="16107300" cy="0"/>
          </a:xfrm>
          <a:prstGeom prst="straightConnector1">
            <a:avLst/>
          </a:prstGeom>
          <a:noFill/>
          <a:ln cap="flat" cmpd="sng" w="9525">
            <a:solidFill>
              <a:srgbClr val="B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FFFFFF"/>
      </a:lt2>
      <a:accent1>
        <a:srgbClr val="0254DB"/>
      </a:accent1>
      <a:accent2>
        <a:srgbClr val="B5D6B2"/>
      </a:accent2>
      <a:accent3>
        <a:srgbClr val="F8B484"/>
      </a:accent3>
      <a:accent4>
        <a:srgbClr val="A5465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