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0" r:id="rId7"/>
    <p:sldId id="261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2" r:id="rId18"/>
    <p:sldId id="259" r:id="rId19"/>
    <p:sldId id="258" r:id="rId20"/>
    <p:sldId id="271" r:id="rId21"/>
    <p:sldId id="273" r:id="rId22"/>
    <p:sldId id="274" r:id="rId23"/>
  </p:sldIdLst>
  <p:sldSz cx="12192000" cy="6858000"/>
  <p:notesSz cx="6811963" cy="99425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>
      <p:cViewPr varScale="1">
        <p:scale>
          <a:sx n="86" d="100"/>
          <a:sy n="86" d="100"/>
        </p:scale>
        <p:origin x="53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2D281C1-A632-0E60-6FF9-02020E78CE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8" t="325" b="27406"/>
          <a:stretch/>
        </p:blipFill>
        <p:spPr>
          <a:xfrm>
            <a:off x="0" y="-8337"/>
            <a:ext cx="12192000" cy="68853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3B5E22-2026-1828-11CC-6AA091974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946" y="1854201"/>
            <a:ext cx="9024054" cy="1655762"/>
          </a:xfr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14CEC6-5206-710A-9995-40EAE677A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944" y="3602038"/>
            <a:ext cx="902405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66A072-176C-F8C2-58F8-00B5B50C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DBA-4501-AC4E-ABC7-51A988ED0F24}" type="datetimeFigureOut">
              <a:rPr lang="es-ES_tradnl" smtClean="0"/>
              <a:t>19/12/2023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60D6BE-3D30-58FA-10A7-A8565DB6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80E09B-96AE-C438-1DD6-368F22AE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8ECE-ABDE-734B-A250-13A1C814B157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99F2810-F3C7-6AF2-1CBF-4D94512CB7AB}"/>
              </a:ext>
            </a:extLst>
          </p:cNvPr>
          <p:cNvCxnSpPr/>
          <p:nvPr userDrawn="1"/>
        </p:nvCxnSpPr>
        <p:spPr>
          <a:xfrm>
            <a:off x="927316" y="0"/>
            <a:ext cx="0" cy="6870032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2">
            <a:extLst>
              <a:ext uri="{FF2B5EF4-FFF2-40B4-BE49-F238E27FC236}">
                <a16:creationId xmlns:a16="http://schemas.microsoft.com/office/drawing/2014/main" id="{879B2C00-C5D6-4B81-5ABB-7A8EFFF2DFEA}"/>
              </a:ext>
            </a:extLst>
          </p:cNvPr>
          <p:cNvSpPr txBox="1">
            <a:spLocks/>
          </p:cNvSpPr>
          <p:nvPr userDrawn="1"/>
        </p:nvSpPr>
        <p:spPr>
          <a:xfrm>
            <a:off x="1643946" y="625820"/>
            <a:ext cx="8471604" cy="903289"/>
          </a:xfrm>
          <a:prstGeom prst="rect">
            <a:avLst/>
          </a:prstGeom>
        </p:spPr>
        <p:txBody>
          <a:bodyPr/>
          <a:lstStyle/>
          <a:p>
            <a:pPr defTabSz="9144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500" b="1" dirty="0"/>
              <a:t>Fundación </a:t>
            </a:r>
          </a:p>
          <a:p>
            <a:pPr defTabSz="9144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500" b="1" dirty="0"/>
              <a:t>Ciudad de la Energía (CIUDEN)</a:t>
            </a:r>
            <a:endParaRPr lang="es-ES" sz="3500" b="1" dirty="0">
              <a:ea typeface="+mj-ea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8651A8B-CDD7-94D2-0EE7-A0F06C359E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357" y="1358926"/>
            <a:ext cx="1005918" cy="10207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FEFB4DE-9E37-7140-2994-B30F9FD165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70" y="6024477"/>
            <a:ext cx="5289170" cy="696998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005AC72B-FE02-96BE-95AF-46101DFF9D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650" y="6007851"/>
            <a:ext cx="1550220" cy="6969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54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3B6B7-D457-1167-10AD-C589D2B2A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AA0208E-E514-B92A-C9FE-619B8B893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8A63F2-40D5-E988-25CD-A979DB49F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A04242-CFEF-239B-F0EC-37FEB8AD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DBA-4501-AC4E-ABC7-51A988ED0F24}" type="datetimeFigureOut">
              <a:rPr lang="es-ES_tradnl" smtClean="0"/>
              <a:t>19/12/2023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41112-E951-C6ED-0422-38A35982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E5EC7D-1F40-3461-CDDA-D157C35E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8ECE-ABDE-734B-A250-13A1C814B1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366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6E17D-804D-D3D9-8922-803D0824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508D0B-8C4D-75D2-5588-815833A8B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F72EB9-F114-C327-16BF-3EB99A7DA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DBA-4501-AC4E-ABC7-51A988ED0F24}" type="datetimeFigureOut">
              <a:rPr lang="es-ES_tradnl" smtClean="0"/>
              <a:t>19/12/2023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474B7A-0AB8-4A8A-365B-C254D704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AF6346-6007-EACE-ED37-0BCB4E36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8ECE-ABDE-734B-A250-13A1C814B1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2518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95D048-360B-DFDF-6AB3-1FA4735F5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E39492-B1B7-6461-5F8E-29C8B58CB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7D0751-F8EF-F860-0ACB-D2959453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DBA-4501-AC4E-ABC7-51A988ED0F24}" type="datetimeFigureOut">
              <a:rPr lang="es-ES_tradnl" smtClean="0"/>
              <a:t>19/12/2023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3370DD-EE01-98B7-F3BB-7D77080F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7F61B1-611D-EAAA-AC81-D16B3F08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8ECE-ABDE-734B-A250-13A1C814B1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504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EE4344-0EC8-6BA1-7906-7EABAD83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599"/>
            <a:ext cx="9863137" cy="917275"/>
          </a:xfrm>
        </p:spPr>
        <p:txBody>
          <a:bodyPr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780786-E7C2-B44E-A5C2-785E08A7A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62525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874703-94A0-F2E7-0AB8-B0EAACBA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DBA-4501-AC4E-ABC7-51A988ED0F24}" type="datetimeFigureOut">
              <a:rPr lang="es-ES_tradnl" smtClean="0"/>
              <a:t>19/12/2023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F8150F-25C0-5CD2-62B7-858C637C0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FBD6A5-F410-C44C-811F-57B3C2901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8ECE-ABDE-734B-A250-13A1C814B1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59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442A59F-FE87-495B-877B-6F4F6B1E2759}"/>
              </a:ext>
            </a:extLst>
          </p:cNvPr>
          <p:cNvSpPr/>
          <p:nvPr userDrawn="1"/>
        </p:nvSpPr>
        <p:spPr bwMode="auto">
          <a:xfrm>
            <a:off x="0" y="-12032"/>
            <a:ext cx="12192000" cy="6870032"/>
          </a:xfrm>
          <a:prstGeom prst="rect">
            <a:avLst/>
          </a:prstGeom>
          <a:solidFill>
            <a:srgbClr val="AA0F1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noProof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9559C6E-202C-1D24-CF22-719F453AE2C6}"/>
              </a:ext>
            </a:extLst>
          </p:cNvPr>
          <p:cNvCxnSpPr/>
          <p:nvPr userDrawn="1"/>
        </p:nvCxnSpPr>
        <p:spPr>
          <a:xfrm>
            <a:off x="927316" y="0"/>
            <a:ext cx="0" cy="6870032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FDFDCC51-708D-B75E-D2B5-832264C21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4357" y="3010308"/>
            <a:ext cx="1005918" cy="10207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E6FD7F-C6B1-7997-A7EB-7AB35D84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391" y="2584450"/>
            <a:ext cx="9834409" cy="127635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1E114-97C2-6361-5E9F-1D7E214AF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9391" y="3860800"/>
            <a:ext cx="9834409" cy="127635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2762F4-2AE6-CC72-DE8B-0B9C80BD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DBA-4501-AC4E-ABC7-51A988ED0F24}" type="datetimeFigureOut">
              <a:rPr lang="es-ES_tradnl" smtClean="0"/>
              <a:t>19/12/2023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861910-948F-ED98-675C-CC3047214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2732E7-3795-5ADB-AB01-E0F7AAA8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8ECE-ABDE-734B-A250-13A1C814B1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655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BA677-15F9-05E0-E39D-773B32FD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324018-3400-3062-7720-F00B7618E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E005FB-9452-B624-F12F-F2B7B720A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E45DE8-8211-4CD0-CBDE-B8C3DD6A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DBA-4501-AC4E-ABC7-51A988ED0F24}" type="datetimeFigureOut">
              <a:rPr lang="es-ES_tradnl" smtClean="0"/>
              <a:t>19/12/2023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8A349-BACF-99F1-2C1B-2C883830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652002-17F3-A57C-C647-C6238090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8ECE-ABDE-734B-A250-13A1C814B1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692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0D896-39AC-ABA3-B29A-CA87E0689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5D7364-9B3B-2072-1CB1-6A9F677B5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5513"/>
            <a:ext cx="5157787" cy="823912"/>
          </a:xfrm>
          <a:prstGeom prst="homePlate">
            <a:avLst/>
          </a:prstGeom>
          <a:solidFill>
            <a:srgbClr val="C00000"/>
          </a:solidFill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9F7339-8EB3-B2F7-BDD6-360B9C8DC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86410"/>
            <a:ext cx="5157787" cy="406199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F69C08D-F605-BE72-58C1-3E1AF2D5C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5513"/>
            <a:ext cx="5183188" cy="823912"/>
          </a:xfrm>
          <a:prstGeom prst="homePlate">
            <a:avLst/>
          </a:prstGeom>
          <a:solidFill>
            <a:srgbClr val="C00000"/>
          </a:solidFill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6B1D46-A4F8-C8D0-A4E8-5F0301978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86410"/>
            <a:ext cx="5183188" cy="406199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71A9E1-4C58-5833-0DE3-5C4C1569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DBA-4501-AC4E-ABC7-51A988ED0F24}" type="datetimeFigureOut">
              <a:rPr lang="es-ES_tradnl" smtClean="0"/>
              <a:t>19/12/2023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71CCB5-F9E9-4B55-D21E-A5AD6932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7F92090-13D1-22E6-2D59-667ED124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8ECE-ABDE-734B-A250-13A1C814B1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632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84CAE-80A2-AAEA-E525-B4CADC3D6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C754D9-9CB8-B7A0-D8E0-124A1236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DBA-4501-AC4E-ABC7-51A988ED0F24}" type="datetimeFigureOut">
              <a:rPr lang="es-ES_tradnl" smtClean="0"/>
              <a:t>19/12/2023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3D6FC2-21C2-9ED4-8811-9D9386C1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87115-688D-B45D-BCBE-B4268E51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8ECE-ABDE-734B-A250-13A1C814B1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153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973DA7C-29C5-3702-B205-00A6493C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DBA-4501-AC4E-ABC7-51A988ED0F24}" type="datetimeFigureOut">
              <a:rPr lang="es-ES_tradnl" smtClean="0"/>
              <a:t>19/12/2023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F68A6B-66DE-9176-287E-B151087C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B72AE9-378F-8DE1-8ABC-97AF2FD4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8ECE-ABDE-734B-A250-13A1C814B1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769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2B5630B-6FB0-0D67-2AF6-63CBF4E464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8" t="325" b="27406"/>
          <a:stretch/>
        </p:blipFill>
        <p:spPr>
          <a:xfrm>
            <a:off x="15826" y="-6417"/>
            <a:ext cx="12176174" cy="6876449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C9C118E-A14E-D096-BA01-28747D8C9BC4}"/>
              </a:ext>
            </a:extLst>
          </p:cNvPr>
          <p:cNvCxnSpPr>
            <a:cxnSpLocks/>
          </p:cNvCxnSpPr>
          <p:nvPr userDrawn="1"/>
        </p:nvCxnSpPr>
        <p:spPr>
          <a:xfrm>
            <a:off x="927316" y="0"/>
            <a:ext cx="0" cy="6870032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2">
            <a:extLst>
              <a:ext uri="{FF2B5EF4-FFF2-40B4-BE49-F238E27FC236}">
                <a16:creationId xmlns:a16="http://schemas.microsoft.com/office/drawing/2014/main" id="{FEF12DA9-81BA-1528-A703-4309B3BFA957}"/>
              </a:ext>
            </a:extLst>
          </p:cNvPr>
          <p:cNvSpPr txBox="1">
            <a:spLocks/>
          </p:cNvSpPr>
          <p:nvPr userDrawn="1"/>
        </p:nvSpPr>
        <p:spPr>
          <a:xfrm>
            <a:off x="1643946" y="1117141"/>
            <a:ext cx="8471604" cy="903289"/>
          </a:xfrm>
          <a:prstGeom prst="rect">
            <a:avLst/>
          </a:prstGeom>
        </p:spPr>
        <p:txBody>
          <a:bodyPr/>
          <a:lstStyle/>
          <a:p>
            <a:pPr defTabSz="9144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500" b="1" dirty="0"/>
              <a:t>Gracias por su atención</a:t>
            </a:r>
            <a:endParaRPr lang="es-ES" sz="3500" b="1" dirty="0">
              <a:ea typeface="+mj-ea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E5BBBB-4998-21C8-9998-F6CB28D675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37" y="6024477"/>
            <a:ext cx="5289170" cy="696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C84CAE-80A2-AAEA-E525-B4CADC3D6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946" y="1924017"/>
            <a:ext cx="8471604" cy="877887"/>
          </a:xfrm>
        </p:spPr>
        <p:txBody>
          <a:bodyPr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C754D9-9CB8-B7A0-D8E0-124A1236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DBA-4501-AC4E-ABC7-51A988ED0F24}" type="datetimeFigureOut">
              <a:rPr lang="es-ES_tradnl" smtClean="0"/>
              <a:t>19/12/2023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3D6FC2-21C2-9ED4-8811-9D9386C1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87115-688D-B45D-BCBE-B4268E51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8ECE-ABDE-734B-A250-13A1C814B157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D9D619EE-15F4-31E0-DD6B-204587F6B0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650" y="6007851"/>
            <a:ext cx="1550220" cy="69699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13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7310F-E2CE-6E1F-439D-355D6580C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DF3CA1-A174-47E0-462D-76D97275E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BB1762-404D-B46C-5501-807027333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C0E574-B307-4313-AF2D-BC1B013B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6DBA-4501-AC4E-ABC7-51A988ED0F24}" type="datetimeFigureOut">
              <a:rPr lang="es-ES_tradnl" smtClean="0"/>
              <a:t>19/12/2023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1E7119-E598-6A04-C547-61216EBA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884D2B-D3D6-6C67-F30D-DACA56F4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8ECE-ABDE-734B-A250-13A1C814B1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621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99282D-5E61-9413-75D7-E0F05057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63137" cy="877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BB6707-CDEB-BEC3-F658-74DD70074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5A9133-253A-BCE6-9E11-507896FD7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6DBA-4501-AC4E-ABC7-51A988ED0F24}" type="datetimeFigureOut">
              <a:rPr lang="es-ES_tradnl" smtClean="0"/>
              <a:t>19/12/2023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41AD4F-F171-F06E-17DB-E933102D8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C6F107-0CF1-D2D1-E18D-DA0127218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8ECE-ABDE-734B-A250-13A1C814B157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Imagen 77">
            <a:extLst>
              <a:ext uri="{FF2B5EF4-FFF2-40B4-BE49-F238E27FC236}">
                <a16:creationId xmlns:a16="http://schemas.microsoft.com/office/drawing/2014/main" id="{F7122E99-0916-071B-7FCB-6B3568DFA81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0823575" y="273050"/>
            <a:ext cx="96996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8BA8D5E-1276-23D6-EF30-655496F66339}"/>
              </a:ext>
            </a:extLst>
          </p:cNvPr>
          <p:cNvCxnSpPr/>
          <p:nvPr userDrawn="1"/>
        </p:nvCxnSpPr>
        <p:spPr>
          <a:xfrm>
            <a:off x="553457" y="0"/>
            <a:ext cx="0" cy="99000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just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tc@ciuden.es" TargetMode="External"/><Relationship Id="rId2" Type="http://schemas.openxmlformats.org/officeDocument/2006/relationships/hyperlink" Target="http://www.transenercyl.e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nsenercyl.e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tc@ciuden.es" TargetMode="External"/><Relationship Id="rId2" Type="http://schemas.openxmlformats.org/officeDocument/2006/relationships/hyperlink" Target="http://www.transenercyl.es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nsenercyl.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aenergiadeluzia.es/coches-electricos-el-futuro-de-la-movilidad/" TargetMode="External"/><Relationship Id="rId2" Type="http://schemas.openxmlformats.org/officeDocument/2006/relationships/hyperlink" Target="https://laenergiadeluzia.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59238-413B-4659-CB81-BB6873CE14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Oficina de Transformación Comunitaria - Provincia de León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381C7D-158C-E1A2-2375-BD58A08ED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6190" y="1773238"/>
            <a:ext cx="9024055" cy="1655762"/>
          </a:xfrm>
        </p:spPr>
        <p:txBody>
          <a:bodyPr anchor="ctr">
            <a:normAutofit/>
          </a:bodyPr>
          <a:lstStyle/>
          <a:p>
            <a:r>
              <a:rPr lang="es-ES_tradnl" sz="4000" b="1" dirty="0" err="1">
                <a:solidFill>
                  <a:srgbClr val="C00000"/>
                </a:solidFill>
              </a:rPr>
              <a:t>TRANSENERCyL</a:t>
            </a:r>
            <a:r>
              <a:rPr lang="es-ES_tradnl" sz="4000" b="1" dirty="0">
                <a:solidFill>
                  <a:srgbClr val="C00000"/>
                </a:solidFill>
              </a:rPr>
              <a:t> - CIUDEN</a:t>
            </a:r>
          </a:p>
        </p:txBody>
      </p:sp>
    </p:spTree>
    <p:extLst>
      <p:ext uri="{BB962C8B-B14F-4D97-AF65-F5344CB8AC3E}">
        <p14:creationId xmlns:p14="http://schemas.microsoft.com/office/powerpoint/2010/main" val="353241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C7ADD-0F8A-E2B3-9A39-86FDB722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599"/>
            <a:ext cx="9863137" cy="917275"/>
          </a:xfrm>
        </p:spPr>
        <p:txBody>
          <a:bodyPr/>
          <a:lstStyle/>
          <a:p>
            <a:r>
              <a:rPr lang="es-ES" dirty="0"/>
              <a:t>Comunidades Energéticas</a:t>
            </a:r>
            <a:br>
              <a:rPr lang="es-ES" dirty="0"/>
            </a:br>
            <a:r>
              <a:rPr lang="es-ES" b="0" i="1" dirty="0"/>
              <a:t>El usuario como protagonista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4CBB72-20E0-7491-38FE-79494DE6C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5874"/>
            <a:ext cx="10951723" cy="53781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s-ES" dirty="0"/>
              <a:t>Son </a:t>
            </a:r>
            <a:r>
              <a:rPr lang="es-ES" b="1" dirty="0"/>
              <a:t>entidades jurídicas 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de participación totalmente voluntaria y abierta, donde el control efectivo lo ejercen miembros</a:t>
            </a:r>
            <a:r>
              <a:rPr lang="es-ES" dirty="0"/>
              <a:t> que pueden ser </a:t>
            </a:r>
            <a:r>
              <a:rPr lang="es-ES" b="1" dirty="0"/>
              <a:t>personas físicas, PYMES o autoridades locales</a:t>
            </a:r>
            <a:r>
              <a:rPr lang="es-ES" dirty="0"/>
              <a:t>.</a:t>
            </a:r>
          </a:p>
          <a:p>
            <a:pPr>
              <a:lnSpc>
                <a:spcPct val="120000"/>
              </a:lnSpc>
            </a:pPr>
            <a:r>
              <a:rPr lang="es-ES" dirty="0"/>
              <a:t>El </a:t>
            </a:r>
            <a:r>
              <a:rPr lang="es-ES" b="1" dirty="0"/>
              <a:t>objetivo social </a:t>
            </a:r>
            <a:r>
              <a:rPr lang="es-ES" dirty="0"/>
              <a:t>por el que se rigen será 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ofrecer beneficios energéticos a la comunidad</a:t>
            </a:r>
            <a:r>
              <a:rPr lang="es-ES" dirty="0"/>
              <a:t>, de los que se derivan también importantes objetivos medioambientales, económicos o sociales hacia los miembros de la comunidad o de la localidad.</a:t>
            </a:r>
          </a:p>
          <a:p>
            <a:pPr>
              <a:lnSpc>
                <a:spcPct val="120000"/>
              </a:lnSpc>
            </a:pPr>
            <a:r>
              <a:rPr lang="es-ES" dirty="0"/>
              <a:t>Son </a:t>
            </a:r>
            <a:r>
              <a:rPr lang="es-ES" b="1" dirty="0"/>
              <a:t>organizaciones</a:t>
            </a:r>
            <a:r>
              <a:rPr lang="es-ES" dirty="0"/>
              <a:t> donde los </a:t>
            </a:r>
            <a:r>
              <a:rPr lang="es-ES" b="1" dirty="0"/>
              <a:t>miembros</a:t>
            </a:r>
            <a:r>
              <a:rPr lang="es-ES" dirty="0"/>
              <a:t> que forman parte 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se implican de manera directa en la planificación e implementación de las medidas que llevarán a cabo para la implantación de energías renovables en la producción, consumo y/o comercialización de energía eléctrica, térmica </a:t>
            </a:r>
            <a:r>
              <a:rPr lang="es-ES" dirty="0"/>
              <a:t>(calefacción), 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mecánica o combustible </a:t>
            </a:r>
            <a:r>
              <a:rPr lang="es-ES" dirty="0"/>
              <a:t>(biogás), así como en el desarrollo de medidas de 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eficiencia energética o de movilidad sostenible</a:t>
            </a:r>
            <a:r>
              <a:rPr lang="es-ES" dirty="0"/>
              <a:t>.</a:t>
            </a:r>
          </a:p>
          <a:p>
            <a:pPr>
              <a:lnSpc>
                <a:spcPct val="120000"/>
              </a:lnSpc>
            </a:pPr>
            <a:r>
              <a:rPr lang="es-ES" b="1" dirty="0"/>
              <a:t>Utilizan</a:t>
            </a:r>
            <a:r>
              <a:rPr lang="es-ES" dirty="0"/>
              <a:t>, los 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recursos locales </a:t>
            </a:r>
            <a:r>
              <a:rPr lang="es-ES" dirty="0"/>
              <a:t>que tienen a su alcance y de los que pueden disponer (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energía eólica, solar, biomasa</a:t>
            </a:r>
            <a:r>
              <a:rPr lang="es-ES" dirty="0"/>
              <a:t>, etc.). Con ello consiguen ser aún más 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autónomos y disminuir la dependencia de energía externa</a:t>
            </a:r>
            <a:r>
              <a:rPr lang="es-ES" dirty="0"/>
              <a:t>.</a:t>
            </a:r>
          </a:p>
          <a:p>
            <a:pPr>
              <a:lnSpc>
                <a:spcPct val="120000"/>
              </a:lnSpc>
            </a:pPr>
            <a:r>
              <a:rPr lang="es-ES" b="1" dirty="0"/>
              <a:t>Fomentan</a:t>
            </a:r>
            <a:r>
              <a:rPr lang="es-ES" dirty="0"/>
              <a:t> sobre todo el </a:t>
            </a:r>
            <a:r>
              <a:rPr lang="es-ES" dirty="0">
                <a:solidFill>
                  <a:schemeClr val="accent4">
                    <a:lumMod val="50000"/>
                  </a:schemeClr>
                </a:solidFill>
              </a:rPr>
              <a:t>ahorro energético </a:t>
            </a:r>
            <a:r>
              <a:rPr lang="es-ES" dirty="0"/>
              <a:t>y contribuyen al desarrollo de la generación distribuida, a reducir enormemente la dependencia energética y cumplir los objetivos energéticos y medioambientales fijados para reducir el impacto medioambiental.</a:t>
            </a:r>
          </a:p>
          <a:p>
            <a:pPr>
              <a:lnSpc>
                <a:spcPct val="12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089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46754-D9A9-6C16-8881-45BC597C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/>
          <a:lstStyle/>
          <a:p>
            <a:r>
              <a:rPr lang="es-ES" dirty="0"/>
              <a:t>Comunidades Energéticas</a:t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B13A8F-CBA3-17AD-5A1E-5290F1AEB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12299"/>
            <a:ext cx="5157787" cy="823912"/>
          </a:xfrm>
        </p:spPr>
        <p:txBody>
          <a:bodyPr/>
          <a:lstStyle/>
          <a:p>
            <a:r>
              <a:rPr lang="es-ES" dirty="0"/>
              <a:t>Beneficios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9C5FA77-0B5E-5BA5-918D-5EB063641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36210"/>
            <a:ext cx="5157787" cy="446731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s-ES" dirty="0"/>
              <a:t>Reducción de costes y de la dependencia energética.</a:t>
            </a:r>
          </a:p>
          <a:p>
            <a:pPr lvl="1">
              <a:lnSpc>
                <a:spcPct val="120000"/>
              </a:lnSpc>
            </a:pPr>
            <a:r>
              <a:rPr lang="es-ES" dirty="0"/>
              <a:t>Mejora de la eficiencia energética </a:t>
            </a:r>
            <a:r>
              <a:rPr lang="es-ES" dirty="0">
                <a:sym typeface="Wingdings" panose="05000000000000000000" pitchFamily="2" charset="2"/>
              </a:rPr>
              <a:t></a:t>
            </a:r>
            <a:r>
              <a:rPr lang="es-ES" dirty="0"/>
              <a:t> disminuye la demanda energética y con el uso de energías renovables se reduce la demanda de combustibles fósiles. </a:t>
            </a:r>
          </a:p>
          <a:p>
            <a:pPr>
              <a:lnSpc>
                <a:spcPct val="120000"/>
              </a:lnSpc>
            </a:pPr>
            <a:r>
              <a:rPr lang="es-ES" dirty="0"/>
              <a:t>Integración de energías renovables en el sistema a través de la gestión de la demanda</a:t>
            </a:r>
          </a:p>
          <a:p>
            <a:pPr>
              <a:lnSpc>
                <a:spcPct val="120000"/>
              </a:lnSpc>
            </a:pPr>
            <a:r>
              <a:rPr lang="es-ES" dirty="0"/>
              <a:t>Fomento de la creación de empleo y estimulación del desarrollo de negocios locales relacionados directa o indirectamente con el sector de las renovables.</a:t>
            </a:r>
          </a:p>
          <a:p>
            <a:pPr>
              <a:lnSpc>
                <a:spcPct val="120000"/>
              </a:lnSpc>
            </a:pPr>
            <a:r>
              <a:rPr lang="es-ES" dirty="0"/>
              <a:t>Posibilidad de promover nuevas inversiones en la comunidad.</a:t>
            </a:r>
          </a:p>
          <a:p>
            <a:pPr>
              <a:lnSpc>
                <a:spcPct val="120000"/>
              </a:lnSpc>
            </a:pPr>
            <a:r>
              <a:rPr lang="es-ES" dirty="0"/>
              <a:t>Mejora de las condiciones de vida en las zonas urbanas y rurales.</a:t>
            </a:r>
          </a:p>
          <a:p>
            <a:pPr>
              <a:lnSpc>
                <a:spcPct val="120000"/>
              </a:lnSpc>
            </a:pPr>
            <a:r>
              <a:rPr lang="es-ES" dirty="0"/>
              <a:t>Mayor cohesión social.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C0E98686-F270-A4BD-7C0C-97013B54E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12299"/>
            <a:ext cx="5183188" cy="823912"/>
          </a:xfrm>
        </p:spPr>
        <p:txBody>
          <a:bodyPr/>
          <a:lstStyle/>
          <a:p>
            <a:r>
              <a:rPr lang="es-ES" dirty="0"/>
              <a:t>Barreras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A74BF336-5C8A-6691-E888-A8C9D2D81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36210"/>
            <a:ext cx="5183188" cy="446731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s-ES" dirty="0"/>
              <a:t>Cambios en las normativas o reducción de incentivos.</a:t>
            </a:r>
          </a:p>
          <a:p>
            <a:pPr>
              <a:lnSpc>
                <a:spcPct val="120000"/>
              </a:lnSpc>
            </a:pPr>
            <a:r>
              <a:rPr lang="es-ES" dirty="0"/>
              <a:t>Falta del marco normativo y/o de un grado suficiente de su desarrollo.</a:t>
            </a:r>
          </a:p>
          <a:p>
            <a:pPr>
              <a:lnSpc>
                <a:spcPct val="120000"/>
              </a:lnSpc>
            </a:pPr>
            <a:r>
              <a:rPr lang="es-ES" dirty="0"/>
              <a:t>Complejidad a la hora de realizar los procedimientos administrativos.</a:t>
            </a:r>
          </a:p>
          <a:p>
            <a:pPr>
              <a:lnSpc>
                <a:spcPct val="120000"/>
              </a:lnSpc>
            </a:pPr>
            <a:r>
              <a:rPr lang="es-ES" dirty="0"/>
              <a:t>Dificultad de acceso a la financiación</a:t>
            </a:r>
          </a:p>
          <a:p>
            <a:pPr lvl="1">
              <a:lnSpc>
                <a:spcPct val="120000"/>
              </a:lnSpc>
            </a:pPr>
            <a:r>
              <a:rPr lang="es-ES" dirty="0"/>
              <a:t>Exige una confianza de los promotores, con un riesgo real o en cuanto a su percepción.</a:t>
            </a:r>
          </a:p>
          <a:p>
            <a:pPr>
              <a:lnSpc>
                <a:spcPct val="120000"/>
              </a:lnSpc>
            </a:pPr>
            <a:r>
              <a:rPr lang="es-ES" dirty="0"/>
              <a:t>Falta de interés por parte de la ciudadanía.</a:t>
            </a:r>
          </a:p>
          <a:p>
            <a:pPr>
              <a:lnSpc>
                <a:spcPct val="120000"/>
              </a:lnSpc>
            </a:pPr>
            <a:r>
              <a:rPr lang="es-ES" dirty="0"/>
              <a:t>Falta del tiempo de dedicación voluntaria.</a:t>
            </a:r>
          </a:p>
          <a:p>
            <a:pPr>
              <a:lnSpc>
                <a:spcPct val="120000"/>
              </a:lnSpc>
            </a:pPr>
            <a:r>
              <a:rPr lang="es-ES" dirty="0"/>
              <a:t>Escasa motivación por parte de los miembros de la comunidad.</a:t>
            </a:r>
          </a:p>
          <a:p>
            <a:pPr>
              <a:lnSpc>
                <a:spcPct val="120000"/>
              </a:lnSpc>
            </a:pPr>
            <a:r>
              <a:rPr lang="es-ES" i="1" dirty="0">
                <a:solidFill>
                  <a:srgbClr val="C00000"/>
                </a:solidFill>
              </a:rPr>
              <a:t>Dificultad a la hora de acceder al conocimiento experto</a:t>
            </a:r>
            <a:r>
              <a:rPr lang="es-ES" dirty="0"/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B512BE0-2B3C-17B0-99B5-50DD533964C9}"/>
              </a:ext>
            </a:extLst>
          </p:cNvPr>
          <p:cNvSpPr txBox="1"/>
          <p:nvPr/>
        </p:nvSpPr>
        <p:spPr>
          <a:xfrm>
            <a:off x="7256727" y="6075933"/>
            <a:ext cx="4273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>
                <a:solidFill>
                  <a:srgbClr val="C00000"/>
                </a:solidFill>
              </a:rPr>
              <a:t>TransenerCyL</a:t>
            </a:r>
            <a:r>
              <a:rPr lang="es-ES" sz="2800" b="1" dirty="0">
                <a:solidFill>
                  <a:srgbClr val="C00000"/>
                </a:solidFill>
              </a:rPr>
              <a:t> - CIUDEN</a:t>
            </a:r>
          </a:p>
        </p:txBody>
      </p:sp>
    </p:spTree>
    <p:extLst>
      <p:ext uri="{BB962C8B-B14F-4D97-AF65-F5344CB8AC3E}">
        <p14:creationId xmlns:p14="http://schemas.microsoft.com/office/powerpoint/2010/main" val="169023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E37DE310-CA70-32C4-09D7-D002CF9B6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38" y="4235665"/>
            <a:ext cx="4343400" cy="2498763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D9E7181B-66F8-9657-E9AA-C08006CB6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/>
              <a:t>TransenerCyL</a:t>
            </a:r>
            <a:r>
              <a:rPr lang="es-ES" sz="3200" dirty="0"/>
              <a:t> - CIUDEN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4399ABE-5F0E-64BC-44E3-46A92E7E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708"/>
            <a:ext cx="6662738" cy="4771271"/>
          </a:xfrm>
        </p:spPr>
        <p:txBody>
          <a:bodyPr>
            <a:normAutofit/>
          </a:bodyPr>
          <a:lstStyle/>
          <a:p>
            <a:r>
              <a:rPr lang="es-ES" dirty="0"/>
              <a:t>¿Quiénes somos?</a:t>
            </a:r>
          </a:p>
          <a:p>
            <a:pPr lvl="1"/>
            <a:r>
              <a:rPr lang="es-ES" dirty="0"/>
              <a:t>Somos la OTC de la provincia de León</a:t>
            </a:r>
          </a:p>
          <a:p>
            <a:pPr lvl="2"/>
            <a:r>
              <a:rPr lang="es-ES" dirty="0"/>
              <a:t>Ente regional de la Energía – EREN.</a:t>
            </a:r>
          </a:p>
          <a:p>
            <a:pPr lvl="2"/>
            <a:r>
              <a:rPr lang="es-ES" dirty="0"/>
              <a:t>Fundación Ciudad de la Energía, CIUDEN F.S.P.</a:t>
            </a:r>
          </a:p>
          <a:p>
            <a:pPr lvl="1"/>
            <a:r>
              <a:rPr lang="es-ES" dirty="0"/>
              <a:t>Pertenecemos a la red de </a:t>
            </a:r>
            <a:r>
              <a:rPr lang="es-ES" dirty="0" err="1"/>
              <a:t>OTC’s</a:t>
            </a:r>
            <a:r>
              <a:rPr lang="es-ES" dirty="0"/>
              <a:t> de la Junta de Castilla y León liderada por el EREN.</a:t>
            </a:r>
          </a:p>
          <a:p>
            <a:pPr lvl="1"/>
            <a:r>
              <a:rPr lang="es-ES" dirty="0"/>
              <a:t>Agradecer que la solicitud fue apoyada por todas las entidades locales de la provincia.</a:t>
            </a:r>
          </a:p>
          <a:p>
            <a:r>
              <a:rPr lang="es-ES" dirty="0"/>
              <a:t>Nacemos con la vocación</a:t>
            </a:r>
          </a:p>
          <a:p>
            <a:pPr lvl="1"/>
            <a:r>
              <a:rPr lang="es-ES" dirty="0"/>
              <a:t>Fomentar y ayudar a la creación de comunidades energéticas en la provincia de León.</a:t>
            </a:r>
          </a:p>
          <a:p>
            <a:pPr lvl="2"/>
            <a:r>
              <a:rPr lang="es-ES" dirty="0"/>
              <a:t>Conseguir el desarrollo de al menos una comunidad energética por grupo de acción local.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16F691C-6391-8CDA-F041-3EF9709B5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990" y="1406438"/>
            <a:ext cx="3934348" cy="27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00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429DB-6973-C6A7-B9AF-13D3B3CF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TransenerCyL</a:t>
            </a:r>
            <a:r>
              <a:rPr lang="es-ES" dirty="0"/>
              <a:t> – CIUDEN</a:t>
            </a:r>
            <a:br>
              <a:rPr lang="es-ES" dirty="0"/>
            </a:br>
            <a:r>
              <a:rPr lang="es-ES" sz="2200" b="0" i="1" dirty="0"/>
              <a:t>Pretendemos acompañar en la creación y formalización de la comunidad energética</a:t>
            </a:r>
            <a:endParaRPr lang="es-ES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911285-D370-7557-06AA-4B27AEBCA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509228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s-ES" dirty="0"/>
              <a:t>Contacto permanente:</a:t>
            </a:r>
          </a:p>
          <a:p>
            <a:pPr lvl="1">
              <a:lnSpc>
                <a:spcPct val="120000"/>
              </a:lnSpc>
            </a:pPr>
            <a:r>
              <a:rPr lang="es-ES" dirty="0"/>
              <a:t>Creación de una oficina en Cubillos del Sil.</a:t>
            </a:r>
          </a:p>
          <a:p>
            <a:pPr lvl="1">
              <a:lnSpc>
                <a:spcPct val="120000"/>
              </a:lnSpc>
            </a:pPr>
            <a:r>
              <a:rPr lang="es-ES" dirty="0"/>
              <a:t>Página web específica – </a:t>
            </a:r>
            <a:r>
              <a:rPr lang="es-ES" dirty="0">
                <a:hlinkClick r:id="rId2"/>
              </a:rPr>
              <a:t>www.transenercyl.es</a:t>
            </a:r>
            <a:endParaRPr lang="es-ES" dirty="0"/>
          </a:p>
          <a:p>
            <a:pPr lvl="1">
              <a:lnSpc>
                <a:spcPct val="120000"/>
              </a:lnSpc>
            </a:pPr>
            <a:r>
              <a:rPr lang="es-ES" dirty="0"/>
              <a:t>Correo electrónico – </a:t>
            </a:r>
            <a:r>
              <a:rPr lang="es-ES" dirty="0">
                <a:hlinkClick r:id="rId3"/>
              </a:rPr>
              <a:t>otc@ciuden.es</a:t>
            </a:r>
            <a:endParaRPr lang="es-ES" dirty="0"/>
          </a:p>
          <a:p>
            <a:pPr>
              <a:lnSpc>
                <a:spcPct val="120000"/>
              </a:lnSpc>
            </a:pPr>
            <a:r>
              <a:rPr lang="es-ES" dirty="0"/>
              <a:t>Difundiendo por la provincia la información en colaboración con:</a:t>
            </a:r>
          </a:p>
          <a:p>
            <a:pPr lvl="1">
              <a:lnSpc>
                <a:spcPct val="120000"/>
              </a:lnSpc>
            </a:pPr>
            <a:r>
              <a:rPr lang="es-ES" dirty="0"/>
              <a:t>Grupos de acción local</a:t>
            </a:r>
          </a:p>
          <a:p>
            <a:pPr lvl="1">
              <a:lnSpc>
                <a:spcPct val="120000"/>
              </a:lnSpc>
            </a:pPr>
            <a:r>
              <a:rPr lang="es-ES" dirty="0"/>
              <a:t>Ayuntamientos</a:t>
            </a:r>
          </a:p>
          <a:p>
            <a:pPr lvl="1">
              <a:lnSpc>
                <a:spcPct val="120000"/>
              </a:lnSpc>
            </a:pPr>
            <a:r>
              <a:rPr lang="es-ES" dirty="0"/>
              <a:t>Grupos de vecinos</a:t>
            </a:r>
          </a:p>
          <a:p>
            <a:pPr>
              <a:lnSpc>
                <a:spcPct val="120000"/>
              </a:lnSpc>
            </a:pPr>
            <a:r>
              <a:rPr lang="es-ES" dirty="0"/>
              <a:t>Tutelando y resolviendo las dudas</a:t>
            </a:r>
          </a:p>
          <a:p>
            <a:pPr lvl="1">
              <a:lnSpc>
                <a:spcPct val="120000"/>
              </a:lnSpc>
            </a:pPr>
            <a:r>
              <a:rPr lang="es-ES" dirty="0"/>
              <a:t>Jurídicas, administrativas o técnicas</a:t>
            </a:r>
          </a:p>
          <a:p>
            <a:pPr lvl="1">
              <a:lnSpc>
                <a:spcPct val="120000"/>
              </a:lnSpc>
            </a:pPr>
            <a:r>
              <a:rPr lang="es-ES" dirty="0"/>
              <a:t>Seminarios on-line</a:t>
            </a:r>
          </a:p>
          <a:p>
            <a:pPr>
              <a:lnSpc>
                <a:spcPct val="120000"/>
              </a:lnSpc>
            </a:pPr>
            <a:r>
              <a:rPr lang="es-ES" dirty="0"/>
              <a:t>Información actualizada de subvenciones o ayudas de la UE, Gobierno de España, Junta de Castilla y León</a:t>
            </a:r>
          </a:p>
          <a:p>
            <a:pPr lvl="1">
              <a:lnSpc>
                <a:spcPct val="120000"/>
              </a:lnSpc>
            </a:pPr>
            <a:r>
              <a:rPr lang="es-ES" dirty="0"/>
              <a:t>Transición Justa – Colaboración e interacción directa con nuestros compañeros desplegados por el territorio.</a:t>
            </a:r>
          </a:p>
        </p:txBody>
      </p:sp>
    </p:spTree>
    <p:extLst>
      <p:ext uri="{BB962C8B-B14F-4D97-AF65-F5344CB8AC3E}">
        <p14:creationId xmlns:p14="http://schemas.microsoft.com/office/powerpoint/2010/main" val="14747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C9500-1D63-4A10-E1CD-57EECFF7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Cómo crear una Comunidad Energética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EEC3E1-E3AC-CFB3-CBD6-BEC3004C4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Tipos de asociación entre personas, empresas privadas y/o públicas.</a:t>
            </a:r>
          </a:p>
          <a:p>
            <a:pPr lvl="1"/>
            <a:r>
              <a:rPr lang="es-ES" b="1" dirty="0"/>
              <a:t>Asociaciones</a:t>
            </a:r>
          </a:p>
          <a:p>
            <a:pPr lvl="1"/>
            <a:r>
              <a:rPr lang="es-ES" dirty="0"/>
              <a:t>Cooperativas</a:t>
            </a:r>
          </a:p>
          <a:p>
            <a:pPr lvl="1"/>
            <a:r>
              <a:rPr lang="es-ES" dirty="0"/>
              <a:t>Fundaciones</a:t>
            </a:r>
          </a:p>
          <a:p>
            <a:r>
              <a:rPr lang="es-ES" dirty="0"/>
              <a:t>Debe ser una asociación abierta y sin ánimo de lucro</a:t>
            </a:r>
          </a:p>
          <a:p>
            <a:r>
              <a:rPr lang="es-ES" dirty="0"/>
              <a:t>Puntos a considerar</a:t>
            </a:r>
          </a:p>
          <a:p>
            <a:pPr lvl="1"/>
            <a:r>
              <a:rPr lang="es-ES" dirty="0"/>
              <a:t>¿se puede disponer de un suministro de energía renovable?</a:t>
            </a:r>
          </a:p>
          <a:p>
            <a:pPr lvl="1"/>
            <a:r>
              <a:rPr lang="es-ES" dirty="0"/>
              <a:t>¿qué tipo de instalación se considera?</a:t>
            </a:r>
          </a:p>
          <a:p>
            <a:pPr lvl="2"/>
            <a:r>
              <a:rPr lang="es-ES" dirty="0"/>
              <a:t>Potencia máxima 99 kW</a:t>
            </a:r>
          </a:p>
          <a:p>
            <a:pPr lvl="1"/>
            <a:r>
              <a:rPr lang="es-ES" dirty="0"/>
              <a:t>¿qué tipo de permisos y/o licencias son necesarios?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5227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D585B6-2135-BFEC-158C-5450EFDC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err="1"/>
              <a:t>Transenercyl</a:t>
            </a:r>
            <a:r>
              <a:rPr lang="es-ES" dirty="0"/>
              <a:t> - CIUDEN</a:t>
            </a:r>
            <a:br>
              <a:rPr lang="es-ES_tradnl" dirty="0"/>
            </a:br>
            <a:r>
              <a:rPr lang="es-ES_tradnl" sz="2000" b="0" i="1" dirty="0"/>
              <a:t>Documentación de referencia que se proporcionará una vez finalizadas las licitaciones</a:t>
            </a:r>
            <a:endParaRPr lang="es-ES_tradnl" b="0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C81F43-035B-0E94-2B82-848049D70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Jurídico</a:t>
            </a:r>
          </a:p>
          <a:p>
            <a:pPr lvl="1"/>
            <a:r>
              <a:rPr lang="es-ES_tradnl" dirty="0"/>
              <a:t>Borradores de modelos de agrupación</a:t>
            </a:r>
          </a:p>
          <a:p>
            <a:pPr lvl="1"/>
            <a:r>
              <a:rPr lang="es-ES_tradnl" dirty="0"/>
              <a:t>Borradores de modelos de cesión de terrenos</a:t>
            </a:r>
          </a:p>
          <a:p>
            <a:pPr lvl="1"/>
            <a:r>
              <a:rPr lang="es-ES_tradnl" dirty="0"/>
              <a:t>Borradores de gestión en función del tipo de agrupación</a:t>
            </a:r>
          </a:p>
          <a:p>
            <a:r>
              <a:rPr lang="es-ES_tradnl" dirty="0"/>
              <a:t>Técnico</a:t>
            </a:r>
          </a:p>
          <a:p>
            <a:pPr lvl="1"/>
            <a:r>
              <a:rPr lang="es-ES_tradnl" dirty="0"/>
              <a:t>Formación básica para el cálculo de las necesidades energéticas</a:t>
            </a:r>
          </a:p>
          <a:p>
            <a:pPr lvl="1"/>
            <a:r>
              <a:rPr lang="es-ES_tradnl" dirty="0"/>
              <a:t>Cálculos fotovoltaicos de generación/consumo</a:t>
            </a:r>
          </a:p>
          <a:p>
            <a:pPr lvl="1"/>
            <a:r>
              <a:rPr lang="es-ES_tradnl" dirty="0"/>
              <a:t>Guías de tramitación de acceso y conexión</a:t>
            </a:r>
          </a:p>
          <a:p>
            <a:pPr lvl="1"/>
            <a:r>
              <a:rPr lang="es-ES_tradnl" dirty="0"/>
              <a:t>Gestión de reparto de consumo</a:t>
            </a:r>
          </a:p>
          <a:p>
            <a:r>
              <a:rPr lang="es-ES_tradnl" dirty="0"/>
              <a:t>Administrativo</a:t>
            </a:r>
          </a:p>
          <a:p>
            <a:pPr lvl="1"/>
            <a:r>
              <a:rPr lang="es-ES_tradnl" dirty="0"/>
              <a:t>Gestión contable de la Comunidad Energética (altas, bajas, ampliaciones,…)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9DC385-B8EF-9720-18A4-1E3E957784DC}"/>
              </a:ext>
            </a:extLst>
          </p:cNvPr>
          <p:cNvSpPr txBox="1"/>
          <p:nvPr/>
        </p:nvSpPr>
        <p:spPr>
          <a:xfrm>
            <a:off x="9487949" y="6073466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>
                <a:solidFill>
                  <a:srgbClr val="C00000"/>
                </a:solidFill>
              </a:rPr>
              <a:t>Coste de 210.000 €</a:t>
            </a:r>
          </a:p>
        </p:txBody>
      </p:sp>
    </p:spTree>
    <p:extLst>
      <p:ext uri="{BB962C8B-B14F-4D97-AF65-F5344CB8AC3E}">
        <p14:creationId xmlns:p14="http://schemas.microsoft.com/office/powerpoint/2010/main" val="388947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1B54D427-7522-A911-F374-66D2C9CA22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" t="8449" r="3091" b="2577"/>
          <a:stretch/>
        </p:blipFill>
        <p:spPr>
          <a:xfrm>
            <a:off x="4750673" y="1881353"/>
            <a:ext cx="7378262" cy="4887310"/>
          </a:xfrm>
          <a:prstGeom prst="rect">
            <a:avLst/>
          </a:prstGeom>
        </p:spPr>
      </p:pic>
      <p:pic>
        <p:nvPicPr>
          <p:cNvPr id="16" name="Imagen 15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7BE1DCFA-DE0E-2FD8-9AFA-9EE1264C1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924"/>
          <a:stretch/>
        </p:blipFill>
        <p:spPr>
          <a:xfrm>
            <a:off x="5556677" y="1164160"/>
            <a:ext cx="5713043" cy="8778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F42CD9D-237F-056C-108F-7BF32B6CA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/>
              <a:t>TransenerCyL</a:t>
            </a:r>
            <a:r>
              <a:rPr lang="es-ES" dirty="0"/>
              <a:t> - CIUDEN</a:t>
            </a:r>
            <a:br>
              <a:rPr lang="es-ES_tradnl" dirty="0"/>
            </a:br>
            <a:r>
              <a:rPr lang="es-ES_tradnl" sz="2000" b="0" i="1" dirty="0"/>
              <a:t>Planificación de reuniones y eventos en la provincia de León</a:t>
            </a:r>
            <a:endParaRPr lang="es-ES_tradnl" b="0" i="1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AEF3D7F-2823-E781-B477-61BCC63B7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51059"/>
              </p:ext>
            </p:extLst>
          </p:nvPr>
        </p:nvGraphicFramePr>
        <p:xfrm>
          <a:off x="680872" y="1393717"/>
          <a:ext cx="4698997" cy="2335343"/>
        </p:xfrm>
        <a:graphic>
          <a:graphicData uri="http://schemas.openxmlformats.org/drawingml/2006/table">
            <a:tbl>
              <a:tblPr firstRow="1" lastCol="1" bandRow="1">
                <a:tableStyleId>{6E25E649-3F16-4E02-A733-19D2CDBF48F0}</a:tableStyleId>
              </a:tblPr>
              <a:tblGrid>
                <a:gridCol w="3292366">
                  <a:extLst>
                    <a:ext uri="{9D8B030D-6E8A-4147-A177-3AD203B41FA5}">
                      <a16:colId xmlns:a16="http://schemas.microsoft.com/office/drawing/2014/main" val="359738454"/>
                    </a:ext>
                  </a:extLst>
                </a:gridCol>
                <a:gridCol w="483475">
                  <a:extLst>
                    <a:ext uri="{9D8B030D-6E8A-4147-A177-3AD203B41FA5}">
                      <a16:colId xmlns:a16="http://schemas.microsoft.com/office/drawing/2014/main" val="3789862968"/>
                    </a:ext>
                  </a:extLst>
                </a:gridCol>
                <a:gridCol w="420414">
                  <a:extLst>
                    <a:ext uri="{9D8B030D-6E8A-4147-A177-3AD203B41FA5}">
                      <a16:colId xmlns:a16="http://schemas.microsoft.com/office/drawing/2014/main" val="2480478805"/>
                    </a:ext>
                  </a:extLst>
                </a:gridCol>
                <a:gridCol w="297777">
                  <a:extLst>
                    <a:ext uri="{9D8B030D-6E8A-4147-A177-3AD203B41FA5}">
                      <a16:colId xmlns:a16="http://schemas.microsoft.com/office/drawing/2014/main" val="3103449176"/>
                    </a:ext>
                  </a:extLst>
                </a:gridCol>
                <a:gridCol w="204965">
                  <a:extLst>
                    <a:ext uri="{9D8B030D-6E8A-4147-A177-3AD203B41FA5}">
                      <a16:colId xmlns:a16="http://schemas.microsoft.com/office/drawing/2014/main" val="30985845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Eventos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A3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880319"/>
                  </a:ext>
                </a:extLst>
              </a:tr>
              <a:tr h="4628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1. Difusión para constitución y funcionamiento de comunidades energéticas (obligatorio, al menos una fila)*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5875940"/>
                  </a:ext>
                </a:extLst>
              </a:tr>
              <a:tr h="24596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1.1 Formación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4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11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6373714"/>
                  </a:ext>
                </a:extLst>
              </a:tr>
              <a:tr h="27770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1.2 Jornadas, seminarios o talleres.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>
                          <a:effectLst/>
                        </a:rPr>
                        <a:t>19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4897914"/>
                  </a:ext>
                </a:extLst>
              </a:tr>
              <a:tr h="24596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</a:rPr>
                        <a:t>2. Difusión (opcional)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2665160"/>
                  </a:ext>
                </a:extLst>
              </a:tr>
              <a:tr h="9256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</a:rPr>
                        <a:t>2.1. Jornadas, seminarios o talleres para dar a conocer los programas de ayudas para el fomento del desarrollo de comunidades energéticas, con especial atención al Plan de Recuperación Transformación y Resiliencia.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2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1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 dirty="0">
                          <a:effectLst/>
                        </a:rPr>
                        <a:t>4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484490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679DF97-F321-3492-CEF2-731A369FD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367011"/>
              </p:ext>
            </p:extLst>
          </p:nvPr>
        </p:nvGraphicFramePr>
        <p:xfrm>
          <a:off x="680872" y="4206875"/>
          <a:ext cx="4096486" cy="2286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76783">
                  <a:extLst>
                    <a:ext uri="{9D8B030D-6E8A-4147-A177-3AD203B41FA5}">
                      <a16:colId xmlns:a16="http://schemas.microsoft.com/office/drawing/2014/main" val="3095199683"/>
                    </a:ext>
                  </a:extLst>
                </a:gridCol>
                <a:gridCol w="519703">
                  <a:extLst>
                    <a:ext uri="{9D8B030D-6E8A-4147-A177-3AD203B41FA5}">
                      <a16:colId xmlns:a16="http://schemas.microsoft.com/office/drawing/2014/main" val="24073540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1.1 Formación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Fecha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77727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Cubillos del Sil (Presentación oficial, Ponferrada)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dic-23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4886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León-San Andrés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effectLst/>
                        </a:rPr>
                        <a:t>feb-24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22142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La Magadelena-CUATRO VALLES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effectLst/>
                        </a:rPr>
                        <a:t>abr-24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88099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Riaño-RIAÑO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effectLst/>
                        </a:rPr>
                        <a:t>may-24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80210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Astorga-TELENO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effectLst/>
                        </a:rPr>
                        <a:t>jul-24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5057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Santa María Del Páramo-POEDA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effectLst/>
                        </a:rPr>
                        <a:t>sept-24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4768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Sahagún-ADESCAS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effectLst/>
                        </a:rPr>
                        <a:t>nov-24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94446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Villablino-CUATRO VALLES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effectLst/>
                        </a:rPr>
                        <a:t>dic-24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6484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La Bañeza-POVEDA-TELENO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effectLst/>
                        </a:rPr>
                        <a:t>feb-25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27067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León-San Andrés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>
                          <a:effectLst/>
                        </a:rPr>
                        <a:t>abr-25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10758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Cubillos del Sil (sede oficina)-ASODEBI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jun-25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372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309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A4261-E559-B2B2-BF60-EEB5FB75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TransenerCyL</a:t>
            </a:r>
            <a:r>
              <a:rPr lang="es-ES" dirty="0"/>
              <a:t> - CIUDEN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E54D2E-0038-BDEF-E884-6C0701814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99226"/>
            <a:ext cx="11019817" cy="575877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Como se pretende organizar los eventos y características: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Se intentará que todas las reuniones sean transmitidas en directo a través del canal de </a:t>
            </a:r>
            <a:r>
              <a:rPr lang="es-ES" dirty="0" err="1"/>
              <a:t>youtube</a:t>
            </a:r>
            <a:r>
              <a:rPr lang="es-ES" dirty="0"/>
              <a:t> de CIUDEN y permanecerán grabados en el canal - link desde la web </a:t>
            </a:r>
            <a:r>
              <a:rPr lang="es-ES" dirty="0">
                <a:hlinkClick r:id="rId2"/>
              </a:rPr>
              <a:t>www.transenercyl.es</a:t>
            </a:r>
            <a:r>
              <a:rPr lang="es-ES" dirty="0"/>
              <a:t>.</a:t>
            </a:r>
          </a:p>
          <a:p>
            <a:pPr lvl="2">
              <a:lnSpc>
                <a:spcPct val="110000"/>
              </a:lnSpc>
            </a:pPr>
            <a:r>
              <a:rPr lang="es-ES" dirty="0"/>
              <a:t>Canal de </a:t>
            </a:r>
            <a:r>
              <a:rPr lang="es-ES" dirty="0" err="1"/>
              <a:t>youtube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 </a:t>
            </a:r>
            <a:r>
              <a:rPr lang="es-ES" b="1" dirty="0">
                <a:solidFill>
                  <a:srgbClr val="C00000"/>
                </a:solidFill>
              </a:rPr>
              <a:t>CIUDEN_OTC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Se admitirán preguntas en la sala y cuando haya conexión directa de internet se responderán las preguntas formuladas.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Para la difusión anticipada de los eventos</a:t>
            </a:r>
          </a:p>
          <a:p>
            <a:pPr lvl="2">
              <a:lnSpc>
                <a:spcPct val="110000"/>
              </a:lnSpc>
            </a:pPr>
            <a:r>
              <a:rPr lang="es-ES" dirty="0"/>
              <a:t>Se informará en la web</a:t>
            </a:r>
          </a:p>
          <a:p>
            <a:pPr lvl="2">
              <a:lnSpc>
                <a:spcPct val="110000"/>
              </a:lnSpc>
            </a:pPr>
            <a:r>
              <a:rPr lang="es-ES" dirty="0"/>
              <a:t>Se solicitará el apoyo de los grupos de acción local que trasladarán la información hacía los ayuntamientos y estos a los vecinos</a:t>
            </a:r>
          </a:p>
          <a:p>
            <a:pPr>
              <a:lnSpc>
                <a:spcPct val="110000"/>
              </a:lnSpc>
            </a:pPr>
            <a:r>
              <a:rPr lang="es-ES" dirty="0"/>
              <a:t>Temas a tratar en las reuniones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Reunión general</a:t>
            </a:r>
          </a:p>
          <a:p>
            <a:pPr lvl="2">
              <a:lnSpc>
                <a:spcPct val="110000"/>
              </a:lnSpc>
            </a:pPr>
            <a:r>
              <a:rPr lang="es-ES" dirty="0"/>
              <a:t>Se presentarán los temas generales sobre cómo crear una comunidad y sus problemas. </a:t>
            </a:r>
          </a:p>
          <a:p>
            <a:pPr lvl="2">
              <a:lnSpc>
                <a:spcPct val="110000"/>
              </a:lnSpc>
            </a:pPr>
            <a:r>
              <a:rPr lang="es-ES" dirty="0"/>
              <a:t>La información detallada y presentaciones estarán disponibles en la web.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Reuniones específicas</a:t>
            </a:r>
          </a:p>
          <a:p>
            <a:pPr lvl="2">
              <a:lnSpc>
                <a:spcPct val="110000"/>
              </a:lnSpc>
            </a:pPr>
            <a:r>
              <a:rPr lang="es-ES" dirty="0"/>
              <a:t>Podrán ser solicitadas por los grupos de acción local y se coordinará la agenda y temas para su difusión.</a:t>
            </a:r>
          </a:p>
          <a:p>
            <a:pPr lvl="2">
              <a:lnSpc>
                <a:spcPct val="110000"/>
              </a:lnSpc>
            </a:pPr>
            <a:r>
              <a:rPr lang="es-ES" dirty="0"/>
              <a:t>Información generada disponible en la web</a:t>
            </a:r>
          </a:p>
        </p:txBody>
      </p:sp>
    </p:spTree>
    <p:extLst>
      <p:ext uri="{BB962C8B-B14F-4D97-AF65-F5344CB8AC3E}">
        <p14:creationId xmlns:p14="http://schemas.microsoft.com/office/powerpoint/2010/main" val="3287563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24644-D984-0FDF-2EB6-A2778A58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www.transenercyl.es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EFECB5-41EC-8ACE-C2A4-6B8966071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Presentación</a:t>
            </a:r>
          </a:p>
        </p:txBody>
      </p:sp>
    </p:spTree>
    <p:extLst>
      <p:ext uri="{BB962C8B-B14F-4D97-AF65-F5344CB8AC3E}">
        <p14:creationId xmlns:p14="http://schemas.microsoft.com/office/powerpoint/2010/main" val="222440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F8D58-9559-D976-5F51-9F48226DA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/>
              <a:t>Más información en:</a:t>
            </a:r>
            <a:br>
              <a:rPr lang="es-ES" dirty="0"/>
            </a:br>
            <a:r>
              <a:rPr lang="es-ES" dirty="0"/>
              <a:t>			</a:t>
            </a:r>
            <a:r>
              <a:rPr lang="es-ES" sz="1800" dirty="0">
                <a:hlinkClick r:id="rId2"/>
              </a:rPr>
              <a:t>www.transenercyl.es</a:t>
            </a:r>
            <a:br>
              <a:rPr lang="es-ES" sz="1800" dirty="0"/>
            </a:br>
            <a:r>
              <a:rPr lang="es-ES" sz="1800" dirty="0"/>
              <a:t>			</a:t>
            </a:r>
            <a:r>
              <a:rPr lang="es-ES" sz="1800" dirty="0" err="1"/>
              <a:t>youtube</a:t>
            </a:r>
            <a:r>
              <a:rPr lang="es-ES" sz="1800" dirty="0"/>
              <a:t> canal CIUDEN_OTC</a:t>
            </a:r>
            <a:br>
              <a:rPr lang="es-ES" sz="1800" dirty="0"/>
            </a:br>
            <a:br>
              <a:rPr lang="es-ES" sz="1800" dirty="0"/>
            </a:br>
            <a:r>
              <a:rPr lang="es-ES" dirty="0"/>
              <a:t>Contacta con nosotros en:</a:t>
            </a:r>
            <a:br>
              <a:rPr lang="es-ES" dirty="0"/>
            </a:br>
            <a:r>
              <a:rPr lang="es-ES" dirty="0"/>
              <a:t>			</a:t>
            </a:r>
            <a:r>
              <a:rPr lang="es-ES" b="1" dirty="0">
                <a:hlinkClick r:id="rId3"/>
              </a:rPr>
              <a:t>otc@ciuden.es</a:t>
            </a:r>
            <a:br>
              <a:rPr lang="es-ES" b="1" dirty="0"/>
            </a:b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0744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DA53A-366F-FAAA-CAD7-E87BEF341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Temas a tratar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C9A09-B1B4-F98A-72EA-269CB62A3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50631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s-ES_tradnl" dirty="0"/>
              <a:t>Actualización de la información en relación con la OTC</a:t>
            </a:r>
          </a:p>
          <a:p>
            <a:pPr lvl="1">
              <a:lnSpc>
                <a:spcPct val="120000"/>
              </a:lnSpc>
            </a:pPr>
            <a:r>
              <a:rPr lang="es-ES_tradnl" dirty="0"/>
              <a:t>¿Qué es una OTC?</a:t>
            </a:r>
          </a:p>
          <a:p>
            <a:pPr lvl="1">
              <a:lnSpc>
                <a:spcPct val="120000"/>
              </a:lnSpc>
            </a:pPr>
            <a:r>
              <a:rPr lang="es-ES_tradnl" dirty="0"/>
              <a:t>Comunidad energética</a:t>
            </a:r>
          </a:p>
          <a:p>
            <a:pPr lvl="2">
              <a:lnSpc>
                <a:spcPct val="120000"/>
              </a:lnSpc>
            </a:pPr>
            <a:r>
              <a:rPr lang="es-ES_tradnl" dirty="0"/>
              <a:t>Actividades que pueden desarrollar</a:t>
            </a:r>
          </a:p>
          <a:p>
            <a:pPr lvl="2">
              <a:lnSpc>
                <a:spcPct val="120000"/>
              </a:lnSpc>
            </a:pPr>
            <a:r>
              <a:rPr lang="es-ES_tradnl" dirty="0"/>
              <a:t>¿Qué aportan a la sociedad?</a:t>
            </a:r>
          </a:p>
          <a:p>
            <a:pPr lvl="2">
              <a:lnSpc>
                <a:spcPct val="120000"/>
              </a:lnSpc>
            </a:pPr>
            <a:r>
              <a:rPr lang="es-ES_tradnl" dirty="0"/>
              <a:t>Retos a los que se enfrentan</a:t>
            </a:r>
          </a:p>
          <a:p>
            <a:pPr lvl="2">
              <a:lnSpc>
                <a:spcPct val="120000"/>
              </a:lnSpc>
            </a:pPr>
            <a:r>
              <a:rPr lang="es-ES_tradnl" dirty="0"/>
              <a:t>Papel del usuario</a:t>
            </a:r>
          </a:p>
          <a:p>
            <a:pPr lvl="2">
              <a:lnSpc>
                <a:spcPct val="120000"/>
              </a:lnSpc>
            </a:pPr>
            <a:r>
              <a:rPr lang="es-ES_tradnl" dirty="0"/>
              <a:t>Beneficios y barreras</a:t>
            </a:r>
          </a:p>
          <a:p>
            <a:pPr>
              <a:lnSpc>
                <a:spcPct val="120000"/>
              </a:lnSpc>
            </a:pPr>
            <a:r>
              <a:rPr lang="es-ES_tradnl" dirty="0"/>
              <a:t>TransenerCyL - CIUDEN</a:t>
            </a:r>
          </a:p>
          <a:p>
            <a:pPr lvl="1">
              <a:lnSpc>
                <a:spcPct val="120000"/>
              </a:lnSpc>
            </a:pPr>
            <a:r>
              <a:rPr lang="es-ES_tradnl" dirty="0"/>
              <a:t>Oficina - Nombre</a:t>
            </a:r>
          </a:p>
          <a:p>
            <a:pPr lvl="1">
              <a:lnSpc>
                <a:spcPct val="120000"/>
              </a:lnSpc>
            </a:pPr>
            <a:r>
              <a:rPr lang="es-ES_tradnl" dirty="0"/>
              <a:t>Página web</a:t>
            </a:r>
          </a:p>
          <a:p>
            <a:pPr lvl="1">
              <a:lnSpc>
                <a:spcPct val="120000"/>
              </a:lnSpc>
            </a:pPr>
            <a:r>
              <a:rPr lang="es-ES_tradnl" dirty="0"/>
              <a:t>Difusión y publicidad</a:t>
            </a:r>
          </a:p>
          <a:p>
            <a:pPr lvl="1">
              <a:lnSpc>
                <a:spcPct val="120000"/>
              </a:lnSpc>
            </a:pPr>
            <a:r>
              <a:rPr lang="es-ES_tradnl" dirty="0"/>
              <a:t>Objetivos</a:t>
            </a:r>
          </a:p>
          <a:p>
            <a:pPr>
              <a:lnSpc>
                <a:spcPct val="120000"/>
              </a:lnSpc>
            </a:pPr>
            <a:r>
              <a:rPr lang="es-ES_tradnl" dirty="0"/>
              <a:t>¿Cómo crear una comunidad energética?</a:t>
            </a:r>
          </a:p>
          <a:p>
            <a:pPr lvl="1">
              <a:lnSpc>
                <a:spcPct val="120000"/>
              </a:lnSpc>
            </a:pPr>
            <a:r>
              <a:rPr lang="es-ES_tradnl" dirty="0"/>
              <a:t>Documentación necesaria</a:t>
            </a:r>
          </a:p>
          <a:p>
            <a:pPr>
              <a:lnSpc>
                <a:spcPct val="120000"/>
              </a:lnSpc>
            </a:pPr>
            <a:r>
              <a:rPr lang="es-ES_tradnl" dirty="0"/>
              <a:t>Calendario de reuniones</a:t>
            </a:r>
          </a:p>
          <a:p>
            <a:pPr>
              <a:lnSpc>
                <a:spcPct val="120000"/>
              </a:lnSpc>
            </a:pPr>
            <a:r>
              <a:rPr lang="es-ES_tradnl" dirty="0"/>
              <a:t>Presentación de la web </a:t>
            </a:r>
            <a:r>
              <a:rPr lang="es-ES_tradnl" dirty="0">
                <a:hlinkClick r:id="rId2"/>
              </a:rPr>
              <a:t>www.transenercyl.es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5409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305D3-5C2B-DC16-96ED-A78589CF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599"/>
            <a:ext cx="9863137" cy="917275"/>
          </a:xfrm>
        </p:spPr>
        <p:txBody>
          <a:bodyPr/>
          <a:lstStyle/>
          <a:p>
            <a:r>
              <a:rPr lang="es-ES" dirty="0"/>
              <a:t>¿Qué es una OTC?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786758-89B7-6682-9EDC-66493E390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76"/>
            <a:ext cx="10515600" cy="50954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b="1" dirty="0">
                <a:solidFill>
                  <a:srgbClr val="C00000"/>
                </a:solidFill>
              </a:rPr>
              <a:t>Oficina de Transformación Comunitaria</a:t>
            </a:r>
          </a:p>
          <a:p>
            <a:pPr lvl="1">
              <a:lnSpc>
                <a:spcPct val="100000"/>
              </a:lnSpc>
            </a:pPr>
            <a:r>
              <a:rPr lang="es-ES" dirty="0"/>
              <a:t>Ofrecer información, asesoría y acompañamiento a ciudadanos, empresas o sector público para la creación de una comunidad energética</a:t>
            </a:r>
          </a:p>
          <a:p>
            <a:pPr lvl="1">
              <a:lnSpc>
                <a:spcPct val="100000"/>
              </a:lnSpc>
            </a:pPr>
            <a:r>
              <a:rPr lang="es-ES" dirty="0"/>
              <a:t>Contribuir a una transición ecológica más inclusiva a través de tres líneas de actuación:</a:t>
            </a:r>
          </a:p>
          <a:p>
            <a:pPr lvl="2">
              <a:lnSpc>
                <a:spcPct val="100000"/>
              </a:lnSpc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Empoderamiento de los nuevos actores del sector energético, acompañándolos </a:t>
            </a:r>
            <a:r>
              <a:rPr lang="es-ES" dirty="0"/>
              <a:t>–entre otras cuestiones – en la activación y dinamización de comunidades energéticas de toda índole (ciudadanas, empresariales, industriales…).</a:t>
            </a:r>
          </a:p>
          <a:p>
            <a:pPr lvl="2"/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Formación y difusión sobre las comunidades energéticas</a:t>
            </a:r>
            <a:r>
              <a:rPr lang="es-ES" dirty="0"/>
              <a:t>, para extender el conocimiento sobre esta fórmula, maximizando las oportunidades que ofrece en la democratización de la generación y consumo de energía.</a:t>
            </a:r>
          </a:p>
          <a:p>
            <a:pPr lvl="2">
              <a:lnSpc>
                <a:spcPct val="100000"/>
              </a:lnSpc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Asesoría experta en los proyectos de construcción y funcionamiento de comunidades energéticas</a:t>
            </a:r>
            <a:r>
              <a:rPr lang="es-ES" dirty="0"/>
              <a:t>: técnica, administrativa, financiera o jurídica, pero también social, facilitando los procesos de debate y participación que caracterizan a estas fórmulas cooperativas de producción y consumo de energía renovable.</a:t>
            </a:r>
          </a:p>
          <a:p>
            <a:pPr lvl="1">
              <a:lnSpc>
                <a:spcPct val="10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919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B6E2C-05B9-3BF6-8A9A-4F680A0A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599"/>
            <a:ext cx="9863137" cy="917275"/>
          </a:xfrm>
        </p:spPr>
        <p:txBody>
          <a:bodyPr/>
          <a:lstStyle/>
          <a:p>
            <a:r>
              <a:rPr lang="es-ES" dirty="0"/>
              <a:t>Comunidad Energética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DD73D-EDC7-3FAB-9C23-C1CDF57CC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11676"/>
            <a:ext cx="10951723" cy="373787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dirty="0"/>
              <a:t>Las comunidades energéticas se construyen sobre el concepto del</a:t>
            </a: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 autoconsumo energético local</a:t>
            </a:r>
            <a:r>
              <a:rPr lang="es-ES" dirty="0"/>
              <a:t>.</a:t>
            </a:r>
          </a:p>
          <a:p>
            <a:pPr lvl="1">
              <a:lnSpc>
                <a:spcPct val="120000"/>
              </a:lnSpc>
            </a:pPr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Producción de energía para uso propio, individual o colectivo</a:t>
            </a:r>
            <a:r>
              <a:rPr lang="es-ES" dirty="0"/>
              <a:t>, y en el mismo lugar en el que se genera.</a:t>
            </a:r>
          </a:p>
          <a:p>
            <a:pPr lvl="1">
              <a:lnSpc>
                <a:spcPct val="120000"/>
              </a:lnSpc>
            </a:pPr>
            <a:r>
              <a:rPr lang="es-ES" dirty="0">
                <a:solidFill>
                  <a:srgbClr val="00B050"/>
                </a:solidFill>
              </a:rPr>
              <a:t>Incrementa la distribución y  uso de energía renovable</a:t>
            </a:r>
          </a:p>
          <a:p>
            <a:pPr lvl="1">
              <a:lnSpc>
                <a:spcPct val="120000"/>
              </a:lnSpc>
            </a:pPr>
            <a:r>
              <a:rPr lang="es-ES" dirty="0"/>
              <a:t>Reduce la dependencia de las compañías eléctricas. </a:t>
            </a:r>
          </a:p>
          <a:p>
            <a:pPr lvl="1">
              <a:lnSpc>
                <a:spcPct val="120000"/>
              </a:lnSpc>
            </a:pPr>
            <a:r>
              <a:rPr lang="es-ES" dirty="0"/>
              <a:t>Acelerando la transición hacia un sistema energético con menores emisiones de CO</a:t>
            </a:r>
            <a:r>
              <a:rPr lang="es-ES" baseline="-25000" dirty="0"/>
              <a:t>2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057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B6E2C-05B9-3BF6-8A9A-4F680A0A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599"/>
            <a:ext cx="9863137" cy="917275"/>
          </a:xfrm>
        </p:spPr>
        <p:txBody>
          <a:bodyPr/>
          <a:lstStyle/>
          <a:p>
            <a:r>
              <a:rPr lang="es-ES" dirty="0"/>
              <a:t>Comunidad Energética - Normativa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DD73D-EDC7-3FAB-9C23-C1CDF57CC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11676"/>
            <a:ext cx="10951723" cy="584632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s-ES" b="1" dirty="0"/>
              <a:t>Comunidad Ciudadana de Energía</a:t>
            </a:r>
            <a:r>
              <a:rPr lang="es-ES" dirty="0"/>
              <a:t>, </a:t>
            </a:r>
            <a:r>
              <a:rPr lang="es-ES" b="1" dirty="0"/>
              <a:t>CCE</a:t>
            </a:r>
            <a:r>
              <a:rPr lang="es-ES" dirty="0"/>
              <a:t> </a:t>
            </a:r>
            <a:r>
              <a:rPr lang="es-ES" sz="1700" dirty="0"/>
              <a:t>(Directiva UE 2019 / 944, sobre normas comunes para el mercado interior de la electricidad, Art. 16).</a:t>
            </a:r>
            <a:endParaRPr lang="es-ES" dirty="0"/>
          </a:p>
          <a:p>
            <a:pPr>
              <a:lnSpc>
                <a:spcPct val="120000"/>
              </a:lnSpc>
            </a:pPr>
            <a:r>
              <a:rPr lang="es-ES" b="1" dirty="0"/>
              <a:t>Comunidad de Energía Renovable, CER </a:t>
            </a:r>
            <a:r>
              <a:rPr lang="es-ES" sz="1700" dirty="0"/>
              <a:t>(Directiva UE 2018 / 2001, fomento uso de energía procedente de fuentes renovables, Art. 22)</a:t>
            </a:r>
            <a:r>
              <a:rPr lang="es-ES" dirty="0"/>
              <a:t>.</a:t>
            </a:r>
          </a:p>
          <a:p>
            <a:pPr>
              <a:lnSpc>
                <a:spcPct val="120000"/>
              </a:lnSpc>
            </a:pPr>
            <a:r>
              <a:rPr lang="es-ES" dirty="0"/>
              <a:t>Real Decreto-ley 23/2020, de 23 de junio, </a:t>
            </a:r>
            <a:r>
              <a:rPr lang="es-ES" sz="1700" dirty="0"/>
              <a:t>por el que se aprueban medidas en materia de energía y en otros ámbitos para la reactivación económica, mediante la modificación de varios artículos de la Ley 24/2013, de 26 de diciembre</a:t>
            </a:r>
            <a:r>
              <a:rPr lang="es-ES" dirty="0"/>
              <a:t>, del Sector Eléctrico, </a:t>
            </a:r>
            <a:r>
              <a:rPr lang="es-ES" i="1" dirty="0">
                <a:solidFill>
                  <a:srgbClr val="C00000"/>
                </a:solidFill>
              </a:rPr>
              <a:t>se definen </a:t>
            </a:r>
            <a:r>
              <a:rPr lang="es-ES" b="1" i="1" dirty="0">
                <a:solidFill>
                  <a:srgbClr val="C00000"/>
                </a:solidFill>
              </a:rPr>
              <a:t>las Comunidades de Energías Renovables </a:t>
            </a:r>
            <a:r>
              <a:rPr lang="es-ES" dirty="0"/>
              <a:t>como</a:t>
            </a:r>
          </a:p>
          <a:p>
            <a:pPr lvl="2">
              <a:lnSpc>
                <a:spcPct val="120000"/>
              </a:lnSpc>
            </a:pPr>
            <a:r>
              <a:rPr lang="es-ES" sz="2100" i="1" dirty="0">
                <a:solidFill>
                  <a:schemeClr val="accent4">
                    <a:lumMod val="50000"/>
                  </a:schemeClr>
                </a:solidFill>
              </a:rPr>
              <a:t>Entidades jurídicas basadas en la participación abierta y voluntaria, autónomas y efectivamente controladas por socios o miembros que están situados en las proximidades de los proyectos de energías renovables que sean propiedad de dichas entidades jurídicas y que estas hayan desarrollado, cuyos socios o miembros sean personas físicas, pymes o autoridades locales, incluidos los municipios y cuya finalidad primordial sea proporcionar beneficios medioambientales, económicos o sociales a sus socios o miembros o a las zonas locales donde operan, en lugar de ganancias financieras</a:t>
            </a:r>
            <a:r>
              <a:rPr lang="es-ES" dirty="0"/>
              <a:t>. </a:t>
            </a:r>
          </a:p>
          <a:p>
            <a:pPr>
              <a:lnSpc>
                <a:spcPct val="120000"/>
              </a:lnSpc>
            </a:pPr>
            <a:r>
              <a:rPr lang="es-ES" dirty="0"/>
              <a:t>Por tanto, estas comunidades pueden basarse en instalaciones de </a:t>
            </a:r>
            <a:r>
              <a:rPr lang="es-ES" b="1" dirty="0"/>
              <a:t>cualquier vector energético, siempre y cuando sea renovable</a:t>
            </a:r>
          </a:p>
        </p:txBody>
      </p:sp>
    </p:spTree>
    <p:extLst>
      <p:ext uri="{BB962C8B-B14F-4D97-AF65-F5344CB8AC3E}">
        <p14:creationId xmlns:p14="http://schemas.microsoft.com/office/powerpoint/2010/main" val="351555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E03A5-CB3A-9529-36E1-5F01F393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599"/>
            <a:ext cx="9863137" cy="917275"/>
          </a:xfrm>
        </p:spPr>
        <p:txBody>
          <a:bodyPr/>
          <a:lstStyle/>
          <a:p>
            <a:pPr algn="l"/>
            <a:r>
              <a:rPr lang="es-ES" dirty="0"/>
              <a:t>Actividades que pueden desarrollar de las</a:t>
            </a:r>
            <a:br>
              <a:rPr lang="es-ES" dirty="0"/>
            </a:br>
            <a:r>
              <a:rPr lang="es-ES" dirty="0">
                <a:solidFill>
                  <a:srgbClr val="C00000"/>
                </a:solidFill>
              </a:rPr>
              <a:t>Comunidades Energéticas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54E64B-7D0E-F946-DEAB-8387DADFB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625254"/>
          </a:xfrm>
        </p:spPr>
        <p:txBody>
          <a:bodyPr/>
          <a:lstStyle/>
          <a:p>
            <a:r>
              <a:rPr lang="es-ES" dirty="0"/>
              <a:t>Generación de energía que proceda de fuentes renovables.</a:t>
            </a:r>
          </a:p>
          <a:p>
            <a:r>
              <a:rPr lang="es-ES" dirty="0"/>
              <a:t>Proporcionar servicios de </a:t>
            </a:r>
            <a:r>
              <a:rPr lang="es-ES" dirty="0">
                <a:hlinkClick r:id="rId2" tooltip="Blog IDAE La energía de Luzia"/>
              </a:rPr>
              <a:t>eficiencia energética</a:t>
            </a:r>
            <a:r>
              <a:rPr lang="es-ES" dirty="0"/>
              <a:t> (incluyendo, por ejemplo, renovaciones de edificios).</a:t>
            </a:r>
          </a:p>
          <a:p>
            <a:r>
              <a:rPr lang="es-ES" dirty="0"/>
              <a:t>Suministro, consumo, agregación y almacenamiento de energía y potencialmente distribución.</a:t>
            </a:r>
          </a:p>
          <a:p>
            <a:r>
              <a:rPr lang="es-ES" dirty="0"/>
              <a:t>Prestación de servicios de </a:t>
            </a:r>
            <a:r>
              <a:rPr lang="es-ES" dirty="0">
                <a:hlinkClick r:id="rId3" tooltip="Blog IDAE La energía de Luzia"/>
              </a:rPr>
              <a:t>recarga de vehículos eléctricos</a:t>
            </a:r>
            <a:r>
              <a:rPr lang="es-ES" dirty="0"/>
              <a:t> o de otros servicios energéticos.</a:t>
            </a:r>
          </a:p>
        </p:txBody>
      </p:sp>
    </p:spTree>
    <p:extLst>
      <p:ext uri="{BB962C8B-B14F-4D97-AF65-F5344CB8AC3E}">
        <p14:creationId xmlns:p14="http://schemas.microsoft.com/office/powerpoint/2010/main" val="352900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BBE9458-6879-8AB3-514F-A6D0F1BF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Qué puede aportar una Comunidad Energética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F26C00-1538-A246-5B65-CD87D57A6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625254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Proporcionan a los ciudadanos un acceso justo y fácil a recursos locales de energía renovable y otros servicios energéticos o de movilidad, pudiendo beneficiarse de inversiones en los mismos.</a:t>
            </a:r>
          </a:p>
          <a:p>
            <a:r>
              <a:rPr lang="es-ES" dirty="0"/>
              <a:t>Los usuarios podrán tomar el control y tendrán una mayor responsabilidad para la </a:t>
            </a:r>
            <a:r>
              <a:rPr lang="es-ES" dirty="0" err="1"/>
              <a:t>autoprovisión</a:t>
            </a:r>
            <a:r>
              <a:rPr lang="es-ES" dirty="0"/>
              <a:t> de sus necesidades energéticas.</a:t>
            </a:r>
          </a:p>
          <a:p>
            <a:r>
              <a:rPr lang="es-ES" dirty="0"/>
              <a:t>Se crean oportunidades de inversión para ciudadanos y negocios locales</a:t>
            </a:r>
          </a:p>
          <a:p>
            <a:r>
              <a:rPr lang="es-ES" dirty="0"/>
              <a:t>Ofrecer a las comunidades la posibilidad de crear ingresos que se generan y permanecen en la propia comunidad local, aumentando la aceptación del desarrollo de energías renovables locales</a:t>
            </a:r>
          </a:p>
          <a:p>
            <a:r>
              <a:rPr lang="es-ES" dirty="0"/>
              <a:t>Facilitación de integración de energías renovables en el sistema a través de la gestión de la demanda</a:t>
            </a:r>
          </a:p>
          <a:p>
            <a:r>
              <a:rPr lang="es-ES" dirty="0"/>
              <a:t>Beneficios ambientales</a:t>
            </a:r>
          </a:p>
          <a:p>
            <a:r>
              <a:rPr lang="es-ES" dirty="0"/>
              <a:t>Beneficios sociales: creación de empleo local y fomento de la cohesión y equidad social  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823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A89F6-03EA-0319-48DE-9D474C74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599"/>
            <a:ext cx="9863137" cy="917275"/>
          </a:xfrm>
        </p:spPr>
        <p:txBody>
          <a:bodyPr/>
          <a:lstStyle/>
          <a:p>
            <a:r>
              <a:rPr lang="es-ES" dirty="0"/>
              <a:t>Comunidades Energéticas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A3E750-EE2B-D03B-A991-2E8ABCCA9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709"/>
            <a:ext cx="10515600" cy="46252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s-ES" b="1" dirty="0"/>
              <a:t>Propiedad y control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Los integrantes del proyecto (ciudadanos, empresas micro/pequeñas/medianas o autoridades locales) participan y ejercen el control estratégico y de dirección de la comunidad energética.</a:t>
            </a:r>
          </a:p>
          <a:p>
            <a:pPr>
              <a:lnSpc>
                <a:spcPct val="110000"/>
              </a:lnSpc>
            </a:pPr>
            <a:r>
              <a:rPr lang="es-ES" b="1" dirty="0"/>
              <a:t>Gobernanza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La toma de decisiones internas está basada en gobernanza democrática, asegurando que la “autonomía” de la comunidad se mantenga.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Las Comunidades Energéticas se prestan a colaboraciones público-privada-ciudadanas, modelo de gobernanza.</a:t>
            </a:r>
          </a:p>
          <a:p>
            <a:pPr>
              <a:lnSpc>
                <a:spcPct val="110000"/>
              </a:lnSpc>
            </a:pPr>
            <a:r>
              <a:rPr lang="es-ES" b="1" dirty="0"/>
              <a:t>Propósito</a:t>
            </a:r>
          </a:p>
          <a:p>
            <a:pPr lvl="1">
              <a:lnSpc>
                <a:spcPct val="110000"/>
              </a:lnSpc>
            </a:pPr>
            <a:r>
              <a:rPr lang="es-ES" dirty="0"/>
              <a:t>Los ingresos y beneficios de estas actividades se destinan principalmente a proporcionar servicios y beneficios medioambientales o socio-económicos a los integrantes de la comunidad local o al área local.</a:t>
            </a:r>
          </a:p>
        </p:txBody>
      </p:sp>
    </p:spTree>
    <p:extLst>
      <p:ext uri="{BB962C8B-B14F-4D97-AF65-F5344CB8AC3E}">
        <p14:creationId xmlns:p14="http://schemas.microsoft.com/office/powerpoint/2010/main" val="83015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2B013-5843-CA09-F1DC-E32AD8D8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599"/>
            <a:ext cx="9863137" cy="917275"/>
          </a:xfrm>
        </p:spPr>
        <p:txBody>
          <a:bodyPr/>
          <a:lstStyle/>
          <a:p>
            <a:r>
              <a:rPr lang="es-ES" dirty="0"/>
              <a:t>Comunidades Energéticas</a:t>
            </a:r>
            <a:br>
              <a:rPr lang="es-ES" dirty="0"/>
            </a:br>
            <a:r>
              <a:rPr lang="es-ES" dirty="0"/>
              <a:t>Retos a los que se enfrentan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49441F-5067-C1EB-128F-6BE060CEC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0988"/>
            <a:ext cx="10747443" cy="5122186"/>
          </a:xfrm>
        </p:spPr>
        <p:txBody>
          <a:bodyPr>
            <a:normAutofit/>
          </a:bodyPr>
          <a:lstStyle/>
          <a:p>
            <a:r>
              <a:rPr lang="es-ES" dirty="0"/>
              <a:t>Al ser un agente de distinta naturaleza en el mercado existen una serie incertidumbres</a:t>
            </a:r>
          </a:p>
          <a:p>
            <a:pPr lvl="1"/>
            <a:r>
              <a:rPr lang="es-ES" dirty="0"/>
              <a:t>¿Quién y cómo se debe constituir una entidad? ¿es necesario constituir una cooperativa?</a:t>
            </a:r>
          </a:p>
          <a:p>
            <a:pPr lvl="2"/>
            <a:r>
              <a:rPr lang="es-ES" i="1" dirty="0">
                <a:solidFill>
                  <a:srgbClr val="00B050"/>
                </a:solidFill>
              </a:rPr>
              <a:t>Cualquier entidad jurídica puede usarse mientras cumpla los criterios establecidos en la UE.</a:t>
            </a:r>
          </a:p>
          <a:p>
            <a:pPr lvl="2"/>
            <a:r>
              <a:rPr lang="es-ES" dirty="0"/>
              <a:t>Los miembros eligen la forma jurídica.</a:t>
            </a:r>
          </a:p>
          <a:p>
            <a:pPr lvl="1"/>
            <a:r>
              <a:rPr lang="es-ES" dirty="0"/>
              <a:t>Dificultad para recaudar finanzas por adelantado de los ciudadanos, PYMES o autoridades locales.</a:t>
            </a:r>
          </a:p>
          <a:p>
            <a:pPr lvl="1"/>
            <a:r>
              <a:rPr lang="es-ES" dirty="0"/>
              <a:t>Ausencia de un marco normativo definido.</a:t>
            </a:r>
          </a:p>
          <a:p>
            <a:pPr lvl="1"/>
            <a:r>
              <a:rPr lang="es-ES" dirty="0"/>
              <a:t>Depende de voluntarios y profesionales de otros sectores diferentes al energético.</a:t>
            </a:r>
          </a:p>
          <a:p>
            <a:pPr lvl="1"/>
            <a:r>
              <a:rPr lang="es-ES" dirty="0"/>
              <a:t>Escasa experiencia para resolver barreras administrativas para acceder al mercado.</a:t>
            </a:r>
          </a:p>
          <a:p>
            <a:pPr lvl="1"/>
            <a:r>
              <a:rPr lang="es-ES" dirty="0"/>
              <a:t>La falta de proyectos hace difícil la participación en licitaciones.</a:t>
            </a:r>
          </a:p>
          <a:p>
            <a:pPr lvl="1"/>
            <a:r>
              <a:rPr lang="es-ES" dirty="0"/>
              <a:t>Existe una complejidad a la hora de usar la gobernanza democrática y estrategias de relaciones locales.</a:t>
            </a:r>
          </a:p>
        </p:txBody>
      </p:sp>
    </p:spTree>
    <p:extLst>
      <p:ext uri="{BB962C8B-B14F-4D97-AF65-F5344CB8AC3E}">
        <p14:creationId xmlns:p14="http://schemas.microsoft.com/office/powerpoint/2010/main" val="1473013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B1500"/>
      </a:accent1>
      <a:accent2>
        <a:srgbClr val="004479"/>
      </a:accent2>
      <a:accent3>
        <a:srgbClr val="FF2600"/>
      </a:accent3>
      <a:accent4>
        <a:srgbClr val="00F900"/>
      </a:accent4>
      <a:accent5>
        <a:srgbClr val="FF9200"/>
      </a:accent5>
      <a:accent6>
        <a:srgbClr val="93209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3" id="{898DBD20-1CDD-724A-86EA-60543968543B}" vid="{9459CD33-B808-D047-905E-2F9499BF1D6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67DFA9D84E3A6458C174799D7CE79B1" ma:contentTypeVersion="7" ma:contentTypeDescription="Crear nuevo documento." ma:contentTypeScope="" ma:versionID="e5d63e2177129234dabe5d813927c5c2">
  <xsd:schema xmlns:xsd="http://www.w3.org/2001/XMLSchema" xmlns:xs="http://www.w3.org/2001/XMLSchema" xmlns:p="http://schemas.microsoft.com/office/2006/metadata/properties" xmlns:ns3="d59f9cbf-9af6-48ca-80cc-86c24095bdc0" xmlns:ns4="7b832921-b78b-410d-8085-63b1962e1f1a" targetNamespace="http://schemas.microsoft.com/office/2006/metadata/properties" ma:root="true" ma:fieldsID="adf370d984b6b6a77d88dc087afd2e34" ns3:_="" ns4:_="">
    <xsd:import namespace="d59f9cbf-9af6-48ca-80cc-86c24095bdc0"/>
    <xsd:import namespace="7b832921-b78b-410d-8085-63b1962e1f1a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f9cbf-9af6-48ca-80cc-86c24095bdc0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32921-b78b-410d-8085-63b1962e1f1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59f9cbf-9af6-48ca-80cc-86c24095bdc0" xsi:nil="true"/>
  </documentManagement>
</p:properties>
</file>

<file path=customXml/itemProps1.xml><?xml version="1.0" encoding="utf-8"?>
<ds:datastoreItem xmlns:ds="http://schemas.openxmlformats.org/officeDocument/2006/customXml" ds:itemID="{7E0822E5-FDA7-4248-92F8-07769BD048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9f9cbf-9af6-48ca-80cc-86c24095bdc0"/>
    <ds:schemaRef ds:uri="7b832921-b78b-410d-8085-63b1962e1f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3D4774-476D-44F3-9947-2568BA35B3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F3ABDA-CF60-4AEF-BCFB-D21ABF12F55E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7b832921-b78b-410d-8085-63b1962e1f1a"/>
    <ds:schemaRef ds:uri="http://purl.org/dc/elements/1.1/"/>
    <ds:schemaRef ds:uri="http://schemas.microsoft.com/office/2006/metadata/properties"/>
    <ds:schemaRef ds:uri="http://schemas.microsoft.com/office/infopath/2007/PartnerControls"/>
    <ds:schemaRef ds:uri="d59f9cbf-9af6-48ca-80cc-86c24095bdc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3119</TotalTime>
  <Words>2112</Words>
  <Application>Microsoft Office PowerPoint</Application>
  <PresentationFormat>Panorámica</PresentationFormat>
  <Paragraphs>217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Tema de Office</vt:lpstr>
      <vt:lpstr>Oficina de Transformación Comunitaria - Provincia de León</vt:lpstr>
      <vt:lpstr>Temas a tratar</vt:lpstr>
      <vt:lpstr>¿Qué es una OTC?</vt:lpstr>
      <vt:lpstr>Comunidad Energética</vt:lpstr>
      <vt:lpstr>Comunidad Energética - Normativa</vt:lpstr>
      <vt:lpstr>Actividades que pueden desarrollar de las Comunidades Energéticas</vt:lpstr>
      <vt:lpstr>Qué puede aportar una Comunidad Energética</vt:lpstr>
      <vt:lpstr>Comunidades Energéticas</vt:lpstr>
      <vt:lpstr>Comunidades Energéticas Retos a los que se enfrentan</vt:lpstr>
      <vt:lpstr>Comunidades Energéticas El usuario como protagonista</vt:lpstr>
      <vt:lpstr>Comunidades Energéticas </vt:lpstr>
      <vt:lpstr>TransenerCyL - CIUDEN</vt:lpstr>
      <vt:lpstr>TransenerCyL – CIUDEN Pretendemos acompañar en la creación y formalización de la comunidad energética</vt:lpstr>
      <vt:lpstr>Cómo crear una Comunidad Energética</vt:lpstr>
      <vt:lpstr>Transenercyl - CIUDEN Documentación de referencia que se proporcionará una vez finalizadas las licitaciones</vt:lpstr>
      <vt:lpstr>TransenerCyL - CIUDEN Planificación de reuniones y eventos en la provincia de León</vt:lpstr>
      <vt:lpstr>TransenerCyL - CIUDEN</vt:lpstr>
      <vt:lpstr>www.transenercyl.es</vt:lpstr>
      <vt:lpstr>Más información en:    www.transenercyl.es    youtube canal CIUDEN_OTC  Contacta con nosotros en:    otc@ciuden.es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OTC Provincia de León</dc:title>
  <dc:creator>Javier Quiñones Díez</dc:creator>
  <cp:lastModifiedBy>Javier Quiñones Díez</cp:lastModifiedBy>
  <cp:revision>11</cp:revision>
  <cp:lastPrinted>2023-12-19T08:09:35Z</cp:lastPrinted>
  <dcterms:created xsi:type="dcterms:W3CDTF">2023-10-20T12:32:56Z</dcterms:created>
  <dcterms:modified xsi:type="dcterms:W3CDTF">2023-12-19T08:31:45Z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0x010100F67DFA9D84E3A6458C174799D7CE79B1</vt:lpwstr>
  </property>
</Properties>
</file>